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Platypi Medium"/>
      <p:regular r:id="rId17"/>
    </p:embeddedFont>
    <p:embeddedFont>
      <p:font typeface="Platypi Medium"/>
      <p:regular r:id="rId18"/>
    </p:embeddedFont>
    <p:embeddedFont>
      <p:font typeface="Platypi Medium"/>
      <p:regular r:id="rId19"/>
    </p:embeddedFont>
    <p:embeddedFont>
      <p:font typeface="Platypi Medium"/>
      <p:regular r:id="rId20"/>
    </p:embeddedFont>
    <p:embeddedFont>
      <p:font typeface="Source Serif 4"/>
      <p:regular r:id="rId21"/>
    </p:embeddedFont>
    <p:embeddedFont>
      <p:font typeface="Source Serif 4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slideLayout" Target="../slideLayouts/slideLayout1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slideLayout" Target="../slideLayouts/slideLayout7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28355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Shifting Security Left with SCA &amp; SAST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793790" y="4566166"/>
            <a:ext cx="75564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A comprehensive 30-minute overview of our integrated approach to application security through automated dependency management and static code analysis.</a:t>
            </a:r>
            <a:endParaRPr lang="en-US" sz="15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6165" y="810935"/>
            <a:ext cx="7977545" cy="582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50"/>
              </a:lnSpc>
              <a:buNone/>
            </a:pPr>
            <a:r>
              <a:rPr lang="en-US" sz="36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Security Transformation Complete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746165" y="1673662"/>
            <a:ext cx="9723834" cy="8045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300"/>
              </a:lnSpc>
              <a:buNone/>
            </a:pPr>
            <a:r>
              <a:rPr lang="en-US" sz="50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The Future is Secure by Design</a:t>
            </a:r>
            <a:endParaRPr lang="en-US" sz="5050" dirty="0"/>
          </a:p>
        </p:txBody>
      </p:sp>
      <p:sp>
        <p:nvSpPr>
          <p:cNvPr id="4" name="Text 2"/>
          <p:cNvSpPr/>
          <p:nvPr/>
        </p:nvSpPr>
        <p:spPr>
          <a:xfrm>
            <a:off x="746165" y="2757964"/>
            <a:ext cx="13138071" cy="5969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By integrating </a:t>
            </a:r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3E2513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RenovateBot for SCA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and </a:t>
            </a:r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3E2513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CodeQL for SAST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, we've fundamentally changed how security works in our development process. Vulnerabilities are now caught and fixed at the earliest possible stage - during development, not after deployment.</a:t>
            </a:r>
            <a:endParaRPr lang="en-US" sz="1450" dirty="0"/>
          </a:p>
        </p:txBody>
      </p:sp>
      <p:sp>
        <p:nvSpPr>
          <p:cNvPr id="5" name="Shape 3"/>
          <p:cNvSpPr/>
          <p:nvPr/>
        </p:nvSpPr>
        <p:spPr>
          <a:xfrm>
            <a:off x="746165" y="3564731"/>
            <a:ext cx="4255056" cy="2417802"/>
          </a:xfrm>
          <a:prstGeom prst="roundRect">
            <a:avLst>
              <a:gd name="adj" fmla="val 1157"/>
            </a:avLst>
          </a:prstGeom>
          <a:solidFill>
            <a:srgbClr val="F9F7F7"/>
          </a:solidFill>
          <a:ln/>
        </p:spPr>
      </p:sp>
      <p:sp>
        <p:nvSpPr>
          <p:cNvPr id="6" name="Shape 4"/>
          <p:cNvSpPr/>
          <p:nvPr/>
        </p:nvSpPr>
        <p:spPr>
          <a:xfrm>
            <a:off x="932617" y="3751183"/>
            <a:ext cx="559594" cy="559594"/>
          </a:xfrm>
          <a:prstGeom prst="roundRect">
            <a:avLst>
              <a:gd name="adj" fmla="val 16338784"/>
            </a:avLst>
          </a:prstGeom>
          <a:solidFill>
            <a:srgbClr val="3E2513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6445" y="3873579"/>
            <a:ext cx="251817" cy="314801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932617" y="4497229"/>
            <a:ext cx="2331839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Shift-Left Success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932617" y="4900613"/>
            <a:ext cx="3882152" cy="895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Most vulnerabilities now surface in PR workflows where developers can address them immediately with full context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5187672" y="3564731"/>
            <a:ext cx="4255056" cy="2417802"/>
          </a:xfrm>
          <a:prstGeom prst="roundRect">
            <a:avLst>
              <a:gd name="adj" fmla="val 1157"/>
            </a:avLst>
          </a:prstGeom>
          <a:solidFill>
            <a:srgbClr val="F9F7F7"/>
          </a:solidFill>
          <a:ln/>
        </p:spPr>
      </p:sp>
      <p:sp>
        <p:nvSpPr>
          <p:cNvPr id="11" name="Shape 8"/>
          <p:cNvSpPr/>
          <p:nvPr/>
        </p:nvSpPr>
        <p:spPr>
          <a:xfrm>
            <a:off x="5374124" y="3751183"/>
            <a:ext cx="559594" cy="559594"/>
          </a:xfrm>
          <a:prstGeom prst="roundRect">
            <a:avLst>
              <a:gd name="adj" fmla="val 16338784"/>
            </a:avLst>
          </a:prstGeom>
          <a:solidFill>
            <a:srgbClr val="3E2513"/>
          </a:solidFill>
          <a:ln/>
        </p:spPr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53" y="3873579"/>
            <a:ext cx="251817" cy="314801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5374124" y="4497229"/>
            <a:ext cx="2524720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Automated Excellence</a:t>
            </a:r>
            <a:endParaRPr lang="en-US" sz="1800" dirty="0"/>
          </a:p>
        </p:txBody>
      </p:sp>
      <p:sp>
        <p:nvSpPr>
          <p:cNvPr id="14" name="Text 10"/>
          <p:cNvSpPr/>
          <p:nvPr/>
        </p:nvSpPr>
        <p:spPr>
          <a:xfrm>
            <a:off x="5374124" y="4900613"/>
            <a:ext cx="3882152" cy="895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Dependency management happens automatically, while custom code gets continuous security validation</a:t>
            </a:r>
            <a:endParaRPr lang="en-US" sz="1450" dirty="0"/>
          </a:p>
        </p:txBody>
      </p:sp>
      <p:sp>
        <p:nvSpPr>
          <p:cNvPr id="15" name="Shape 11"/>
          <p:cNvSpPr/>
          <p:nvPr/>
        </p:nvSpPr>
        <p:spPr>
          <a:xfrm>
            <a:off x="9629180" y="3564731"/>
            <a:ext cx="4255056" cy="2417802"/>
          </a:xfrm>
          <a:prstGeom prst="roundRect">
            <a:avLst>
              <a:gd name="adj" fmla="val 1157"/>
            </a:avLst>
          </a:prstGeom>
          <a:solidFill>
            <a:srgbClr val="F9F7F7"/>
          </a:solidFill>
          <a:ln/>
        </p:spPr>
      </p:sp>
      <p:sp>
        <p:nvSpPr>
          <p:cNvPr id="16" name="Shape 12"/>
          <p:cNvSpPr/>
          <p:nvPr/>
        </p:nvSpPr>
        <p:spPr>
          <a:xfrm>
            <a:off x="9815632" y="3751183"/>
            <a:ext cx="559594" cy="559594"/>
          </a:xfrm>
          <a:prstGeom prst="roundRect">
            <a:avLst>
              <a:gd name="adj" fmla="val 16338784"/>
            </a:avLst>
          </a:prstGeom>
          <a:solidFill>
            <a:srgbClr val="3E2513"/>
          </a:solidFill>
          <a:ln/>
        </p:spPr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460" y="3873579"/>
            <a:ext cx="251817" cy="314801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9815632" y="4497229"/>
            <a:ext cx="2428994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Seamless Integration</a:t>
            </a:r>
            <a:endParaRPr lang="en-US" sz="1800" dirty="0"/>
          </a:p>
        </p:txBody>
      </p:sp>
      <p:sp>
        <p:nvSpPr>
          <p:cNvPr id="19" name="Text 14"/>
          <p:cNvSpPr/>
          <p:nvPr/>
        </p:nvSpPr>
        <p:spPr>
          <a:xfrm>
            <a:off x="9815632" y="4900613"/>
            <a:ext cx="3882152" cy="895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Veracode complements our approach for compliance and binary scanning, creating comprehensive coverage</a:t>
            </a:r>
            <a:endParaRPr lang="en-US" sz="1450" dirty="0"/>
          </a:p>
        </p:txBody>
      </p:sp>
      <p:sp>
        <p:nvSpPr>
          <p:cNvPr id="20" name="Text 15"/>
          <p:cNvSpPr/>
          <p:nvPr/>
        </p:nvSpPr>
        <p:spPr>
          <a:xfrm>
            <a:off x="1025962" y="6402110"/>
            <a:ext cx="12858274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"Day-to-day developer security now happens at the earliest possible stage, transforming reactive patching into proactive prevention."</a:t>
            </a:r>
            <a:endParaRPr lang="en-US" sz="1450" dirty="0"/>
          </a:p>
        </p:txBody>
      </p:sp>
      <p:sp>
        <p:nvSpPr>
          <p:cNvPr id="21" name="Shape 16"/>
          <p:cNvSpPr/>
          <p:nvPr/>
        </p:nvSpPr>
        <p:spPr>
          <a:xfrm>
            <a:off x="746165" y="6192322"/>
            <a:ext cx="22860" cy="718066"/>
          </a:xfrm>
          <a:prstGeom prst="rect">
            <a:avLst/>
          </a:prstGeom>
          <a:solidFill>
            <a:srgbClr val="3E2513"/>
          </a:solidFill>
          <a:ln/>
        </p:spPr>
      </p:sp>
      <p:sp>
        <p:nvSpPr>
          <p:cNvPr id="22" name="Text 17"/>
          <p:cNvSpPr/>
          <p:nvPr/>
        </p:nvSpPr>
        <p:spPr>
          <a:xfrm>
            <a:off x="746165" y="7120176"/>
            <a:ext cx="13138071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Ready to implement this in your teams? Let's discuss your specific requirements and create a rollout plan that works for your development culture.</a:t>
            </a:r>
            <a:endParaRPr lang="en-US" sz="1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3583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Today's Agenda</a:t>
            </a:r>
            <a:endParaRPr lang="en-US" sz="39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010495"/>
            <a:ext cx="198358" cy="248007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93790" y="3324820"/>
            <a:ext cx="4215289" cy="22860"/>
          </a:xfrm>
          <a:prstGeom prst="rect">
            <a:avLst/>
          </a:prstGeom>
          <a:solidFill>
            <a:srgbClr val="3E2513"/>
          </a:solidFill>
          <a:ln/>
        </p:spPr>
      </p:sp>
      <p:sp>
        <p:nvSpPr>
          <p:cNvPr id="5" name="Text 2"/>
          <p:cNvSpPr/>
          <p:nvPr/>
        </p:nvSpPr>
        <p:spPr>
          <a:xfrm>
            <a:off x="793790" y="3469719"/>
            <a:ext cx="257258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Introduction &amp; Goals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793790" y="3898940"/>
            <a:ext cx="4215289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Understanding our shift-left security strategy</a:t>
            </a:r>
            <a:endParaRPr lang="en-US" sz="15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437" y="3010495"/>
            <a:ext cx="198358" cy="248007"/>
          </a:xfrm>
          <a:prstGeom prst="rect">
            <a:avLst/>
          </a:prstGeom>
        </p:spPr>
      </p:pic>
      <p:sp>
        <p:nvSpPr>
          <p:cNvPr id="8" name="Shape 4"/>
          <p:cNvSpPr/>
          <p:nvPr/>
        </p:nvSpPr>
        <p:spPr>
          <a:xfrm>
            <a:off x="5207437" y="3324820"/>
            <a:ext cx="4215408" cy="22860"/>
          </a:xfrm>
          <a:prstGeom prst="rect">
            <a:avLst/>
          </a:prstGeom>
          <a:solidFill>
            <a:srgbClr val="3E2513"/>
          </a:solidFill>
          <a:ln/>
        </p:spPr>
      </p:sp>
      <p:sp>
        <p:nvSpPr>
          <p:cNvPr id="9" name="Text 5"/>
          <p:cNvSpPr/>
          <p:nvPr/>
        </p:nvSpPr>
        <p:spPr>
          <a:xfrm>
            <a:off x="5207437" y="3469719"/>
            <a:ext cx="2745700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SCA with RenovateBot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5207437" y="3898940"/>
            <a:ext cx="421540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Automated dependency vulnerability management</a:t>
            </a:r>
            <a:endParaRPr lang="en-US" sz="15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203" y="3010495"/>
            <a:ext cx="198358" cy="248007"/>
          </a:xfrm>
          <a:prstGeom prst="rect">
            <a:avLst/>
          </a:prstGeom>
        </p:spPr>
      </p:pic>
      <p:sp>
        <p:nvSpPr>
          <p:cNvPr id="12" name="Shape 7"/>
          <p:cNvSpPr/>
          <p:nvPr/>
        </p:nvSpPr>
        <p:spPr>
          <a:xfrm>
            <a:off x="9621203" y="3324820"/>
            <a:ext cx="4215289" cy="22860"/>
          </a:xfrm>
          <a:prstGeom prst="rect">
            <a:avLst/>
          </a:prstGeom>
          <a:solidFill>
            <a:srgbClr val="3E2513"/>
          </a:solidFill>
          <a:ln/>
        </p:spPr>
      </p:sp>
      <p:sp>
        <p:nvSpPr>
          <p:cNvPr id="13" name="Text 8"/>
          <p:cNvSpPr/>
          <p:nvPr/>
        </p:nvSpPr>
        <p:spPr>
          <a:xfrm>
            <a:off x="9621203" y="346971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SAST with CodeQL</a:t>
            </a:r>
            <a:endParaRPr lang="en-US" sz="1950" dirty="0"/>
          </a:p>
        </p:txBody>
      </p:sp>
      <p:sp>
        <p:nvSpPr>
          <p:cNvPr id="14" name="Text 9"/>
          <p:cNvSpPr/>
          <p:nvPr/>
        </p:nvSpPr>
        <p:spPr>
          <a:xfrm>
            <a:off x="9621203" y="3898940"/>
            <a:ext cx="4215289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Custom code vulnerability detection</a:t>
            </a:r>
            <a:endParaRPr lang="en-US" sz="1550" dirty="0"/>
          </a:p>
        </p:txBody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881205"/>
            <a:ext cx="198358" cy="248007"/>
          </a:xfrm>
          <a:prstGeom prst="rect">
            <a:avLst/>
          </a:prstGeom>
        </p:spPr>
      </p:pic>
      <p:sp>
        <p:nvSpPr>
          <p:cNvPr id="16" name="Shape 10"/>
          <p:cNvSpPr/>
          <p:nvPr/>
        </p:nvSpPr>
        <p:spPr>
          <a:xfrm>
            <a:off x="793790" y="5195530"/>
            <a:ext cx="6422112" cy="22860"/>
          </a:xfrm>
          <a:prstGeom prst="rect">
            <a:avLst/>
          </a:prstGeom>
          <a:solidFill>
            <a:srgbClr val="3E2513"/>
          </a:solidFill>
          <a:ln/>
        </p:spPr>
      </p:sp>
      <p:sp>
        <p:nvSpPr>
          <p:cNvPr id="17" name="Text 11"/>
          <p:cNvSpPr/>
          <p:nvPr/>
        </p:nvSpPr>
        <p:spPr>
          <a:xfrm>
            <a:off x="793790" y="5340429"/>
            <a:ext cx="3199328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Integration &amp; Comparison</a:t>
            </a:r>
            <a:endParaRPr lang="en-US" sz="1950" dirty="0"/>
          </a:p>
        </p:txBody>
      </p:sp>
      <p:sp>
        <p:nvSpPr>
          <p:cNvPr id="18" name="Text 12"/>
          <p:cNvSpPr/>
          <p:nvPr/>
        </p:nvSpPr>
        <p:spPr>
          <a:xfrm>
            <a:off x="793790" y="5769650"/>
            <a:ext cx="6422112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How these tools work together in our pipeline</a:t>
            </a:r>
            <a:endParaRPr lang="en-US" sz="1550" dirty="0"/>
          </a:p>
        </p:txBody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260" y="4881205"/>
            <a:ext cx="198358" cy="248007"/>
          </a:xfrm>
          <a:prstGeom prst="rect">
            <a:avLst/>
          </a:prstGeom>
        </p:spPr>
      </p:pic>
      <p:sp>
        <p:nvSpPr>
          <p:cNvPr id="20" name="Shape 13"/>
          <p:cNvSpPr/>
          <p:nvPr/>
        </p:nvSpPr>
        <p:spPr>
          <a:xfrm>
            <a:off x="7414260" y="5195530"/>
            <a:ext cx="6422231" cy="22860"/>
          </a:xfrm>
          <a:prstGeom prst="rect">
            <a:avLst/>
          </a:prstGeom>
          <a:solidFill>
            <a:srgbClr val="3E2513"/>
          </a:solidFill>
          <a:ln/>
        </p:spPr>
      </p:sp>
      <p:sp>
        <p:nvSpPr>
          <p:cNvPr id="21" name="Text 14"/>
          <p:cNvSpPr/>
          <p:nvPr/>
        </p:nvSpPr>
        <p:spPr>
          <a:xfrm>
            <a:off x="7414260" y="534042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Live Demo</a:t>
            </a:r>
            <a:endParaRPr lang="en-US" sz="1950" dirty="0"/>
          </a:p>
        </p:txBody>
      </p:sp>
      <p:sp>
        <p:nvSpPr>
          <p:cNvPr id="22" name="Text 15"/>
          <p:cNvSpPr/>
          <p:nvPr/>
        </p:nvSpPr>
        <p:spPr>
          <a:xfrm>
            <a:off x="7414260" y="5769650"/>
            <a:ext cx="642223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Real-world examples and Q&amp;A session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7181"/>
            <a:ext cx="8532614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Our Mission: Shifting Security Left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274094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We're transforming how security integrates into our Software Development Lifecycle by catching vulnerabilities at the earliest possible stage - during development rather than after deployment.</a:t>
            </a:r>
            <a:endParaRPr lang="en-US" sz="1550" dirty="0"/>
          </a:p>
        </p:txBody>
      </p:sp>
      <p:sp>
        <p:nvSpPr>
          <p:cNvPr id="4" name="Shape 2"/>
          <p:cNvSpPr/>
          <p:nvPr/>
        </p:nvSpPr>
        <p:spPr>
          <a:xfrm>
            <a:off x="793790" y="3132415"/>
            <a:ext cx="6422231" cy="1778556"/>
          </a:xfrm>
          <a:prstGeom prst="roundRect">
            <a:avLst>
              <a:gd name="adj" fmla="val 1674"/>
            </a:avLst>
          </a:prstGeom>
          <a:solidFill>
            <a:srgbClr val="F9F7F7"/>
          </a:solidFill>
          <a:ln/>
        </p:spPr>
      </p:sp>
      <p:sp>
        <p:nvSpPr>
          <p:cNvPr id="5" name="Text 3"/>
          <p:cNvSpPr/>
          <p:nvPr/>
        </p:nvSpPr>
        <p:spPr>
          <a:xfrm>
            <a:off x="992148" y="3330773"/>
            <a:ext cx="456902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SCA - Software Composition Analysis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992148" y="3759994"/>
            <a:ext cx="6025515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Identifies vulnerabilities in third-party dependencies and open source libraries. Think outdated packages, known CVEs in your npm modules, Maven dependencies, or Python packages.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7414379" y="3132415"/>
            <a:ext cx="6422231" cy="1778556"/>
          </a:xfrm>
          <a:prstGeom prst="roundRect">
            <a:avLst>
              <a:gd name="adj" fmla="val 1674"/>
            </a:avLst>
          </a:prstGeom>
          <a:solidFill>
            <a:srgbClr val="F9F7F7"/>
          </a:solidFill>
          <a:ln/>
        </p:spPr>
      </p:sp>
      <p:sp>
        <p:nvSpPr>
          <p:cNvPr id="8" name="Text 6"/>
          <p:cNvSpPr/>
          <p:nvPr/>
        </p:nvSpPr>
        <p:spPr>
          <a:xfrm>
            <a:off x="7612737" y="3330773"/>
            <a:ext cx="5119449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SAST - Static Application Security Testing</a:t>
            </a:r>
            <a:endParaRPr lang="en-US" sz="1950" dirty="0"/>
          </a:p>
        </p:txBody>
      </p:sp>
      <p:sp>
        <p:nvSpPr>
          <p:cNvPr id="9" name="Text 7"/>
          <p:cNvSpPr/>
          <p:nvPr/>
        </p:nvSpPr>
        <p:spPr>
          <a:xfrm>
            <a:off x="7612737" y="3759994"/>
            <a:ext cx="6025515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Analyzes custom code for security flaws without executing it. Catches issues like SQL injection, cross-site scripting, and improper input validation in your application logic.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793790" y="533257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Our Toolchain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793790" y="5841087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RenovateBot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for automated SCA through dependency PRs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93790" y="6228040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CodeQL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for comprehensive SAST with PR checks and security baselines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7564874" y="533257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Expected Outcome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7564874" y="5841087"/>
            <a:ext cx="627935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By the end of this presentation, you'll understand how these tools integrate into your workflow and significantly reduce security debt before it reaches production.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216" y="532924"/>
            <a:ext cx="13079968" cy="1211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750"/>
              </a:lnSpc>
              <a:buNone/>
            </a:pPr>
            <a:r>
              <a:rPr lang="en-US" sz="38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SCA with RenovateBot: Automated Dependency Security</a:t>
            </a:r>
            <a:endParaRPr lang="en-US" sz="3800" dirty="0"/>
          </a:p>
        </p:txBody>
      </p:sp>
      <p:sp>
        <p:nvSpPr>
          <p:cNvPr id="3" name="Text 1"/>
          <p:cNvSpPr/>
          <p:nvPr/>
        </p:nvSpPr>
        <p:spPr>
          <a:xfrm>
            <a:off x="775216" y="2034659"/>
            <a:ext cx="5133737" cy="363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2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The Dependency Security Challenge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775216" y="2688669"/>
            <a:ext cx="13079968" cy="930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Most modern applications rely heavily on third-party libraries and frameworks. Studies show that </a:t>
            </a:r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3E2513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70-90% of application code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comes from external dependencies, making them a prime attack vector. Remember Log4j? That's exactly the type of vulnerability RenovateBot helps us prevent.</a:t>
            </a:r>
            <a:endParaRPr lang="en-US" sz="15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216" y="3836789"/>
            <a:ext cx="4359950" cy="77521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68931" y="4805720"/>
            <a:ext cx="2767608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Vulnerability Detection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968931" y="5224701"/>
            <a:ext cx="3972520" cy="930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Scans dependency manifests across all package managers - Maven, npm, pip, Gradle, and more</a:t>
            </a:r>
            <a:endParaRPr lang="en-US" sz="15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166" y="3836789"/>
            <a:ext cx="4359950" cy="77521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328880" y="4805720"/>
            <a:ext cx="2422565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Automated PRs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5328880" y="5224701"/>
            <a:ext cx="3972520" cy="930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Creates pull requests with security updates, complete with CVE details and impact analysis</a:t>
            </a:r>
            <a:endParaRPr lang="en-US" sz="150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5115" y="3836789"/>
            <a:ext cx="4359950" cy="77521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88830" y="4805720"/>
            <a:ext cx="2422565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Smart Filtering</a:t>
            </a:r>
            <a:endParaRPr lang="en-US" sz="1900" dirty="0"/>
          </a:p>
        </p:txBody>
      </p:sp>
      <p:sp>
        <p:nvSpPr>
          <p:cNvPr id="13" name="Text 8"/>
          <p:cNvSpPr/>
          <p:nvPr/>
        </p:nvSpPr>
        <p:spPr>
          <a:xfrm>
            <a:off x="9688830" y="5224701"/>
            <a:ext cx="3972520" cy="930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Can be configured to prioritize security-related updates, reducing notification fatigue</a:t>
            </a:r>
            <a:endParaRPr lang="en-US" sz="1500" dirty="0"/>
          </a:p>
        </p:txBody>
      </p:sp>
      <p:sp>
        <p:nvSpPr>
          <p:cNvPr id="14" name="Shape 9"/>
          <p:cNvSpPr/>
          <p:nvPr/>
        </p:nvSpPr>
        <p:spPr>
          <a:xfrm>
            <a:off x="775216" y="6566535"/>
            <a:ext cx="13079968" cy="1133356"/>
          </a:xfrm>
          <a:prstGeom prst="roundRect">
            <a:avLst>
              <a:gd name="adj" fmla="val 2565"/>
            </a:avLst>
          </a:prstGeom>
          <a:solidFill>
            <a:srgbClr val="EDD5C4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31" y="6852404"/>
            <a:ext cx="242173" cy="193715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1404818" y="6808589"/>
            <a:ext cx="12256651" cy="620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Key Insight: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RenovateBot eliminates the manual overhead of tracking CVE databases and security advisories. Instead of reactive patching, we get proactive dependency management that scales across hundreds of repositories.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9967" y="611148"/>
            <a:ext cx="9285565" cy="538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33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SAST with CodeQL: Analyzing Custom Code</a:t>
            </a:r>
            <a:endParaRPr lang="en-US" sz="3350" dirty="0"/>
          </a:p>
        </p:txBody>
      </p:sp>
      <p:sp>
        <p:nvSpPr>
          <p:cNvPr id="3" name="Text 1"/>
          <p:cNvSpPr/>
          <p:nvPr/>
        </p:nvSpPr>
        <p:spPr>
          <a:xfrm>
            <a:off x="689967" y="1408867"/>
            <a:ext cx="6518910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Beyond Dependencies: Custom Code Vulnerabilities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689967" y="1990963"/>
            <a:ext cx="13250466" cy="551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While dependencies are crucial, vulnerabilities also lurk in the custom code we write. SQL injection, cross-site scripting, CSRF attacks, and improper authentication - these issues require a different approach than dependency management.</a:t>
            </a:r>
            <a:endParaRPr lang="en-US" sz="1350" dirty="0"/>
          </a:p>
        </p:txBody>
      </p:sp>
      <p:sp>
        <p:nvSpPr>
          <p:cNvPr id="5" name="Shape 3"/>
          <p:cNvSpPr/>
          <p:nvPr/>
        </p:nvSpPr>
        <p:spPr>
          <a:xfrm>
            <a:off x="7303770" y="2736890"/>
            <a:ext cx="22860" cy="3366254"/>
          </a:xfrm>
          <a:prstGeom prst="roundRect">
            <a:avLst>
              <a:gd name="adj" fmla="val 113188"/>
            </a:avLst>
          </a:prstGeom>
          <a:solidFill>
            <a:srgbClr val="D8D4D4"/>
          </a:solidFill>
          <a:ln/>
        </p:spPr>
      </p:sp>
      <p:sp>
        <p:nvSpPr>
          <p:cNvPr id="6" name="Shape 4"/>
          <p:cNvSpPr/>
          <p:nvPr/>
        </p:nvSpPr>
        <p:spPr>
          <a:xfrm>
            <a:off x="6626602" y="2919413"/>
            <a:ext cx="517446" cy="22860"/>
          </a:xfrm>
          <a:prstGeom prst="roundRect">
            <a:avLst>
              <a:gd name="adj" fmla="val 113188"/>
            </a:avLst>
          </a:prstGeom>
          <a:solidFill>
            <a:srgbClr val="D8D4D4"/>
          </a:solidFill>
          <a:ln/>
        </p:spPr>
      </p:sp>
      <p:sp>
        <p:nvSpPr>
          <p:cNvPr id="7" name="Shape 5"/>
          <p:cNvSpPr/>
          <p:nvPr/>
        </p:nvSpPr>
        <p:spPr>
          <a:xfrm>
            <a:off x="7121188" y="2736890"/>
            <a:ext cx="388025" cy="388025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</p:sp>
      <p:sp>
        <p:nvSpPr>
          <p:cNvPr id="8" name="Text 6"/>
          <p:cNvSpPr/>
          <p:nvPr/>
        </p:nvSpPr>
        <p:spPr>
          <a:xfrm>
            <a:off x="7185779" y="2769156"/>
            <a:ext cx="258723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4296489" y="2796183"/>
            <a:ext cx="2156222" cy="269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00"/>
              </a:lnSpc>
              <a:buNone/>
            </a:pPr>
            <a:r>
              <a:rPr lang="en-US" sz="1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Code as Data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689967" y="3169087"/>
            <a:ext cx="5762744" cy="827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CodeQL treats your codebase as a database, allowing complex queries to identify security patterns and antipatterns across your entire application</a:t>
            </a:r>
            <a:endParaRPr lang="en-US" sz="1350" dirty="0"/>
          </a:p>
        </p:txBody>
      </p:sp>
      <p:sp>
        <p:nvSpPr>
          <p:cNvPr id="11" name="Shape 9"/>
          <p:cNvSpPr/>
          <p:nvPr/>
        </p:nvSpPr>
        <p:spPr>
          <a:xfrm>
            <a:off x="7486352" y="3954304"/>
            <a:ext cx="517446" cy="22860"/>
          </a:xfrm>
          <a:prstGeom prst="roundRect">
            <a:avLst>
              <a:gd name="adj" fmla="val 113188"/>
            </a:avLst>
          </a:prstGeom>
          <a:solidFill>
            <a:srgbClr val="D8D4D4"/>
          </a:solidFill>
          <a:ln/>
        </p:spPr>
      </p:sp>
      <p:sp>
        <p:nvSpPr>
          <p:cNvPr id="12" name="Shape 10"/>
          <p:cNvSpPr/>
          <p:nvPr/>
        </p:nvSpPr>
        <p:spPr>
          <a:xfrm>
            <a:off x="7121188" y="3771781"/>
            <a:ext cx="388025" cy="388025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</p:sp>
      <p:sp>
        <p:nvSpPr>
          <p:cNvPr id="13" name="Text 11"/>
          <p:cNvSpPr/>
          <p:nvPr/>
        </p:nvSpPr>
        <p:spPr>
          <a:xfrm>
            <a:off x="7185779" y="3804047"/>
            <a:ext cx="258723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8177689" y="3831074"/>
            <a:ext cx="2156222" cy="269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PR Integration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8177689" y="4203978"/>
            <a:ext cx="5762744" cy="551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Runs on every pull request with inline annotations. High and Critical findings can fail builds, ensuring issues are caught before merge</a:t>
            </a:r>
            <a:endParaRPr lang="en-US" sz="1350" dirty="0"/>
          </a:p>
        </p:txBody>
      </p:sp>
      <p:sp>
        <p:nvSpPr>
          <p:cNvPr id="16" name="Shape 14"/>
          <p:cNvSpPr/>
          <p:nvPr/>
        </p:nvSpPr>
        <p:spPr>
          <a:xfrm>
            <a:off x="6626602" y="4846320"/>
            <a:ext cx="517446" cy="22860"/>
          </a:xfrm>
          <a:prstGeom prst="roundRect">
            <a:avLst>
              <a:gd name="adj" fmla="val 113188"/>
            </a:avLst>
          </a:prstGeom>
          <a:solidFill>
            <a:srgbClr val="D8D4D4"/>
          </a:solidFill>
          <a:ln/>
        </p:spPr>
      </p:sp>
      <p:sp>
        <p:nvSpPr>
          <p:cNvPr id="17" name="Shape 15"/>
          <p:cNvSpPr/>
          <p:nvPr/>
        </p:nvSpPr>
        <p:spPr>
          <a:xfrm>
            <a:off x="7121188" y="4663797"/>
            <a:ext cx="388025" cy="388025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</p:sp>
      <p:sp>
        <p:nvSpPr>
          <p:cNvPr id="18" name="Text 16"/>
          <p:cNvSpPr/>
          <p:nvPr/>
        </p:nvSpPr>
        <p:spPr>
          <a:xfrm>
            <a:off x="7185779" y="4696063"/>
            <a:ext cx="258723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000" dirty="0"/>
          </a:p>
        </p:txBody>
      </p:sp>
      <p:sp>
        <p:nvSpPr>
          <p:cNvPr id="19" name="Text 17"/>
          <p:cNvSpPr/>
          <p:nvPr/>
        </p:nvSpPr>
        <p:spPr>
          <a:xfrm>
            <a:off x="4296489" y="4723090"/>
            <a:ext cx="2156222" cy="269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00"/>
              </a:lnSpc>
              <a:buNone/>
            </a:pPr>
            <a:r>
              <a:rPr lang="en-US" sz="1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Security Baseline</a:t>
            </a:r>
            <a:endParaRPr lang="en-US" sz="1650" dirty="0"/>
          </a:p>
        </p:txBody>
      </p:sp>
      <p:sp>
        <p:nvSpPr>
          <p:cNvPr id="20" name="Text 18"/>
          <p:cNvSpPr/>
          <p:nvPr/>
        </p:nvSpPr>
        <p:spPr>
          <a:xfrm>
            <a:off x="689967" y="5095994"/>
            <a:ext cx="5762744" cy="551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Main branch scans upload SARIF results to GitHub's Security tab, providing long-term visibility into your security posture</a:t>
            </a:r>
            <a:endParaRPr lang="en-US" sz="1350" dirty="0"/>
          </a:p>
        </p:txBody>
      </p:sp>
      <p:sp>
        <p:nvSpPr>
          <p:cNvPr id="21" name="Text 19"/>
          <p:cNvSpPr/>
          <p:nvPr/>
        </p:nvSpPr>
        <p:spPr>
          <a:xfrm>
            <a:off x="689967" y="6469499"/>
            <a:ext cx="2282904" cy="269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Developer Experience</a:t>
            </a:r>
            <a:endParaRPr lang="en-US" sz="1650" dirty="0"/>
          </a:p>
        </p:txBody>
      </p:sp>
      <p:sp>
        <p:nvSpPr>
          <p:cNvPr id="22" name="Text 20"/>
          <p:cNvSpPr/>
          <p:nvPr/>
        </p:nvSpPr>
        <p:spPr>
          <a:xfrm>
            <a:off x="689967" y="6911340"/>
            <a:ext cx="6414849" cy="551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Immediate feedback with contextual guidance. Developers see exactly where vulnerabilities exist and get remediation advice right in their PR reviews.</a:t>
            </a:r>
            <a:endParaRPr lang="en-US" sz="1350" dirty="0"/>
          </a:p>
        </p:txBody>
      </p:sp>
      <p:sp>
        <p:nvSpPr>
          <p:cNvPr id="23" name="Text 21"/>
          <p:cNvSpPr/>
          <p:nvPr/>
        </p:nvSpPr>
        <p:spPr>
          <a:xfrm>
            <a:off x="7533203" y="6469499"/>
            <a:ext cx="2451616" cy="269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Security Team Benefits</a:t>
            </a:r>
            <a:endParaRPr lang="en-US" sz="1650" dirty="0"/>
          </a:p>
        </p:txBody>
      </p:sp>
      <p:sp>
        <p:nvSpPr>
          <p:cNvPr id="24" name="Text 22"/>
          <p:cNvSpPr/>
          <p:nvPr/>
        </p:nvSpPr>
        <p:spPr>
          <a:xfrm>
            <a:off x="7533203" y="6911340"/>
            <a:ext cx="6414849" cy="5519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Centralized security dashboard, trend analysis, and the ability to write custom queries for organization-specific security requirements.</a:t>
            </a:r>
            <a:endParaRPr lang="en-US" sz="13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7567" y="369570"/>
            <a:ext cx="4136350" cy="4199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The Power of Integration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537567" y="991076"/>
            <a:ext cx="5456396" cy="2519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Comprehensive Coverage Through Combined Approach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537567" y="1444585"/>
            <a:ext cx="13555266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RenovateBot and CodeQL complement each other perfectly, creating a comprehensive security net that addresses both external and internal code risks. Here's how they work together in our development pipeline:</a:t>
            </a:r>
            <a:endParaRPr lang="en-US" sz="1050" dirty="0"/>
          </a:p>
        </p:txBody>
      </p:sp>
      <p:sp>
        <p:nvSpPr>
          <p:cNvPr id="5" name="Text 3"/>
          <p:cNvSpPr/>
          <p:nvPr/>
        </p:nvSpPr>
        <p:spPr>
          <a:xfrm>
            <a:off x="2734866" y="3930134"/>
            <a:ext cx="1939409" cy="209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Weekly Renovate Scans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537567" y="4220647"/>
            <a:ext cx="4136707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Automated dependency updates with security prioritization</a:t>
            </a:r>
            <a:endParaRPr lang="en-US" sz="10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2999" y="1810822"/>
            <a:ext cx="4744283" cy="4744283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673" y="3771662"/>
            <a:ext cx="201097" cy="251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9888855" y="2693670"/>
            <a:ext cx="1680091" cy="209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PR CodeQL Analysis</a:t>
            </a:r>
            <a:endParaRPr lang="en-US" sz="1300" dirty="0"/>
          </a:p>
        </p:txBody>
      </p:sp>
      <p:sp>
        <p:nvSpPr>
          <p:cNvPr id="10" name="Text 6"/>
          <p:cNvSpPr/>
          <p:nvPr/>
        </p:nvSpPr>
        <p:spPr>
          <a:xfrm>
            <a:off x="9888855" y="2984183"/>
            <a:ext cx="420397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Every pull request gets custom code security validation</a:t>
            </a:r>
            <a:endParaRPr lang="en-US" sz="10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999" y="1810822"/>
            <a:ext cx="4744283" cy="4744283"/>
          </a:xfrm>
          <a:prstGeom prst="rect">
            <a:avLst/>
          </a:prstGeom>
        </p:spPr>
      </p:pic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606" y="2783324"/>
            <a:ext cx="201097" cy="25134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888855" y="5166598"/>
            <a:ext cx="1778675" cy="209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Main Branch Baseline</a:t>
            </a:r>
            <a:endParaRPr lang="en-US" sz="1300" dirty="0"/>
          </a:p>
        </p:txBody>
      </p:sp>
      <p:sp>
        <p:nvSpPr>
          <p:cNvPr id="14" name="Text 8"/>
          <p:cNvSpPr/>
          <p:nvPr/>
        </p:nvSpPr>
        <p:spPr>
          <a:xfrm>
            <a:off x="9888855" y="5457111"/>
            <a:ext cx="4203978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Continuous security posture monitoring and trending</a:t>
            </a:r>
            <a:endParaRPr lang="en-US" sz="10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999" y="1810822"/>
            <a:ext cx="4744283" cy="4744283"/>
          </a:xfrm>
          <a:prstGeom prst="rect">
            <a:avLst/>
          </a:prstGeom>
        </p:spPr>
      </p:pic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5140" y="5616535"/>
            <a:ext cx="201097" cy="251341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537567" y="6773466"/>
            <a:ext cx="4406384" cy="443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50"/>
              </a:lnSpc>
              <a:buNone/>
            </a:pPr>
            <a:r>
              <a:rPr lang="en-US" sz="34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70-80%</a:t>
            </a:r>
            <a:endParaRPr lang="en-US" sz="3450" dirty="0"/>
          </a:p>
        </p:txBody>
      </p:sp>
      <p:sp>
        <p:nvSpPr>
          <p:cNvPr id="18" name="Text 10"/>
          <p:cNvSpPr/>
          <p:nvPr/>
        </p:nvSpPr>
        <p:spPr>
          <a:xfrm>
            <a:off x="1673543" y="7384852"/>
            <a:ext cx="2134433" cy="209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Issues Caught Pre-Release</a:t>
            </a:r>
            <a:endParaRPr lang="en-US" sz="1300" dirty="0"/>
          </a:p>
        </p:txBody>
      </p:sp>
      <p:sp>
        <p:nvSpPr>
          <p:cNvPr id="19" name="Text 11"/>
          <p:cNvSpPr/>
          <p:nvPr/>
        </p:nvSpPr>
        <p:spPr>
          <a:xfrm>
            <a:off x="537567" y="7675364"/>
            <a:ext cx="4406384" cy="430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Combined SCA and SAST coverage identifies most vulnerabilities before they reach production</a:t>
            </a:r>
            <a:endParaRPr lang="en-US" sz="1050" dirty="0"/>
          </a:p>
        </p:txBody>
      </p:sp>
      <p:sp>
        <p:nvSpPr>
          <p:cNvPr id="20" name="Text 12"/>
          <p:cNvSpPr/>
          <p:nvPr/>
        </p:nvSpPr>
        <p:spPr>
          <a:xfrm>
            <a:off x="5111948" y="6773466"/>
            <a:ext cx="4406384" cy="443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50"/>
              </a:lnSpc>
              <a:buNone/>
            </a:pPr>
            <a:r>
              <a:rPr lang="en-US" sz="34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90%</a:t>
            </a:r>
            <a:endParaRPr lang="en-US" sz="3450" dirty="0"/>
          </a:p>
        </p:txBody>
      </p:sp>
      <p:sp>
        <p:nvSpPr>
          <p:cNvPr id="21" name="Text 13"/>
          <p:cNvSpPr/>
          <p:nvPr/>
        </p:nvSpPr>
        <p:spPr>
          <a:xfrm>
            <a:off x="6390442" y="7384852"/>
            <a:ext cx="1849398" cy="209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Automated Resolution</a:t>
            </a:r>
            <a:endParaRPr lang="en-US" sz="1300" dirty="0"/>
          </a:p>
        </p:txBody>
      </p:sp>
      <p:sp>
        <p:nvSpPr>
          <p:cNvPr id="22" name="Text 14"/>
          <p:cNvSpPr/>
          <p:nvPr/>
        </p:nvSpPr>
        <p:spPr>
          <a:xfrm>
            <a:off x="5111948" y="7675364"/>
            <a:ext cx="4406384" cy="430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Dependency vulnerabilities often have clear upgrade paths through Renovate PRs</a:t>
            </a:r>
            <a:endParaRPr lang="en-US" sz="1050" dirty="0"/>
          </a:p>
        </p:txBody>
      </p:sp>
      <p:sp>
        <p:nvSpPr>
          <p:cNvPr id="23" name="Text 15"/>
          <p:cNvSpPr/>
          <p:nvPr/>
        </p:nvSpPr>
        <p:spPr>
          <a:xfrm>
            <a:off x="9686330" y="6773466"/>
            <a:ext cx="4406384" cy="443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50"/>
              </a:lnSpc>
              <a:buNone/>
            </a:pPr>
            <a:r>
              <a:rPr lang="en-US" sz="34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24/7</a:t>
            </a:r>
            <a:endParaRPr lang="en-US" sz="3450" dirty="0"/>
          </a:p>
        </p:txBody>
      </p:sp>
      <p:sp>
        <p:nvSpPr>
          <p:cNvPr id="24" name="Text 16"/>
          <p:cNvSpPr/>
          <p:nvPr/>
        </p:nvSpPr>
        <p:spPr>
          <a:xfrm>
            <a:off x="10920889" y="7384852"/>
            <a:ext cx="1937147" cy="209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Continuous Monitoring</a:t>
            </a:r>
            <a:endParaRPr lang="en-US" sz="1300" dirty="0"/>
          </a:p>
        </p:txBody>
      </p:sp>
      <p:sp>
        <p:nvSpPr>
          <p:cNvPr id="25" name="Text 17"/>
          <p:cNvSpPr/>
          <p:nvPr/>
        </p:nvSpPr>
        <p:spPr>
          <a:xfrm>
            <a:off x="9686330" y="7675364"/>
            <a:ext cx="4406384" cy="430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Both tools run automatically without manual intervention or scheduling</a:t>
            </a:r>
            <a:endParaRPr lang="en-US" sz="1050" dirty="0"/>
          </a:p>
        </p:txBody>
      </p:sp>
      <p:sp>
        <p:nvSpPr>
          <p:cNvPr id="26" name="Text 18"/>
          <p:cNvSpPr/>
          <p:nvPr/>
        </p:nvSpPr>
        <p:spPr>
          <a:xfrm>
            <a:off x="537567" y="8256627"/>
            <a:ext cx="13555266" cy="215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The remaining security gaps are covered by Veracode for binary scanning and compliance requirements, but the heavy lifting happens during development.</a:t>
            </a:r>
            <a:endParaRPr 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99599"/>
            <a:ext cx="1079492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SCA vs SAST: Understanding the Differences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1616512"/>
            <a:ext cx="13042821" cy="4011573"/>
          </a:xfrm>
          <a:prstGeom prst="roundRect">
            <a:avLst>
              <a:gd name="adj" fmla="val 74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1624132"/>
            <a:ext cx="13027581" cy="5709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00006" y="1750814"/>
            <a:ext cx="2856309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Feature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4260652" y="1750814"/>
            <a:ext cx="4415790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RenovateBot (SCA)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9080778" y="1750814"/>
            <a:ext cx="454985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CodeQL (SAST)</a:t>
            </a:r>
            <a:endParaRPr lang="en-US" sz="1550" dirty="0"/>
          </a:p>
        </p:txBody>
      </p:sp>
      <p:sp>
        <p:nvSpPr>
          <p:cNvPr id="8" name="Shape 6"/>
          <p:cNvSpPr/>
          <p:nvPr/>
        </p:nvSpPr>
        <p:spPr>
          <a:xfrm>
            <a:off x="801410" y="2195036"/>
            <a:ext cx="13027581" cy="5709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00006" y="2321719"/>
            <a:ext cx="2856309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Scope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4260652" y="2321719"/>
            <a:ext cx="4415790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Dependencies &amp; third-party libraries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9080778" y="2321719"/>
            <a:ext cx="454985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Custom application code</a:t>
            </a:r>
            <a:endParaRPr lang="en-US" sz="1550" dirty="0"/>
          </a:p>
        </p:txBody>
      </p:sp>
      <p:sp>
        <p:nvSpPr>
          <p:cNvPr id="12" name="Shape 10"/>
          <p:cNvSpPr/>
          <p:nvPr/>
        </p:nvSpPr>
        <p:spPr>
          <a:xfrm>
            <a:off x="801410" y="2765941"/>
            <a:ext cx="13027581" cy="5709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00006" y="2892623"/>
            <a:ext cx="2856309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Trigger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4260652" y="2892623"/>
            <a:ext cx="4415790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Weekly scheduled scans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9080778" y="2892623"/>
            <a:ext cx="454985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Every PR + main branch commits</a:t>
            </a:r>
            <a:endParaRPr lang="en-US" sz="1550" dirty="0"/>
          </a:p>
        </p:txBody>
      </p:sp>
      <p:sp>
        <p:nvSpPr>
          <p:cNvPr id="16" name="Shape 14"/>
          <p:cNvSpPr/>
          <p:nvPr/>
        </p:nvSpPr>
        <p:spPr>
          <a:xfrm>
            <a:off x="801410" y="3336846"/>
            <a:ext cx="13027581" cy="5709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00006" y="3463528"/>
            <a:ext cx="2856309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Output</a:t>
            </a:r>
            <a:endParaRPr lang="en-US" sz="1550" dirty="0"/>
          </a:p>
        </p:txBody>
      </p:sp>
      <p:sp>
        <p:nvSpPr>
          <p:cNvPr id="18" name="Text 16"/>
          <p:cNvSpPr/>
          <p:nvPr/>
        </p:nvSpPr>
        <p:spPr>
          <a:xfrm>
            <a:off x="4260652" y="3463528"/>
            <a:ext cx="4415790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Pull requests with version upgrades</a:t>
            </a:r>
            <a:endParaRPr lang="en-US" sz="1550" dirty="0"/>
          </a:p>
        </p:txBody>
      </p:sp>
      <p:sp>
        <p:nvSpPr>
          <p:cNvPr id="19" name="Text 17"/>
          <p:cNvSpPr/>
          <p:nvPr/>
        </p:nvSpPr>
        <p:spPr>
          <a:xfrm>
            <a:off x="9080778" y="3463528"/>
            <a:ext cx="454985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PR checks + Security tab alerts</a:t>
            </a:r>
            <a:endParaRPr lang="en-US" sz="1550" dirty="0"/>
          </a:p>
        </p:txBody>
      </p:sp>
      <p:sp>
        <p:nvSpPr>
          <p:cNvPr id="20" name="Shape 18"/>
          <p:cNvSpPr/>
          <p:nvPr/>
        </p:nvSpPr>
        <p:spPr>
          <a:xfrm>
            <a:off x="801410" y="3907750"/>
            <a:ext cx="13027581" cy="5709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1000006" y="4034433"/>
            <a:ext cx="2856309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Shift-Left Impact</a:t>
            </a:r>
            <a:endParaRPr lang="en-US" sz="1550" dirty="0"/>
          </a:p>
        </p:txBody>
      </p:sp>
      <p:sp>
        <p:nvSpPr>
          <p:cNvPr id="22" name="Text 20"/>
          <p:cNvSpPr/>
          <p:nvPr/>
        </p:nvSpPr>
        <p:spPr>
          <a:xfrm>
            <a:off x="4260652" y="4034433"/>
            <a:ext cx="4415790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Medium (requires PR review)</a:t>
            </a:r>
            <a:endParaRPr lang="en-US" sz="1550" dirty="0"/>
          </a:p>
        </p:txBody>
      </p:sp>
      <p:sp>
        <p:nvSpPr>
          <p:cNvPr id="23" name="Text 21"/>
          <p:cNvSpPr/>
          <p:nvPr/>
        </p:nvSpPr>
        <p:spPr>
          <a:xfrm>
            <a:off x="9080778" y="4034433"/>
            <a:ext cx="454985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Strong (immediate inline feedback)</a:t>
            </a:r>
            <a:endParaRPr lang="en-US" sz="1550" dirty="0"/>
          </a:p>
        </p:txBody>
      </p:sp>
      <p:sp>
        <p:nvSpPr>
          <p:cNvPr id="24" name="Shape 22"/>
          <p:cNvSpPr/>
          <p:nvPr/>
        </p:nvSpPr>
        <p:spPr>
          <a:xfrm>
            <a:off x="801410" y="4478655"/>
            <a:ext cx="13027581" cy="5709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1000006" y="4605337"/>
            <a:ext cx="2856309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Primary Value</a:t>
            </a:r>
            <a:endParaRPr lang="en-US" sz="1550" dirty="0"/>
          </a:p>
        </p:txBody>
      </p:sp>
      <p:sp>
        <p:nvSpPr>
          <p:cNvPr id="26" name="Text 24"/>
          <p:cNvSpPr/>
          <p:nvPr/>
        </p:nvSpPr>
        <p:spPr>
          <a:xfrm>
            <a:off x="4260652" y="4605337"/>
            <a:ext cx="4415790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Automated CVE remediation</a:t>
            </a:r>
            <a:endParaRPr lang="en-US" sz="1550" dirty="0"/>
          </a:p>
        </p:txBody>
      </p:sp>
      <p:sp>
        <p:nvSpPr>
          <p:cNvPr id="27" name="Text 25"/>
          <p:cNvSpPr/>
          <p:nvPr/>
        </p:nvSpPr>
        <p:spPr>
          <a:xfrm>
            <a:off x="9080778" y="4605337"/>
            <a:ext cx="454985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Early detection of logic flaws</a:t>
            </a:r>
            <a:endParaRPr lang="en-US" sz="1550" dirty="0"/>
          </a:p>
        </p:txBody>
      </p:sp>
      <p:sp>
        <p:nvSpPr>
          <p:cNvPr id="28" name="Shape 26"/>
          <p:cNvSpPr/>
          <p:nvPr/>
        </p:nvSpPr>
        <p:spPr>
          <a:xfrm>
            <a:off x="801410" y="5049560"/>
            <a:ext cx="13027581" cy="5709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27"/>
          <p:cNvSpPr/>
          <p:nvPr/>
        </p:nvSpPr>
        <p:spPr>
          <a:xfrm>
            <a:off x="1000006" y="5176242"/>
            <a:ext cx="2856309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Developer Effort</a:t>
            </a:r>
            <a:endParaRPr lang="en-US" sz="1550" dirty="0"/>
          </a:p>
        </p:txBody>
      </p:sp>
      <p:sp>
        <p:nvSpPr>
          <p:cNvPr id="30" name="Text 28"/>
          <p:cNvSpPr/>
          <p:nvPr/>
        </p:nvSpPr>
        <p:spPr>
          <a:xfrm>
            <a:off x="4260652" y="5176242"/>
            <a:ext cx="4415790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Review and merge PRs</a:t>
            </a:r>
            <a:endParaRPr lang="en-US" sz="1550" dirty="0"/>
          </a:p>
        </p:txBody>
      </p:sp>
      <p:sp>
        <p:nvSpPr>
          <p:cNvPr id="31" name="Text 29"/>
          <p:cNvSpPr/>
          <p:nvPr/>
        </p:nvSpPr>
        <p:spPr>
          <a:xfrm>
            <a:off x="9080778" y="5176242"/>
            <a:ext cx="454985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Address findings before merge</a:t>
            </a:r>
            <a:endParaRPr lang="en-US" sz="1550" dirty="0"/>
          </a:p>
        </p:txBody>
      </p:sp>
      <p:sp>
        <p:nvSpPr>
          <p:cNvPr id="32" name="Shape 30"/>
          <p:cNvSpPr/>
          <p:nvPr/>
        </p:nvSpPr>
        <p:spPr>
          <a:xfrm>
            <a:off x="793790" y="5851327"/>
            <a:ext cx="6422231" cy="1778556"/>
          </a:xfrm>
          <a:prstGeom prst="roundRect">
            <a:avLst>
              <a:gd name="adj" fmla="val 1674"/>
            </a:avLst>
          </a:prstGeom>
          <a:solidFill>
            <a:srgbClr val="F9F7F7"/>
          </a:solidFill>
          <a:ln/>
        </p:spPr>
      </p:sp>
      <p:sp>
        <p:nvSpPr>
          <p:cNvPr id="33" name="Text 31"/>
          <p:cNvSpPr/>
          <p:nvPr/>
        </p:nvSpPr>
        <p:spPr>
          <a:xfrm>
            <a:off x="992148" y="6049685"/>
            <a:ext cx="3243739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Complementary Strengths</a:t>
            </a:r>
            <a:endParaRPr lang="en-US" sz="1950" dirty="0"/>
          </a:p>
        </p:txBody>
      </p:sp>
      <p:sp>
        <p:nvSpPr>
          <p:cNvPr id="34" name="Text 32"/>
          <p:cNvSpPr/>
          <p:nvPr/>
        </p:nvSpPr>
        <p:spPr>
          <a:xfrm>
            <a:off x="992148" y="6478905"/>
            <a:ext cx="6025515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SCA excels at known vulnerability patterns with clear fixes, while SAST catches novel security issues in business logic and custom implementations.</a:t>
            </a:r>
            <a:endParaRPr lang="en-US" sz="1550" dirty="0"/>
          </a:p>
        </p:txBody>
      </p:sp>
      <p:sp>
        <p:nvSpPr>
          <p:cNvPr id="35" name="Shape 33"/>
          <p:cNvSpPr/>
          <p:nvPr/>
        </p:nvSpPr>
        <p:spPr>
          <a:xfrm>
            <a:off x="7414379" y="5851327"/>
            <a:ext cx="6422231" cy="1778556"/>
          </a:xfrm>
          <a:prstGeom prst="roundRect">
            <a:avLst>
              <a:gd name="adj" fmla="val 1674"/>
            </a:avLst>
          </a:prstGeom>
          <a:solidFill>
            <a:srgbClr val="F9F7F7"/>
          </a:solidFill>
          <a:ln/>
        </p:spPr>
      </p:sp>
      <p:sp>
        <p:nvSpPr>
          <p:cNvPr id="36" name="Text 34"/>
          <p:cNvSpPr/>
          <p:nvPr/>
        </p:nvSpPr>
        <p:spPr>
          <a:xfrm>
            <a:off x="7612737" y="6049685"/>
            <a:ext cx="2957274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Different Time Horizons</a:t>
            </a:r>
            <a:endParaRPr lang="en-US" sz="1950" dirty="0"/>
          </a:p>
        </p:txBody>
      </p:sp>
      <p:sp>
        <p:nvSpPr>
          <p:cNvPr id="37" name="Text 35"/>
          <p:cNvSpPr/>
          <p:nvPr/>
        </p:nvSpPr>
        <p:spPr>
          <a:xfrm>
            <a:off x="7612737" y="6478905"/>
            <a:ext cx="602551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Renovate operates on dependency release cycles, while CodeQL provides immediate feedback on every code change.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2128"/>
            <a:ext cx="11494532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Common Questions &amp; Practical Considerations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1849041"/>
            <a:ext cx="6422231" cy="2141815"/>
          </a:xfrm>
          <a:prstGeom prst="roundRect">
            <a:avLst>
              <a:gd name="adj" fmla="val 1390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15008" y="2070259"/>
            <a:ext cx="3841909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Can Renovate miss some CVEs?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1015008" y="2499479"/>
            <a:ext cx="5979795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Yes, it relies on advisory databases and package manager metadata. Some edge cases might be caught later by tools like Veracode, which is why we maintain a layered security approach.</a:t>
            </a:r>
            <a:endParaRPr lang="en-US" sz="1550" dirty="0"/>
          </a:p>
        </p:txBody>
      </p:sp>
      <p:sp>
        <p:nvSpPr>
          <p:cNvPr id="6" name="Shape 4"/>
          <p:cNvSpPr/>
          <p:nvPr/>
        </p:nvSpPr>
        <p:spPr>
          <a:xfrm>
            <a:off x="7414379" y="1849041"/>
            <a:ext cx="6422231" cy="2141815"/>
          </a:xfrm>
          <a:prstGeom prst="roundRect">
            <a:avLst>
              <a:gd name="adj" fmla="val 1390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35597" y="2070259"/>
            <a:ext cx="3939659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Does CodeQL slow down builds?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7635597" y="2499479"/>
            <a:ext cx="5979795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We run CodeQL in parallel jobs, so it doesn't block your main CI pipeline. PR feedback typically arrives within 5-10 minutes of push.</a:t>
            </a:r>
            <a:endParaRPr lang="en-US" sz="1550" dirty="0"/>
          </a:p>
        </p:txBody>
      </p:sp>
      <p:sp>
        <p:nvSpPr>
          <p:cNvPr id="9" name="Shape 7"/>
          <p:cNvSpPr/>
          <p:nvPr/>
        </p:nvSpPr>
        <p:spPr>
          <a:xfrm>
            <a:off x="793790" y="4189214"/>
            <a:ext cx="6422231" cy="1824276"/>
          </a:xfrm>
          <a:prstGeom prst="roundRect">
            <a:avLst>
              <a:gd name="adj" fmla="val 1632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15008" y="4410432"/>
            <a:ext cx="384512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Why do we still need Veracode?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1015008" y="4839653"/>
            <a:ext cx="5979795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Compliance requirements, binary scanning capabilities, and comprehensive license/IP risk reporting that goes beyond pure security vulnerability detection.</a:t>
            </a:r>
            <a:endParaRPr lang="en-US" sz="1550" dirty="0"/>
          </a:p>
        </p:txBody>
      </p:sp>
      <p:sp>
        <p:nvSpPr>
          <p:cNvPr id="12" name="Shape 10"/>
          <p:cNvSpPr/>
          <p:nvPr/>
        </p:nvSpPr>
        <p:spPr>
          <a:xfrm>
            <a:off x="7414379" y="4189214"/>
            <a:ext cx="6422231" cy="1824276"/>
          </a:xfrm>
          <a:prstGeom prst="roundRect">
            <a:avLst>
              <a:gd name="adj" fmla="val 1632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635597" y="4410432"/>
            <a:ext cx="401657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Can we customize CodeQL rules?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7635597" y="4839653"/>
            <a:ext cx="5979795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Absolutely. Teams can write custom queries for organization-specific security patterns, coding standards, and business logic validations.</a:t>
            </a:r>
            <a:endParaRPr lang="en-US" sz="1550" dirty="0"/>
          </a:p>
        </p:txBody>
      </p:sp>
      <p:sp>
        <p:nvSpPr>
          <p:cNvPr id="15" name="Shape 13"/>
          <p:cNvSpPr/>
          <p:nvPr/>
        </p:nvSpPr>
        <p:spPr>
          <a:xfrm>
            <a:off x="793790" y="6236732"/>
            <a:ext cx="13042821" cy="1160740"/>
          </a:xfrm>
          <a:prstGeom prst="roundRect">
            <a:avLst>
              <a:gd name="adj" fmla="val 2565"/>
            </a:avLst>
          </a:prstGeom>
          <a:solidFill>
            <a:srgbClr val="EDD5C4"/>
          </a:solidFill>
          <a:ln/>
        </p:spPr>
      </p:sp>
      <p:pic>
        <p:nvPicPr>
          <p:cNvPr id="1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148" y="6532007"/>
            <a:ext cx="248007" cy="198358"/>
          </a:xfrm>
          <a:prstGeom prst="rect">
            <a:avLst/>
          </a:prstGeom>
        </p:spPr>
      </p:pic>
      <p:sp>
        <p:nvSpPr>
          <p:cNvPr id="17" name="Text 14"/>
          <p:cNvSpPr/>
          <p:nvPr/>
        </p:nvSpPr>
        <p:spPr>
          <a:xfrm>
            <a:off x="1438513" y="6484620"/>
            <a:ext cx="12199739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000000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Pro Tip: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 Start with default configurations and gradually tune based on your team's false positive tolerance and security requirements. Both tools are highly configurable but work well out-of-the-box.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4616" y="625554"/>
            <a:ext cx="6669881" cy="574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36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Live Demo: Security in Action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734616" y="1475065"/>
            <a:ext cx="2869644" cy="34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What We'll Show You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734616" y="2094905"/>
            <a:ext cx="13161169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Time for the real thing. We'll walk through actual examples from our repositories to demonstrate how these tools work in practice, not just in theory.</a:t>
            </a:r>
            <a:endParaRPr lang="en-US" sz="14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616" y="2870835"/>
            <a:ext cx="6488787" cy="11430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18210" y="3605451"/>
            <a:ext cx="3445907" cy="286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Part 1: RenovateBot SCA Demo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918210" y="4002524"/>
            <a:ext cx="6121598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0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Recent Renovate PR with security updates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918210" y="4360545"/>
            <a:ext cx="6121598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0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CVE details and impact assessment</a:t>
            </a:r>
            <a:endParaRPr lang="en-US" sz="1400" dirty="0"/>
          </a:p>
        </p:txBody>
      </p:sp>
      <p:sp>
        <p:nvSpPr>
          <p:cNvPr id="9" name="Text 6"/>
          <p:cNvSpPr/>
          <p:nvPr/>
        </p:nvSpPr>
        <p:spPr>
          <a:xfrm>
            <a:off x="918210" y="4718566"/>
            <a:ext cx="6121598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0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Merge process and automated validation</a:t>
            </a:r>
            <a:endParaRPr lang="en-US" sz="1400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997" y="2595324"/>
            <a:ext cx="6488787" cy="114300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590592" y="3329940"/>
            <a:ext cx="3087529" cy="286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Part 2: CodeQL SAST Demo</a:t>
            </a:r>
            <a:endParaRPr lang="en-US" sz="1800" dirty="0"/>
          </a:p>
        </p:txBody>
      </p:sp>
      <p:sp>
        <p:nvSpPr>
          <p:cNvPr id="12" name="Text 8"/>
          <p:cNvSpPr/>
          <p:nvPr/>
        </p:nvSpPr>
        <p:spPr>
          <a:xfrm>
            <a:off x="7590592" y="3727013"/>
            <a:ext cx="6121598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0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PR with vulnerable code pattern (SQL injection example)</a:t>
            </a:r>
            <a:endParaRPr lang="en-US" sz="1400" dirty="0"/>
          </a:p>
        </p:txBody>
      </p:sp>
      <p:sp>
        <p:nvSpPr>
          <p:cNvPr id="13" name="Text 9"/>
          <p:cNvSpPr/>
          <p:nvPr/>
        </p:nvSpPr>
        <p:spPr>
          <a:xfrm>
            <a:off x="7590592" y="4085034"/>
            <a:ext cx="6121598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0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CodeQL annotations and failure conditions</a:t>
            </a:r>
            <a:endParaRPr lang="en-US" sz="1400" dirty="0"/>
          </a:p>
        </p:txBody>
      </p:sp>
      <p:sp>
        <p:nvSpPr>
          <p:cNvPr id="14" name="Text 10"/>
          <p:cNvSpPr/>
          <p:nvPr/>
        </p:nvSpPr>
        <p:spPr>
          <a:xfrm>
            <a:off x="7590592" y="4443055"/>
            <a:ext cx="6121598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0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SARIF processing and Security tab integration</a:t>
            </a:r>
            <a:endParaRPr lang="en-US" sz="1400" dirty="0"/>
          </a:p>
        </p:txBody>
      </p:sp>
      <p:sp>
        <p:nvSpPr>
          <p:cNvPr id="15" name="Text 11"/>
          <p:cNvSpPr/>
          <p:nvPr/>
        </p:nvSpPr>
        <p:spPr>
          <a:xfrm>
            <a:off x="734616" y="5586174"/>
            <a:ext cx="2295882" cy="286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Live Examples</a:t>
            </a:r>
            <a:endParaRPr lang="en-US" sz="1800" dirty="0"/>
          </a:p>
        </p:txBody>
      </p:sp>
      <p:sp>
        <p:nvSpPr>
          <p:cNvPr id="16" name="Text 12"/>
          <p:cNvSpPr/>
          <p:nvPr/>
        </p:nvSpPr>
        <p:spPr>
          <a:xfrm>
            <a:off x="734616" y="6056709"/>
            <a:ext cx="6356509" cy="8815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We'll use a demo repository with intentionally vulnerable code patterns to show exactly how developers experience these tools in their daily workflow.</a:t>
            </a:r>
            <a:endParaRPr lang="en-US" sz="1400" dirty="0"/>
          </a:p>
        </p:txBody>
      </p:sp>
      <p:sp>
        <p:nvSpPr>
          <p:cNvPr id="17" name="Text 13"/>
          <p:cNvSpPr/>
          <p:nvPr/>
        </p:nvSpPr>
        <p:spPr>
          <a:xfrm>
            <a:off x="7546896" y="5586174"/>
            <a:ext cx="2295882" cy="286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Real-World Context</a:t>
            </a:r>
            <a:endParaRPr lang="en-US" sz="1800" dirty="0"/>
          </a:p>
        </p:txBody>
      </p:sp>
      <p:sp>
        <p:nvSpPr>
          <p:cNvPr id="18" name="Text 14"/>
          <p:cNvSpPr/>
          <p:nvPr/>
        </p:nvSpPr>
        <p:spPr>
          <a:xfrm>
            <a:off x="7546896" y="6056709"/>
            <a:ext cx="6356509" cy="5876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You'll see actual vulnerability patterns, realistic remediation guidance, and how these tools integrate with your existing GitHub workflow.</a:t>
            </a:r>
            <a:endParaRPr lang="en-US" sz="1400" dirty="0"/>
          </a:p>
        </p:txBody>
      </p:sp>
      <p:sp>
        <p:nvSpPr>
          <p:cNvPr id="19" name="Text 15"/>
          <p:cNvSpPr/>
          <p:nvPr/>
        </p:nvSpPr>
        <p:spPr>
          <a:xfrm>
            <a:off x="734616" y="7310080"/>
            <a:ext cx="13161169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4" pitchFamily="34" charset="0"/>
                <a:ea typeface="Source Serif 4" pitchFamily="34" charset="-122"/>
                <a:cs typeface="Source Serif 4" pitchFamily="34" charset="-120"/>
              </a:rPr>
              <a:t>Have questions during the demo? Feel free to interrupt - this is designed to be interactive and address your specific concerns about implementation.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2025-10-01T11:14:46Z</dcterms:created>
  <dcterms:modified xsi:type="dcterms:W3CDTF">2025-10-01T11:14:46Z</dcterms:modified>
</cp:coreProperties>
</file>