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70" r:id="rId5"/>
    <p:sldId id="269" r:id="rId6"/>
    <p:sldId id="266" r:id="rId7"/>
    <p:sldId id="271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9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51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45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34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6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83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4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8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0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77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9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42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3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8C8C-2E2A-49BE-81EC-55E1EA9E7E1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C66D76-C602-4064-8496-808B19FBD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89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47FEB8-86C8-411C-8619-5A976A7F2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69" y="3029447"/>
            <a:ext cx="7766936" cy="3313457"/>
          </a:xfrm>
        </p:spPr>
        <p:txBody>
          <a:bodyPr anchor="t">
            <a:noAutofit/>
          </a:bodyPr>
          <a:lstStyle/>
          <a:p>
            <a:pPr algn="l"/>
            <a:endParaRPr lang="en-IN" sz="16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Under the Guidance </a:t>
            </a:r>
            <a:r>
              <a:rPr lang="en-US" sz="1600" b="1" dirty="0" smtClean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Of</a:t>
            </a:r>
            <a:r>
              <a:rPr lang="en-US" sz="1600" b="1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,</a:t>
            </a:r>
            <a:endParaRPr lang="en-IN" sz="1600" b="1" dirty="0">
              <a:solidFill>
                <a:schemeClr val="tx1"/>
              </a:solidFill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algn="l"/>
            <a:r>
              <a:rPr lang="en-IN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                      </a:t>
            </a:r>
            <a:r>
              <a:rPr lang="en-US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 Prof. </a:t>
            </a:r>
            <a:r>
              <a:rPr lang="en-US" sz="1600" dirty="0" err="1" smtClean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Kavitha</a:t>
            </a:r>
            <a:endParaRPr lang="en-IN" sz="1600" dirty="0">
              <a:solidFill>
                <a:schemeClr val="tx1"/>
              </a:solidFill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algn="l"/>
            <a:endParaRPr lang="en-IN" sz="1600" dirty="0">
              <a:solidFill>
                <a:schemeClr val="tx1"/>
              </a:solidFill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Presented By</a:t>
            </a:r>
            <a:r>
              <a:rPr lang="en-IN" sz="1600" b="1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,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                        </a:t>
            </a:r>
            <a:r>
              <a:rPr lang="en-US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Subhash</a:t>
            </a:r>
            <a:r>
              <a:rPr lang="en-IN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B S (1RG19CS061)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                       </a:t>
            </a:r>
            <a:r>
              <a:rPr lang="en-US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Usman</a:t>
            </a:r>
            <a:r>
              <a:rPr lang="en-IN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Ulla</a:t>
            </a:r>
            <a:r>
              <a:rPr lang="en-IN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Khan</a:t>
            </a:r>
            <a:r>
              <a:rPr lang="en-IN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(1RG19CS071)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                      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                  </a:t>
            </a:r>
          </a:p>
          <a:p>
            <a:pPr algn="l"/>
            <a:endParaRPr lang="en-IN" sz="16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A50CD4E-9084-4F2B-A923-5D70659A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84" y="300139"/>
            <a:ext cx="5988004" cy="947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42D864-3AA4-4628-B796-DC728E6F8041}"/>
              </a:ext>
            </a:extLst>
          </p:cNvPr>
          <p:cNvSpPr txBox="1"/>
          <p:nvPr/>
        </p:nvSpPr>
        <p:spPr>
          <a:xfrm>
            <a:off x="1033669" y="1564115"/>
            <a:ext cx="8746435" cy="369332"/>
          </a:xfrm>
          <a:prstGeom prst="rect">
            <a:avLst/>
          </a:prstGeom>
          <a:noFill/>
        </p:spPr>
        <p:txBody>
          <a:bodyPr wrap="square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latin typeface="Century Gothic" panose="02000000000000000000" pitchFamily="2" charset="0"/>
                <a:ea typeface="Century Gothic" panose="02000000000000000000" pitchFamily="2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42D864-3AA4-4628-B796-DC728E6F8041}"/>
              </a:ext>
            </a:extLst>
          </p:cNvPr>
          <p:cNvSpPr txBox="1"/>
          <p:nvPr/>
        </p:nvSpPr>
        <p:spPr>
          <a:xfrm>
            <a:off x="1033669" y="2249615"/>
            <a:ext cx="8746435" cy="1015663"/>
          </a:xfrm>
          <a:prstGeom prst="rect">
            <a:avLst/>
          </a:prstGeom>
          <a:noFill/>
        </p:spPr>
        <p:txBody>
          <a:bodyPr wrap="square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/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  <a:cs typeface="Times New Roman" panose="02020603050405020304" pitchFamily="18" charset="0"/>
              </a:rPr>
              <a:t>BioFlex</a:t>
            </a:r>
            <a:endParaRPr lang="en-US" sz="2400" b="1" dirty="0" smtClean="0">
              <a:ln/>
              <a:solidFill>
                <a:schemeClr val="accent2"/>
              </a:solidFill>
              <a:latin typeface="Century Gothic" panose="02000000000000000000" pitchFamily="2" charset="0"/>
              <a:ea typeface="Century Gothic" panose="020000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n/>
                <a:latin typeface="Century Gothic" panose="02000000000000000000" pitchFamily="2" charset="0"/>
                <a:ea typeface="Century Gothic" panose="02000000000000000000" pitchFamily="2" charset="0"/>
                <a:cs typeface="Times New Roman" panose="02020603050405020304" pitchFamily="18" charset="0"/>
              </a:rPr>
              <a:t>Industrial &amp; Manufacturing Company</a:t>
            </a:r>
          </a:p>
          <a:p>
            <a:pPr algn="ctr"/>
            <a:r>
              <a:rPr lang="en-US" b="1" dirty="0" smtClean="0">
                <a:ln/>
                <a:latin typeface="Century Gothic" panose="02000000000000000000" pitchFamily="2" charset="0"/>
                <a:ea typeface="Century Gothic" panose="02000000000000000000" pitchFamily="2" charset="0"/>
                <a:cs typeface="Times New Roman" panose="02020603050405020304" pitchFamily="18" charset="0"/>
              </a:rPr>
              <a:t>Database Management System</a:t>
            </a:r>
            <a:endParaRPr lang="en-IN" b="1" dirty="0">
              <a:ln/>
              <a:latin typeface="Century Gothic" panose="02000000000000000000" pitchFamily="2" charset="0"/>
              <a:ea typeface="Century Gothic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29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6F303-3982-41CF-BF03-AE0065FF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7" y="179328"/>
            <a:ext cx="8596668" cy="1293161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Contents</a:t>
            </a:r>
            <a:endParaRPr lang="en-IN" dirty="0">
              <a:solidFill>
                <a:schemeClr val="accent2"/>
              </a:solidFill>
              <a:latin typeface="Century Gothic" panose="02000000000000000000" pitchFamily="2" charset="0"/>
              <a:ea typeface="Century Gothic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CF3333-B67B-49B1-B303-3C98E6CB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825909"/>
            <a:ext cx="9011265" cy="58698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                                                       </a:t>
            </a: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2000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 1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.</a:t>
            </a: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Introduction</a:t>
            </a:r>
            <a:endParaRPr lang="en-US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2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.</a:t>
            </a: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Tables </a:t>
            </a: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and their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Attributes</a:t>
            </a:r>
            <a:endParaRPr lang="en-US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3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.</a:t>
            </a: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Languages used in the Project</a:t>
            </a: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2000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4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.</a:t>
            </a: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Current project status and expected completion date</a:t>
            </a: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33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31E4ABB-70BE-4DD1-A560-01B9C193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5665"/>
            <a:ext cx="8596668" cy="58080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main purpose of this project is to simplify the managing of Data in Industrial Companies by providing simplified user interface without compromising with any data managing features.</a:t>
            </a:r>
          </a:p>
          <a:p>
            <a:r>
              <a:rPr lang="en-US" dirty="0" err="1" smtClean="0"/>
              <a:t>BioFlex</a:t>
            </a:r>
            <a:r>
              <a:rPr lang="en-US" dirty="0" smtClean="0"/>
              <a:t> is the Name of my software taken as an example for a ‘Soap and Detergent Manufacturing Company’ for this Project.</a:t>
            </a:r>
            <a:endParaRPr lang="en-US" dirty="0" smtClean="0"/>
          </a:p>
          <a:p>
            <a:r>
              <a:rPr lang="en-US" dirty="0" err="1" smtClean="0"/>
              <a:t>BioFlex</a:t>
            </a:r>
            <a:r>
              <a:rPr lang="en-US" dirty="0" smtClean="0"/>
              <a:t> is mainly useful for Small scale </a:t>
            </a:r>
            <a:r>
              <a:rPr lang="en-US" dirty="0"/>
              <a:t>M</a:t>
            </a:r>
            <a:r>
              <a:rPr lang="en-US" dirty="0" smtClean="0"/>
              <a:t>anufacturing Companies  </a:t>
            </a:r>
          </a:p>
          <a:p>
            <a:r>
              <a:rPr lang="en-US" dirty="0" err="1" smtClean="0"/>
              <a:t>BioFlex</a:t>
            </a:r>
            <a:r>
              <a:rPr lang="en-US" dirty="0" smtClean="0"/>
              <a:t> can effectively collect and provide Data’s regarding Companies Import and Export of products and Raw-Materials(import). </a:t>
            </a:r>
            <a:endParaRPr lang="en-US" dirty="0" smtClean="0"/>
          </a:p>
          <a:p>
            <a:r>
              <a:rPr lang="en-US" dirty="0" smtClean="0"/>
              <a:t>These includes Companies - </a:t>
            </a:r>
            <a:r>
              <a:rPr lang="en-US" dirty="0" smtClean="0"/>
              <a:t>P</a:t>
            </a:r>
            <a:r>
              <a:rPr lang="en-US" dirty="0" smtClean="0"/>
              <a:t>urchases, Sales, Production, Inventory Management  and Billing system</a:t>
            </a:r>
          </a:p>
          <a:p>
            <a:r>
              <a:rPr lang="en-US" dirty="0" err="1" smtClean="0"/>
              <a:t>BioFlex</a:t>
            </a:r>
            <a:r>
              <a:rPr lang="en-US" dirty="0" smtClean="0"/>
              <a:t> has some Standard functionalities:</a:t>
            </a:r>
          </a:p>
          <a:p>
            <a:pPr indent="12700">
              <a:buFont typeface="+mj-lt"/>
              <a:buAutoNum type="arabicPeriod"/>
            </a:pPr>
            <a:r>
              <a:rPr lang="en-US" dirty="0" smtClean="0"/>
              <a:t>Statistical Dashboard</a:t>
            </a:r>
          </a:p>
          <a:p>
            <a:pPr indent="12700">
              <a:buFont typeface="+mj-lt"/>
              <a:buAutoNum type="arabicPeriod"/>
            </a:pPr>
            <a:r>
              <a:rPr lang="en-US" dirty="0" smtClean="0"/>
              <a:t>Product Ordering and Billing (Products)</a:t>
            </a:r>
          </a:p>
          <a:p>
            <a:pPr indent="12700">
              <a:buFont typeface="+mj-lt"/>
              <a:buAutoNum type="arabicPeriod"/>
            </a:pPr>
            <a:r>
              <a:rPr lang="en-US" dirty="0" smtClean="0"/>
              <a:t>Inventory</a:t>
            </a:r>
          </a:p>
          <a:p>
            <a:pPr indent="12700">
              <a:buFont typeface="+mj-lt"/>
              <a:buAutoNum type="arabicPeriod"/>
            </a:pPr>
            <a:r>
              <a:rPr lang="en-US" dirty="0" smtClean="0"/>
              <a:t>Purchasing (raw materials)</a:t>
            </a:r>
          </a:p>
          <a:p>
            <a:pPr indent="12700">
              <a:buFont typeface="+mj-lt"/>
              <a:buAutoNum type="arabicPeriod"/>
            </a:pPr>
            <a:r>
              <a:rPr lang="en-US" dirty="0" smtClean="0"/>
              <a:t>Wholesale Dealers </a:t>
            </a:r>
            <a:r>
              <a:rPr lang="en-US" dirty="0" err="1" smtClean="0"/>
              <a:t>managments</a:t>
            </a:r>
            <a:endParaRPr lang="en-US" dirty="0"/>
          </a:p>
          <a:p>
            <a:pPr indent="12700">
              <a:buFont typeface="+mj-lt"/>
              <a:buAutoNum type="arabicPeriod"/>
            </a:pPr>
            <a:r>
              <a:rPr lang="en-US" dirty="0" smtClean="0"/>
              <a:t>Products and Raw Materials </a:t>
            </a:r>
            <a:r>
              <a:rPr lang="en-US" dirty="0" err="1" smtClean="0"/>
              <a:t>Managments</a:t>
            </a:r>
            <a:endParaRPr lang="en-US" dirty="0"/>
          </a:p>
          <a:p>
            <a:pPr indent="12700">
              <a:buFont typeface="+mj-lt"/>
              <a:buAutoNum type="arabicPeriod"/>
            </a:pPr>
            <a:r>
              <a:rPr lang="en-US" dirty="0" smtClean="0"/>
              <a:t>Sale History and </a:t>
            </a:r>
            <a:r>
              <a:rPr lang="en-US" dirty="0" err="1" smtClean="0"/>
              <a:t>Managments</a:t>
            </a:r>
            <a:r>
              <a:rPr lang="en-US" dirty="0" smtClean="0"/>
              <a:t> </a:t>
            </a:r>
          </a:p>
          <a:p>
            <a:pPr indent="12700">
              <a:buFont typeface="+mj-lt"/>
              <a:buAutoNum type="arabicPeriod"/>
            </a:pPr>
            <a:r>
              <a:rPr lang="en-US" dirty="0" smtClean="0"/>
              <a:t>Employees </a:t>
            </a:r>
            <a:r>
              <a:rPr lang="en-US" dirty="0" err="1" smtClean="0"/>
              <a:t>managment</a:t>
            </a:r>
            <a:endParaRPr lang="en-US" dirty="0" smtClean="0"/>
          </a:p>
          <a:p>
            <a:pPr indent="12700">
              <a:buFont typeface="+mj-lt"/>
              <a:buAutoNum type="arabicPeriod"/>
            </a:pPr>
            <a:r>
              <a:rPr lang="en-US" dirty="0" smtClean="0"/>
              <a:t>Users </a:t>
            </a:r>
            <a:r>
              <a:rPr lang="en-US" dirty="0" err="1" smtClean="0"/>
              <a:t>managment</a:t>
            </a:r>
            <a:endParaRPr lang="en-US" dirty="0" smtClean="0"/>
          </a:p>
          <a:p>
            <a:pPr indent="12700">
              <a:buFont typeface="+mj-lt"/>
              <a:buAutoNum type="arabicPeriod"/>
            </a:pPr>
            <a:endParaRPr lang="en-US" dirty="0" smtClean="0"/>
          </a:p>
          <a:p>
            <a:pPr indent="12700"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DB6F3D-84D1-4B0F-ADD6-0FEF61236CA1}"/>
              </a:ext>
            </a:extLst>
          </p:cNvPr>
          <p:cNvSpPr txBox="1">
            <a:spLocks/>
          </p:cNvSpPr>
          <p:nvPr/>
        </p:nvSpPr>
        <p:spPr>
          <a:xfrm>
            <a:off x="677334" y="184577"/>
            <a:ext cx="8413503" cy="751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80995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DB6F3D-84D1-4B0F-ADD6-0FEF6123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48" y="120782"/>
            <a:ext cx="8596668" cy="9144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Tables and their Attributes</a:t>
            </a:r>
            <a:endParaRPr lang="en-IN" dirty="0">
              <a:solidFill>
                <a:schemeClr val="accent2"/>
              </a:solidFill>
              <a:latin typeface="Century Gothic" panose="02000000000000000000" pitchFamily="2" charset="0"/>
              <a:ea typeface="Century Gothic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DB379-E4D8-4300-A121-9D2CB484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76" y="939260"/>
            <a:ext cx="11768124" cy="552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1. User table with Attributes.</a:t>
            </a: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2. Chemical stock table with Attributes. </a:t>
            </a: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3. Chemical dealer table with Attributes.</a:t>
            </a: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D2052BF-A833-4966-92DE-8F7B85A67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51424"/>
              </p:ext>
            </p:extLst>
          </p:nvPr>
        </p:nvGraphicFramePr>
        <p:xfrm>
          <a:off x="529848" y="1666567"/>
          <a:ext cx="8953365" cy="66367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8222">
                  <a:extLst>
                    <a:ext uri="{9D8B030D-6E8A-4147-A177-3AD203B41FA5}">
                      <a16:colId xmlns:a16="http://schemas.microsoft.com/office/drawing/2014/main" xmlns="" val="71496660"/>
                    </a:ext>
                  </a:extLst>
                </a:gridCol>
                <a:gridCol w="1256354">
                  <a:extLst>
                    <a:ext uri="{9D8B030D-6E8A-4147-A177-3AD203B41FA5}">
                      <a16:colId xmlns:a16="http://schemas.microsoft.com/office/drawing/2014/main" xmlns="" val="1168356179"/>
                    </a:ext>
                  </a:extLst>
                </a:gridCol>
                <a:gridCol w="1375027">
                  <a:extLst>
                    <a:ext uri="{9D8B030D-6E8A-4147-A177-3AD203B41FA5}">
                      <a16:colId xmlns:a16="http://schemas.microsoft.com/office/drawing/2014/main" xmlns="" val="4156105309"/>
                    </a:ext>
                  </a:extLst>
                </a:gridCol>
                <a:gridCol w="1385074">
                  <a:extLst>
                    <a:ext uri="{9D8B030D-6E8A-4147-A177-3AD203B41FA5}">
                      <a16:colId xmlns:a16="http://schemas.microsoft.com/office/drawing/2014/main" xmlns="" val="3116964872"/>
                    </a:ext>
                  </a:extLst>
                </a:gridCol>
                <a:gridCol w="1502183">
                  <a:extLst>
                    <a:ext uri="{9D8B030D-6E8A-4147-A177-3AD203B41FA5}">
                      <a16:colId xmlns:a16="http://schemas.microsoft.com/office/drawing/2014/main" xmlns="" val="3694418870"/>
                    </a:ext>
                  </a:extLst>
                </a:gridCol>
                <a:gridCol w="1165122">
                  <a:extLst>
                    <a:ext uri="{9D8B030D-6E8A-4147-A177-3AD203B41FA5}">
                      <a16:colId xmlns:a16="http://schemas.microsoft.com/office/drawing/2014/main" xmlns="" val="710751122"/>
                    </a:ext>
                  </a:extLst>
                </a:gridCol>
                <a:gridCol w="1091383">
                  <a:extLst>
                    <a:ext uri="{9D8B030D-6E8A-4147-A177-3AD203B41FA5}">
                      <a16:colId xmlns:a16="http://schemas.microsoft.com/office/drawing/2014/main" xmlns="" val="3198445941"/>
                    </a:ext>
                  </a:extLst>
                </a:gridCol>
              </a:tblGrid>
              <a:tr h="663677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en-IN" sz="1600" dirty="0">
                          <a:effectLst/>
                        </a:rPr>
                        <a:t>l no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Name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Contact number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</a:rPr>
                        <a:t>Id_type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</a:t>
                      </a:r>
                      <a:r>
                        <a:rPr lang="en-IN" sz="1600" dirty="0" smtClean="0">
                          <a:effectLst/>
                        </a:rPr>
                        <a:t>assword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716253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B7D4A68-DCCB-44D3-A243-363365BD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83756"/>
              </p:ext>
            </p:extLst>
          </p:nvPr>
        </p:nvGraphicFramePr>
        <p:xfrm>
          <a:off x="529848" y="3320865"/>
          <a:ext cx="8953365" cy="66367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99052">
                  <a:extLst>
                    <a:ext uri="{9D8B030D-6E8A-4147-A177-3AD203B41FA5}">
                      <a16:colId xmlns:a16="http://schemas.microsoft.com/office/drawing/2014/main" xmlns="" val="2561608584"/>
                    </a:ext>
                  </a:extLst>
                </a:gridCol>
                <a:gridCol w="2418524">
                  <a:extLst>
                    <a:ext uri="{9D8B030D-6E8A-4147-A177-3AD203B41FA5}">
                      <a16:colId xmlns:a16="http://schemas.microsoft.com/office/drawing/2014/main" xmlns="" val="642606395"/>
                    </a:ext>
                  </a:extLst>
                </a:gridCol>
                <a:gridCol w="1541461">
                  <a:extLst>
                    <a:ext uri="{9D8B030D-6E8A-4147-A177-3AD203B41FA5}">
                      <a16:colId xmlns:a16="http://schemas.microsoft.com/office/drawing/2014/main" xmlns="" val="36423260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2591650759"/>
                    </a:ext>
                  </a:extLst>
                </a:gridCol>
                <a:gridCol w="1563591">
                  <a:extLst>
                    <a:ext uri="{9D8B030D-6E8A-4147-A177-3AD203B41FA5}">
                      <a16:colId xmlns:a16="http://schemas.microsoft.com/office/drawing/2014/main" xmlns="" val="2257781269"/>
                    </a:ext>
                  </a:extLst>
                </a:gridCol>
              </a:tblGrid>
              <a:tr h="663677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Chemical </a:t>
                      </a:r>
                      <a:r>
                        <a:rPr lang="en-IN" sz="1600" dirty="0" smtClean="0">
                          <a:effectLst/>
                        </a:rPr>
                        <a:t>Id</a:t>
                      </a:r>
                      <a:r>
                        <a:rPr lang="en-IN" sz="1600" baseline="0" dirty="0" smtClean="0">
                          <a:effectLst/>
                        </a:rPr>
                        <a:t> </a:t>
                      </a:r>
                      <a:r>
                        <a:rPr lang="en-IN" sz="1600" dirty="0" smtClean="0">
                          <a:effectLst/>
                        </a:rPr>
                        <a:t> </a:t>
                      </a:r>
                      <a:r>
                        <a:rPr lang="en-IN" sz="1600" dirty="0">
                          <a:effectLst/>
                        </a:rPr>
                        <a:t>(primary 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Chemical </a:t>
                      </a:r>
                      <a:r>
                        <a:rPr lang="en-IN" sz="1600" dirty="0" smtClean="0">
                          <a:effectLst/>
                        </a:rPr>
                        <a:t>Name</a:t>
                      </a:r>
                    </a:p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(unique)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Quantity 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price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Date of purchase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421742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19F7C1A-EF15-4CCA-B1ED-98A413C95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56257"/>
              </p:ext>
            </p:extLst>
          </p:nvPr>
        </p:nvGraphicFramePr>
        <p:xfrm>
          <a:off x="508000" y="4852625"/>
          <a:ext cx="10769600" cy="107289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xmlns="" val="400370853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xmlns="" val="234878326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13538054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26002354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8284586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406949495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245751145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3225308201"/>
                    </a:ext>
                  </a:extLst>
                </a:gridCol>
              </a:tblGrid>
              <a:tr h="851887">
                <a:tc>
                  <a:txBody>
                    <a:bodyPr/>
                    <a:lstStyle/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Sl</a:t>
                      </a:r>
                      <a:r>
                        <a:rPr lang="en-IN" sz="1600" dirty="0">
                          <a:effectLst/>
                        </a:rPr>
                        <a:t> </a:t>
                      </a:r>
                      <a:r>
                        <a:rPr lang="en-IN" sz="1600" dirty="0" smtClean="0">
                          <a:effectLst/>
                        </a:rPr>
                        <a:t>no</a:t>
                      </a:r>
                    </a:p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(primary</a:t>
                      </a:r>
                      <a:r>
                        <a:rPr lang="en-US" sz="1600" baseline="0" dirty="0" smtClean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n>
                            <a:noFill/>
                          </a:ln>
                          <a:effectLst/>
                        </a:rPr>
                        <a:t>Dealer company</a:t>
                      </a:r>
                      <a:endParaRPr lang="en-IN" sz="1000" dirty="0">
                        <a:ln>
                          <a:noFill/>
                        </a:ln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Ctr="1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Dealer </a:t>
                      </a:r>
                      <a:r>
                        <a:rPr lang="en-IN" sz="1600" dirty="0" smtClean="0">
                          <a:effectLst/>
                        </a:rPr>
                        <a:t>name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Chemical name </a:t>
                      </a:r>
                      <a:endParaRPr lang="en-IN" sz="1600" dirty="0" smtClean="0">
                        <a:effectLst/>
                      </a:endParaRPr>
                    </a:p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(</a:t>
                      </a:r>
                      <a:r>
                        <a:rPr lang="en-IN" sz="1600" dirty="0">
                          <a:effectLst/>
                        </a:rPr>
                        <a:t>foreign 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Phone no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Id type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Id</a:t>
                      </a:r>
                      <a:endParaRPr lang="en-IN" sz="1000" dirty="0">
                        <a:effectLst/>
                      </a:endParaRPr>
                    </a:p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number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address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48046524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9F6FA651-1121-4046-9E48-05302D3B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41" y="4615927"/>
            <a:ext cx="159614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6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5A4C94-8E3F-4D18-BDD9-13734D1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91" y="160436"/>
            <a:ext cx="11121376" cy="63270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4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. Purchase table with Attributes.</a:t>
            </a: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5. Product table with Attributes</a:t>
            </a: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 smtClean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6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. Product stock table with Attributes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4AADAF8-D829-48B3-B70D-AA93A4402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23892"/>
              </p:ext>
            </p:extLst>
          </p:nvPr>
        </p:nvGraphicFramePr>
        <p:xfrm>
          <a:off x="590249" y="1252851"/>
          <a:ext cx="8934752" cy="7838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1208">
                  <a:extLst>
                    <a:ext uri="{9D8B030D-6E8A-4147-A177-3AD203B41FA5}">
                      <a16:colId xmlns:a16="http://schemas.microsoft.com/office/drawing/2014/main" xmlns="" val="3300206782"/>
                    </a:ext>
                  </a:extLst>
                </a:gridCol>
                <a:gridCol w="1415063">
                  <a:extLst>
                    <a:ext uri="{9D8B030D-6E8A-4147-A177-3AD203B41FA5}">
                      <a16:colId xmlns:a16="http://schemas.microsoft.com/office/drawing/2014/main" xmlns="" val="2605824313"/>
                    </a:ext>
                  </a:extLst>
                </a:gridCol>
                <a:gridCol w="1469651">
                  <a:extLst>
                    <a:ext uri="{9D8B030D-6E8A-4147-A177-3AD203B41FA5}">
                      <a16:colId xmlns:a16="http://schemas.microsoft.com/office/drawing/2014/main" xmlns="" val="2415367552"/>
                    </a:ext>
                  </a:extLst>
                </a:gridCol>
                <a:gridCol w="1008368">
                  <a:extLst>
                    <a:ext uri="{9D8B030D-6E8A-4147-A177-3AD203B41FA5}">
                      <a16:colId xmlns:a16="http://schemas.microsoft.com/office/drawing/2014/main" xmlns="" val="3550694374"/>
                    </a:ext>
                  </a:extLst>
                </a:gridCol>
                <a:gridCol w="1017513">
                  <a:extLst>
                    <a:ext uri="{9D8B030D-6E8A-4147-A177-3AD203B41FA5}">
                      <a16:colId xmlns:a16="http://schemas.microsoft.com/office/drawing/2014/main" xmlns="" val="2282551001"/>
                    </a:ext>
                  </a:extLst>
                </a:gridCol>
                <a:gridCol w="1163655">
                  <a:extLst>
                    <a:ext uri="{9D8B030D-6E8A-4147-A177-3AD203B41FA5}">
                      <a16:colId xmlns:a16="http://schemas.microsoft.com/office/drawing/2014/main" xmlns="" val="548170013"/>
                    </a:ext>
                  </a:extLst>
                </a:gridCol>
                <a:gridCol w="1589294">
                  <a:extLst>
                    <a:ext uri="{9D8B030D-6E8A-4147-A177-3AD203B41FA5}">
                      <a16:colId xmlns:a16="http://schemas.microsoft.com/office/drawing/2014/main" xmlns="" val="963113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Invoice </a:t>
                      </a:r>
                      <a:r>
                        <a:rPr lang="en-IN" sz="1600" dirty="0" smtClean="0">
                          <a:effectLst/>
                        </a:rPr>
                        <a:t>no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(primary key) 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Dealer name    (foreign 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Chemical name </a:t>
                      </a:r>
                      <a:r>
                        <a:rPr lang="en-IN" sz="1600" dirty="0" smtClean="0">
                          <a:effectLst/>
                        </a:rPr>
                        <a:t>(foreign </a:t>
                      </a:r>
                      <a:r>
                        <a:rPr lang="en-IN" sz="1600" dirty="0">
                          <a:effectLst/>
                        </a:rPr>
                        <a:t>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quantity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Cost of one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Total number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Date of purchase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143665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2B99FE3-8699-48D3-96ED-69B4361A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69" y="828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3AD678B-45D1-43B2-A9E6-966879F4A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30552"/>
              </p:ext>
            </p:extLst>
          </p:nvPr>
        </p:nvGraphicFramePr>
        <p:xfrm>
          <a:off x="590250" y="2963525"/>
          <a:ext cx="8934751" cy="8046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84843">
                  <a:extLst>
                    <a:ext uri="{9D8B030D-6E8A-4147-A177-3AD203B41FA5}">
                      <a16:colId xmlns:a16="http://schemas.microsoft.com/office/drawing/2014/main" xmlns="" val="3879804491"/>
                    </a:ext>
                  </a:extLst>
                </a:gridCol>
                <a:gridCol w="1197571">
                  <a:extLst>
                    <a:ext uri="{9D8B030D-6E8A-4147-A177-3AD203B41FA5}">
                      <a16:colId xmlns:a16="http://schemas.microsoft.com/office/drawing/2014/main" xmlns="" val="4158994151"/>
                    </a:ext>
                  </a:extLst>
                </a:gridCol>
                <a:gridCol w="834906">
                  <a:extLst>
                    <a:ext uri="{9D8B030D-6E8A-4147-A177-3AD203B41FA5}">
                      <a16:colId xmlns:a16="http://schemas.microsoft.com/office/drawing/2014/main" xmlns="" val="2516651729"/>
                    </a:ext>
                  </a:extLst>
                </a:gridCol>
                <a:gridCol w="1357570">
                  <a:extLst>
                    <a:ext uri="{9D8B030D-6E8A-4147-A177-3AD203B41FA5}">
                      <a16:colId xmlns:a16="http://schemas.microsoft.com/office/drawing/2014/main" xmlns="" val="372540892"/>
                    </a:ext>
                  </a:extLst>
                </a:gridCol>
                <a:gridCol w="1357570">
                  <a:extLst>
                    <a:ext uri="{9D8B030D-6E8A-4147-A177-3AD203B41FA5}">
                      <a16:colId xmlns:a16="http://schemas.microsoft.com/office/drawing/2014/main" xmlns="" val="1874853891"/>
                    </a:ext>
                  </a:extLst>
                </a:gridCol>
                <a:gridCol w="1357570">
                  <a:extLst>
                    <a:ext uri="{9D8B030D-6E8A-4147-A177-3AD203B41FA5}">
                      <a16:colId xmlns:a16="http://schemas.microsoft.com/office/drawing/2014/main" xmlns="" val="1365478981"/>
                    </a:ext>
                  </a:extLst>
                </a:gridCol>
                <a:gridCol w="1544721">
                  <a:extLst>
                    <a:ext uri="{9D8B030D-6E8A-4147-A177-3AD203B41FA5}">
                      <a16:colId xmlns:a16="http://schemas.microsoft.com/office/drawing/2014/main" xmlns="" val="1731438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Product id (primary 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Product name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price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Chemical 1 (foreign key)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Chemical 2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(foreign key)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Chemical 3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(foreign key)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Chemical 4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(foreign 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0907493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2D2CAF5-2F3C-4611-93E6-731B56247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44" y="2866765"/>
            <a:ext cx="190256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59B3C1-F604-4D76-A6AA-A2DAD13F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79810"/>
              </p:ext>
            </p:extLst>
          </p:nvPr>
        </p:nvGraphicFramePr>
        <p:xfrm>
          <a:off x="590249" y="4727982"/>
          <a:ext cx="4221237" cy="7997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55722">
                  <a:extLst>
                    <a:ext uri="{9D8B030D-6E8A-4147-A177-3AD203B41FA5}">
                      <a16:colId xmlns:a16="http://schemas.microsoft.com/office/drawing/2014/main" xmlns="" val="3348644462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xmlns="" val="905841109"/>
                    </a:ext>
                  </a:extLst>
                </a:gridCol>
              </a:tblGrid>
              <a:tr h="79972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Product id (foreign 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 Quantity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0172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8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65A423-F92E-4567-A523-779EED33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68" y="327320"/>
            <a:ext cx="11312012" cy="63270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 smtClean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7</a:t>
            </a: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. Order billing table with </a:t>
            </a:r>
            <a:r>
              <a:rPr lang="en-IN" sz="2000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Attributes</a:t>
            </a: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8. Employee table with Attributes</a:t>
            </a:r>
          </a:p>
          <a:p>
            <a:pPr marL="0" indent="0">
              <a:buNone/>
            </a:pPr>
            <a:endParaRPr lang="en-IN" sz="2000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74D112E-1133-4D38-B4E4-26D469F63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7497"/>
              </p:ext>
            </p:extLst>
          </p:nvPr>
        </p:nvGraphicFramePr>
        <p:xfrm>
          <a:off x="601450" y="1327919"/>
          <a:ext cx="8869120" cy="116401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704">
                  <a:extLst>
                    <a:ext uri="{9D8B030D-6E8A-4147-A177-3AD203B41FA5}">
                      <a16:colId xmlns:a16="http://schemas.microsoft.com/office/drawing/2014/main" xmlns="" val="2078698096"/>
                    </a:ext>
                  </a:extLst>
                </a:gridCol>
                <a:gridCol w="1369260">
                  <a:extLst>
                    <a:ext uri="{9D8B030D-6E8A-4147-A177-3AD203B41FA5}">
                      <a16:colId xmlns:a16="http://schemas.microsoft.com/office/drawing/2014/main" xmlns="" val="3792573202"/>
                    </a:ext>
                  </a:extLst>
                </a:gridCol>
                <a:gridCol w="969165">
                  <a:extLst>
                    <a:ext uri="{9D8B030D-6E8A-4147-A177-3AD203B41FA5}">
                      <a16:colId xmlns:a16="http://schemas.microsoft.com/office/drawing/2014/main" xmlns="" val="2470745801"/>
                    </a:ext>
                  </a:extLst>
                </a:gridCol>
                <a:gridCol w="773972">
                  <a:extLst>
                    <a:ext uri="{9D8B030D-6E8A-4147-A177-3AD203B41FA5}">
                      <a16:colId xmlns:a16="http://schemas.microsoft.com/office/drawing/2014/main" xmlns="" val="58077549"/>
                    </a:ext>
                  </a:extLst>
                </a:gridCol>
                <a:gridCol w="1147849">
                  <a:extLst>
                    <a:ext uri="{9D8B030D-6E8A-4147-A177-3AD203B41FA5}">
                      <a16:colId xmlns:a16="http://schemas.microsoft.com/office/drawing/2014/main" xmlns="" val="3247284260"/>
                    </a:ext>
                  </a:extLst>
                </a:gridCol>
                <a:gridCol w="1250786">
                  <a:extLst>
                    <a:ext uri="{9D8B030D-6E8A-4147-A177-3AD203B41FA5}">
                      <a16:colId xmlns:a16="http://schemas.microsoft.com/office/drawing/2014/main" xmlns="" val="3687130640"/>
                    </a:ext>
                  </a:extLst>
                </a:gridCol>
                <a:gridCol w="812817">
                  <a:extLst>
                    <a:ext uri="{9D8B030D-6E8A-4147-A177-3AD203B41FA5}">
                      <a16:colId xmlns:a16="http://schemas.microsoft.com/office/drawing/2014/main" xmlns="" val="2430753443"/>
                    </a:ext>
                  </a:extLst>
                </a:gridCol>
                <a:gridCol w="1392567">
                  <a:extLst>
                    <a:ext uri="{9D8B030D-6E8A-4147-A177-3AD203B41FA5}">
                      <a16:colId xmlns:a16="http://schemas.microsoft.com/office/drawing/2014/main" xmlns="" val="817677899"/>
                    </a:ext>
                  </a:extLst>
                </a:gridCol>
              </a:tblGrid>
              <a:tr h="116401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Bill number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(primary 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Customer name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Phone no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Date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Product name (foreign key)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Quantity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Total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status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291585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544B162-7488-4B08-98ED-072F6DC5C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27" y="870719"/>
            <a:ext cx="197570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72FEDFC-8269-4B1C-A6E4-C2D0F1CC7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81153"/>
              </p:ext>
            </p:extLst>
          </p:nvPr>
        </p:nvGraphicFramePr>
        <p:xfrm>
          <a:off x="601450" y="3558082"/>
          <a:ext cx="8869119" cy="8046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67017">
                  <a:extLst>
                    <a:ext uri="{9D8B030D-6E8A-4147-A177-3AD203B41FA5}">
                      <a16:colId xmlns:a16="http://schemas.microsoft.com/office/drawing/2014/main" xmlns="" val="3288975782"/>
                    </a:ext>
                  </a:extLst>
                </a:gridCol>
                <a:gridCol w="1267017">
                  <a:extLst>
                    <a:ext uri="{9D8B030D-6E8A-4147-A177-3AD203B41FA5}">
                      <a16:colId xmlns:a16="http://schemas.microsoft.com/office/drawing/2014/main" xmlns="" val="1068788692"/>
                    </a:ext>
                  </a:extLst>
                </a:gridCol>
                <a:gridCol w="1267017">
                  <a:extLst>
                    <a:ext uri="{9D8B030D-6E8A-4147-A177-3AD203B41FA5}">
                      <a16:colId xmlns:a16="http://schemas.microsoft.com/office/drawing/2014/main" xmlns="" val="3644980650"/>
                    </a:ext>
                  </a:extLst>
                </a:gridCol>
                <a:gridCol w="1267017">
                  <a:extLst>
                    <a:ext uri="{9D8B030D-6E8A-4147-A177-3AD203B41FA5}">
                      <a16:colId xmlns:a16="http://schemas.microsoft.com/office/drawing/2014/main" xmlns="" val="3420226089"/>
                    </a:ext>
                  </a:extLst>
                </a:gridCol>
                <a:gridCol w="1267017">
                  <a:extLst>
                    <a:ext uri="{9D8B030D-6E8A-4147-A177-3AD203B41FA5}">
                      <a16:colId xmlns:a16="http://schemas.microsoft.com/office/drawing/2014/main" xmlns="" val="794565494"/>
                    </a:ext>
                  </a:extLst>
                </a:gridCol>
                <a:gridCol w="1267017">
                  <a:extLst>
                    <a:ext uri="{9D8B030D-6E8A-4147-A177-3AD203B41FA5}">
                      <a16:colId xmlns:a16="http://schemas.microsoft.com/office/drawing/2014/main" xmlns="" val="4180428877"/>
                    </a:ext>
                  </a:extLst>
                </a:gridCol>
                <a:gridCol w="1267017">
                  <a:extLst>
                    <a:ext uri="{9D8B030D-6E8A-4147-A177-3AD203B41FA5}">
                      <a16:colId xmlns:a16="http://schemas.microsoft.com/office/drawing/2014/main" xmlns="" val="1996382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Ssn</a:t>
                      </a:r>
                      <a:r>
                        <a:rPr lang="en-IN" sz="1600" dirty="0">
                          <a:effectLst/>
                        </a:rPr>
                        <a:t> 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(primary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Name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Date of birth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Department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 type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 number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Salary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8850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3D3396A0-B9D3-4669-8BC6-F37BCE28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68" y="3033649"/>
            <a:ext cx="203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9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5F5A11C-1876-4A8C-A99D-A1A59B6E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061884"/>
            <a:ext cx="8596312" cy="4980141"/>
          </a:xfrm>
        </p:spPr>
        <p:txBody>
          <a:bodyPr anchor="ctr"/>
          <a:lstStyle/>
          <a:p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Front End Language</a:t>
            </a:r>
          </a:p>
          <a:p>
            <a:pPr marL="0" indent="0">
              <a:buNone/>
            </a:pPr>
            <a:r>
              <a:rPr lang="en-IN" dirty="0">
                <a:latin typeface="Century Gothic" panose="02000000000000000000" pitchFamily="2" charset="0"/>
                <a:ea typeface="Century Gothic" panose="02000000000000000000" pitchFamily="2" charset="0"/>
              </a:rPr>
              <a:t>     </a:t>
            </a:r>
            <a:r>
              <a:rPr lang="en-IN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Python - </a:t>
            </a:r>
            <a:r>
              <a:rPr lang="en-US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PYQT5 Designer(Library)</a:t>
            </a:r>
            <a:endParaRPr lang="en-US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Back End Language</a:t>
            </a:r>
          </a:p>
          <a:p>
            <a:pPr marL="0" indent="0">
              <a:buNone/>
            </a:pPr>
            <a:r>
              <a:rPr lang="en-IN" dirty="0">
                <a:latin typeface="Century Gothic" panose="02000000000000000000" pitchFamily="2" charset="0"/>
                <a:ea typeface="Century Gothic" panose="02000000000000000000" pitchFamily="2" charset="0"/>
              </a:rPr>
              <a:t>     Python</a:t>
            </a:r>
            <a:endParaRPr lang="en-US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pPr marL="0" indent="0">
              <a:buNone/>
            </a:pPr>
            <a:endParaRPr lang="en-IN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r>
              <a:rPr lang="en-IN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Database Language</a:t>
            </a:r>
          </a:p>
          <a:p>
            <a:pPr marL="0" indent="0">
              <a:buNone/>
            </a:pPr>
            <a:r>
              <a:rPr lang="en-IN" dirty="0">
                <a:latin typeface="Century Gothic" panose="02000000000000000000" pitchFamily="2" charset="0"/>
                <a:ea typeface="Century Gothic" panose="02000000000000000000" pitchFamily="2" charset="0"/>
              </a:rPr>
              <a:t>     </a:t>
            </a:r>
            <a:r>
              <a:rPr lang="en-US" dirty="0">
                <a:latin typeface="Century Gothic" panose="02000000000000000000" pitchFamily="2" charset="0"/>
                <a:ea typeface="Century Gothic" panose="02000000000000000000" pitchFamily="2" charset="0"/>
              </a:rPr>
              <a:t>SQL - SQLite3</a:t>
            </a:r>
            <a:endParaRPr lang="en-IN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endParaRPr lang="en-US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  <a:p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Programming IDE</a:t>
            </a:r>
          </a:p>
          <a:p>
            <a:pPr marL="0" indent="0">
              <a:buNone/>
            </a:pP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    Visual Studio Code</a:t>
            </a:r>
          </a:p>
          <a:p>
            <a:pPr marL="0" indent="0">
              <a:buNone/>
            </a:pPr>
            <a:r>
              <a:rPr lang="en-US" sz="2000" dirty="0">
                <a:latin typeface="Century Gothic" panose="02000000000000000000" pitchFamily="2" charset="0"/>
                <a:ea typeface="Century Gothic" panose="02000000000000000000" pitchFamily="2" charset="0"/>
              </a:rPr>
              <a:t>     DB Browser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F8B27-3B61-2945-9DB1-19F8B203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7484"/>
            <a:ext cx="8596668" cy="9144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Languages used In the Project</a:t>
            </a:r>
            <a:endParaRPr lang="en-IN" dirty="0">
              <a:solidFill>
                <a:schemeClr val="accent2"/>
              </a:solidFill>
              <a:latin typeface="Century Gothic" panose="02000000000000000000" pitchFamily="2" charset="0"/>
              <a:ea typeface="Century Goth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6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70705-BD2E-437D-987B-181C318C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Current Status of Project</a:t>
            </a:r>
          </a:p>
          <a:p>
            <a:pPr marL="0" indent="0">
              <a:buNone/>
            </a:pPr>
            <a:r>
              <a:rPr lang="en-US" sz="2000" dirty="0"/>
              <a:t>     Near to </a:t>
            </a:r>
            <a:r>
              <a:rPr lang="en-US" sz="2000" dirty="0" smtClean="0"/>
              <a:t>Completion (70</a:t>
            </a:r>
            <a:r>
              <a:rPr lang="en-US" sz="2000" dirty="0"/>
              <a:t>%)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Project will be Completed and </a:t>
            </a:r>
            <a:r>
              <a:rPr lang="en-US" sz="2000" dirty="0" smtClean="0"/>
              <a:t>Submitted </a:t>
            </a:r>
            <a:r>
              <a:rPr lang="en-US" sz="2000" dirty="0"/>
              <a:t>before</a:t>
            </a:r>
          </a:p>
          <a:p>
            <a:pPr marL="0" indent="0">
              <a:buNone/>
            </a:pPr>
            <a:r>
              <a:rPr lang="en-US" sz="2000" dirty="0"/>
              <a:t>      15- January-2022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CB84E96-237F-D643-89DB-3FD49DEE1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29062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Current </a:t>
            </a:r>
            <a:r>
              <a:rPr lang="en-US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P</a:t>
            </a:r>
            <a:r>
              <a:rPr lang="en-IN" sz="3600" dirty="0" err="1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roject</a:t>
            </a:r>
            <a:r>
              <a:rPr lang="en-IN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S</a:t>
            </a:r>
            <a:r>
              <a:rPr lang="en-IN" sz="3600" dirty="0" err="1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tatus</a:t>
            </a:r>
            <a:r>
              <a:rPr lang="en-IN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and </a:t>
            </a:r>
            <a:r>
              <a:rPr lang="en-US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E</a:t>
            </a:r>
            <a:r>
              <a:rPr lang="en-IN" sz="3600" dirty="0" err="1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xpected</a:t>
            </a:r>
            <a:r>
              <a:rPr lang="en-IN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C</a:t>
            </a:r>
            <a:r>
              <a:rPr lang="en-IN" sz="3600" dirty="0" err="1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ompletion</a:t>
            </a:r>
            <a:r>
              <a:rPr lang="en-IN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D</a:t>
            </a:r>
            <a:r>
              <a:rPr lang="en-IN" sz="3600" dirty="0">
                <a:solidFill>
                  <a:schemeClr val="accent2"/>
                </a:solidFill>
                <a:latin typeface="Century Gothic" panose="02000000000000000000" pitchFamily="2" charset="0"/>
                <a:ea typeface="Century Gothic" panose="02000000000000000000" pitchFamily="2" charset="0"/>
              </a:rPr>
              <a:t>ate</a:t>
            </a:r>
            <a:endParaRPr lang="en-IN" u="sng" dirty="0">
              <a:solidFill>
                <a:schemeClr val="accent2"/>
              </a:solidFill>
              <a:latin typeface="Century Gothic" panose="02000000000000000000" pitchFamily="2" charset="0"/>
              <a:ea typeface="Century Goth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40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A6CFF0-3B45-4BBC-BD88-9FF2A225DF48}"/>
              </a:ext>
            </a:extLst>
          </p:cNvPr>
          <p:cNvSpPr txBox="1"/>
          <p:nvPr/>
        </p:nvSpPr>
        <p:spPr>
          <a:xfrm flipH="1">
            <a:off x="1820847" y="2901939"/>
            <a:ext cx="7485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Century Gothic" panose="02000000000000000000" pitchFamily="2" charset="0"/>
                <a:ea typeface="Century Gothic" panose="02000000000000000000" pitchFamily="2" charset="0"/>
              </a:rPr>
              <a:t>Thank You….</a:t>
            </a:r>
            <a:endParaRPr lang="en-IN" sz="4400" b="1" dirty="0">
              <a:latin typeface="Century Gothic" panose="02000000000000000000" pitchFamily="2" charset="0"/>
              <a:ea typeface="Century Goth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46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504</TotalTime>
  <Words>491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Trebuchet MS</vt:lpstr>
      <vt:lpstr>Wingdings 3</vt:lpstr>
      <vt:lpstr>Facet</vt:lpstr>
      <vt:lpstr>PowerPoint Presentation</vt:lpstr>
      <vt:lpstr> Contents</vt:lpstr>
      <vt:lpstr>PowerPoint Presentation</vt:lpstr>
      <vt:lpstr>Tables and their Attributes</vt:lpstr>
      <vt:lpstr>PowerPoint Presentation</vt:lpstr>
      <vt:lpstr>PowerPoint Presentation</vt:lpstr>
      <vt:lpstr>Languages used In the Project</vt:lpstr>
      <vt:lpstr>Current Project Status and Expected Completion Date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:-SELF DRIVING / AUTONOMOUS CARS  USING CNN.</dc:title>
  <dc:creator>Nishma Elizabeth</dc:creator>
  <cp:lastModifiedBy>Subhash B S</cp:lastModifiedBy>
  <cp:revision>31</cp:revision>
  <dcterms:created xsi:type="dcterms:W3CDTF">2021-10-25T12:36:54Z</dcterms:created>
  <dcterms:modified xsi:type="dcterms:W3CDTF">2021-12-09T19:07:45Z</dcterms:modified>
</cp:coreProperties>
</file>