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60" r:id="rId5"/>
    <p:sldId id="264" r:id="rId6"/>
    <p:sldId id="265" r:id="rId7"/>
    <p:sldId id="263" r:id="rId8"/>
    <p:sldId id="266"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8AD62-151B-BC45-AC38-DFA6351EA5C0}" v="2" dt="2023-07-30T20:00:04.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794"/>
  </p:normalViewPr>
  <p:slideViewPr>
    <p:cSldViewPr snapToGrid="0">
      <p:cViewPr varScale="1">
        <p:scale>
          <a:sx n="91" d="100"/>
          <a:sy n="91" d="100"/>
        </p:scale>
        <p:origin x="20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Muhammad" userId="6a19de12-9ada-469f-919c-8b5923a3d4c7" providerId="ADAL" clId="{D5F8AD62-151B-BC45-AC38-DFA6351EA5C0}"/>
    <pc:docChg chg="undo custSel modSld">
      <pc:chgData name="Ammar, Muhammad" userId="6a19de12-9ada-469f-919c-8b5923a3d4c7" providerId="ADAL" clId="{D5F8AD62-151B-BC45-AC38-DFA6351EA5C0}" dt="2023-07-30T20:00:48.575" v="18" actId="1076"/>
      <pc:docMkLst>
        <pc:docMk/>
      </pc:docMkLst>
      <pc:sldChg chg="delSp delDesignElem">
        <pc:chgData name="Ammar, Muhammad" userId="6a19de12-9ada-469f-919c-8b5923a3d4c7" providerId="ADAL" clId="{D5F8AD62-151B-BC45-AC38-DFA6351EA5C0}" dt="2023-07-30T19:59:58.013" v="10"/>
        <pc:sldMkLst>
          <pc:docMk/>
          <pc:sldMk cId="2374528213" sldId="256"/>
        </pc:sldMkLst>
        <pc:spChg chg="del">
          <ac:chgData name="Ammar, Muhammad" userId="6a19de12-9ada-469f-919c-8b5923a3d4c7" providerId="ADAL" clId="{D5F8AD62-151B-BC45-AC38-DFA6351EA5C0}" dt="2023-07-30T19:59:58.013" v="10"/>
          <ac:spMkLst>
            <pc:docMk/>
            <pc:sldMk cId="2374528213" sldId="256"/>
            <ac:spMk id="17" creationId="{DA9A1ACB-4ECA-4EAE-AEAB-CE9C8C01EE60}"/>
          </ac:spMkLst>
        </pc:spChg>
        <pc:spChg chg="del">
          <ac:chgData name="Ammar, Muhammad" userId="6a19de12-9ada-469f-919c-8b5923a3d4c7" providerId="ADAL" clId="{D5F8AD62-151B-BC45-AC38-DFA6351EA5C0}" dt="2023-07-30T19:59:58.013" v="10"/>
          <ac:spMkLst>
            <pc:docMk/>
            <pc:sldMk cId="2374528213" sldId="256"/>
            <ac:spMk id="19" creationId="{5940F547-7206-4401-94FB-F8421915D8B8}"/>
          </ac:spMkLst>
        </pc:spChg>
      </pc:sldChg>
      <pc:sldChg chg="addSp modSp mod">
        <pc:chgData name="Ammar, Muhammad" userId="6a19de12-9ada-469f-919c-8b5923a3d4c7" providerId="ADAL" clId="{D5F8AD62-151B-BC45-AC38-DFA6351EA5C0}" dt="2023-07-30T20:00:16.939" v="14" actId="1076"/>
        <pc:sldMkLst>
          <pc:docMk/>
          <pc:sldMk cId="3760743321" sldId="258"/>
        </pc:sldMkLst>
        <pc:spChg chg="mod">
          <ac:chgData name="Ammar, Muhammad" userId="6a19de12-9ada-469f-919c-8b5923a3d4c7" providerId="ADAL" clId="{D5F8AD62-151B-BC45-AC38-DFA6351EA5C0}" dt="2023-07-30T20:00:13.438" v="13" actId="1076"/>
          <ac:spMkLst>
            <pc:docMk/>
            <pc:sldMk cId="3760743321" sldId="258"/>
            <ac:spMk id="2" creationId="{9DC0ADE3-B1F9-D47B-8DC0-40D9E6898D0C}"/>
          </ac:spMkLst>
        </pc:spChg>
        <pc:spChg chg="add mod">
          <ac:chgData name="Ammar, Muhammad" userId="6a19de12-9ada-469f-919c-8b5923a3d4c7" providerId="ADAL" clId="{D5F8AD62-151B-BC45-AC38-DFA6351EA5C0}" dt="2023-07-30T19:14:14.394" v="8" actId="1076"/>
          <ac:spMkLst>
            <pc:docMk/>
            <pc:sldMk cId="3760743321" sldId="258"/>
            <ac:spMk id="3" creationId="{9D26C065-AAD2-0C16-5425-A8866B476C5D}"/>
          </ac:spMkLst>
        </pc:spChg>
        <pc:picChg chg="mod">
          <ac:chgData name="Ammar, Muhammad" userId="6a19de12-9ada-469f-919c-8b5923a3d4c7" providerId="ADAL" clId="{D5F8AD62-151B-BC45-AC38-DFA6351EA5C0}" dt="2023-07-30T20:00:16.939" v="14" actId="1076"/>
          <ac:picMkLst>
            <pc:docMk/>
            <pc:sldMk cId="3760743321" sldId="258"/>
            <ac:picMk id="4" creationId="{6CFF6F8C-2B62-B8BE-B9C6-1744F2C9CFA2}"/>
          </ac:picMkLst>
        </pc:picChg>
      </pc:sldChg>
      <pc:sldChg chg="modSp">
        <pc:chgData name="Ammar, Muhammad" userId="6a19de12-9ada-469f-919c-8b5923a3d4c7" providerId="ADAL" clId="{D5F8AD62-151B-BC45-AC38-DFA6351EA5C0}" dt="2023-07-30T20:00:04.980" v="12"/>
        <pc:sldMkLst>
          <pc:docMk/>
          <pc:sldMk cId="860029586" sldId="260"/>
        </pc:sldMkLst>
        <pc:spChg chg="mod">
          <ac:chgData name="Ammar, Muhammad" userId="6a19de12-9ada-469f-919c-8b5923a3d4c7" providerId="ADAL" clId="{D5F8AD62-151B-BC45-AC38-DFA6351EA5C0}" dt="2023-07-30T20:00:04.980" v="12"/>
          <ac:spMkLst>
            <pc:docMk/>
            <pc:sldMk cId="860029586" sldId="260"/>
            <ac:spMk id="2" creationId="{7A5A194E-D920-E01F-F5DB-FAEC34B80E48}"/>
          </ac:spMkLst>
        </pc:spChg>
      </pc:sldChg>
      <pc:sldChg chg="modSp mod">
        <pc:chgData name="Ammar, Muhammad" userId="6a19de12-9ada-469f-919c-8b5923a3d4c7" providerId="ADAL" clId="{D5F8AD62-151B-BC45-AC38-DFA6351EA5C0}" dt="2023-07-30T20:00:48.575" v="18" actId="1076"/>
        <pc:sldMkLst>
          <pc:docMk/>
          <pc:sldMk cId="3435381251" sldId="264"/>
        </pc:sldMkLst>
        <pc:spChg chg="mod">
          <ac:chgData name="Ammar, Muhammad" userId="6a19de12-9ada-469f-919c-8b5923a3d4c7" providerId="ADAL" clId="{D5F8AD62-151B-BC45-AC38-DFA6351EA5C0}" dt="2023-07-30T20:00:48.575" v="18" actId="1076"/>
          <ac:spMkLst>
            <pc:docMk/>
            <pc:sldMk cId="3435381251" sldId="264"/>
            <ac:spMk id="9" creationId="{B0AA9421-4973-5940-EF4C-18226E50549E}"/>
          </ac:spMkLst>
        </pc:spChg>
      </pc:sldChg>
      <pc:sldChg chg="modSp mod">
        <pc:chgData name="Ammar, Muhammad" userId="6a19de12-9ada-469f-919c-8b5923a3d4c7" providerId="ADAL" clId="{D5F8AD62-151B-BC45-AC38-DFA6351EA5C0}" dt="2023-07-30T19:59:58.070" v="11" actId="27636"/>
        <pc:sldMkLst>
          <pc:docMk/>
          <pc:sldMk cId="720049390" sldId="265"/>
        </pc:sldMkLst>
        <pc:spChg chg="mod">
          <ac:chgData name="Ammar, Muhammad" userId="6a19de12-9ada-469f-919c-8b5923a3d4c7" providerId="ADAL" clId="{D5F8AD62-151B-BC45-AC38-DFA6351EA5C0}" dt="2023-07-30T19:59:58.070" v="11" actId="27636"/>
          <ac:spMkLst>
            <pc:docMk/>
            <pc:sldMk cId="720049390" sldId="265"/>
            <ac:spMk id="3" creationId="{9A7358B4-40E5-0F89-55E1-C7038A4A7B4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DF4796-5391-4A40-ADFA-D9CB01DC1318}" type="datetimeFigureOut">
              <a:rPr lang="en-IN" smtClean="0"/>
              <a:t>30/07/23</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7BDE6229-96B2-4B43-920B-57321BDB3CDF}"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4276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F4796-5391-4A40-ADFA-D9CB01DC1318}" type="datetimeFigureOut">
              <a:rPr lang="en-IN" smtClean="0"/>
              <a:t>30/07/23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2293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F4796-5391-4A40-ADFA-D9CB01DC1318}" type="datetimeFigureOut">
              <a:rPr lang="en-IN" smtClean="0"/>
              <a:t>30/07/23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421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EFDF4796-5391-4A40-ADFA-D9CB01DC1318}" type="datetimeFigureOut">
              <a:rPr lang="en-IN" smtClean="0"/>
              <a:t>30/07/23</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699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F4796-5391-4A40-ADFA-D9CB01DC1318}" type="datetimeFigureOut">
              <a:rPr lang="en-IN" smtClean="0"/>
              <a:t>30/07/23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7764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DF4796-5391-4A40-ADFA-D9CB01DC1318}" type="datetimeFigureOut">
              <a:rPr lang="en-IN" smtClean="0"/>
              <a:t>30/07/23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E6229-96B2-4B43-920B-57321BDB3CDF}"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6301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DF4796-5391-4A40-ADFA-D9CB01DC1318}" type="datetimeFigureOut">
              <a:rPr lang="en-IN" smtClean="0"/>
              <a:t>30/07/23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DE6229-96B2-4B43-920B-57321BDB3CDF}"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2160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DF4796-5391-4A40-ADFA-D9CB01DC1318}" type="datetimeFigureOut">
              <a:rPr lang="en-IN" smtClean="0"/>
              <a:t>30/07/23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DE6229-96B2-4B43-920B-57321BDB3CDF}"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1614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F4796-5391-4A40-ADFA-D9CB01DC1318}" type="datetimeFigureOut">
              <a:rPr lang="en-IN" smtClean="0"/>
              <a:t>30/07/23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220429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DF4796-5391-4A40-ADFA-D9CB01DC1318}" type="datetimeFigureOut">
              <a:rPr lang="en-IN" smtClean="0"/>
              <a:t>30/07/23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E6229-96B2-4B43-920B-57321BDB3CDF}"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5979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EFDF4796-5391-4A40-ADFA-D9CB01DC1318}" type="datetimeFigureOut">
              <a:rPr lang="en-IN" smtClean="0"/>
              <a:t>30/07/23</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7BDE6229-96B2-4B43-920B-57321BDB3CDF}"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02254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FDF4796-5391-4A40-ADFA-D9CB01DC1318}" type="datetimeFigureOut">
              <a:rPr lang="en-IN" smtClean="0"/>
              <a:t>30/07/23</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7BDE6229-96B2-4B43-920B-57321BDB3CDF}" type="slidenum">
              <a:rPr lang="en-IN" smtClean="0"/>
              <a:t>‹#›</a:t>
            </a:fld>
            <a:endParaRPr lang="en-IN"/>
          </a:p>
        </p:txBody>
      </p:sp>
    </p:spTree>
    <p:extLst>
      <p:ext uri="{BB962C8B-B14F-4D97-AF65-F5344CB8AC3E}">
        <p14:creationId xmlns:p14="http://schemas.microsoft.com/office/powerpoint/2010/main" val="327479067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utdoor, sky, track, sunset&#10;&#10;Description automatically generated">
            <a:extLst>
              <a:ext uri="{FF2B5EF4-FFF2-40B4-BE49-F238E27FC236}">
                <a16:creationId xmlns:a16="http://schemas.microsoft.com/office/drawing/2014/main" id="{BFD33E86-22AF-7956-0ECC-16B582FEDD7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5094"/>
          <a:stretch/>
        </p:blipFill>
        <p:spPr>
          <a:xfrm>
            <a:off x="20" y="10"/>
            <a:ext cx="12191675" cy="6857990"/>
          </a:xfrm>
          <a:prstGeom prst="rect">
            <a:avLst/>
          </a:prstGeom>
        </p:spPr>
      </p:pic>
      <p:sp>
        <p:nvSpPr>
          <p:cNvPr id="7" name="Title 6">
            <a:extLst>
              <a:ext uri="{FF2B5EF4-FFF2-40B4-BE49-F238E27FC236}">
                <a16:creationId xmlns:a16="http://schemas.microsoft.com/office/drawing/2014/main" id="{74EC9FA2-9ABB-0C7A-0E0D-05209626E729}"/>
              </a:ext>
            </a:extLst>
          </p:cNvPr>
          <p:cNvSpPr>
            <a:spLocks noGrp="1"/>
          </p:cNvSpPr>
          <p:nvPr>
            <p:ph type="ctrTitle"/>
          </p:nvPr>
        </p:nvSpPr>
        <p:spPr>
          <a:xfrm>
            <a:off x="810000" y="447188"/>
            <a:ext cx="10571998" cy="970450"/>
          </a:xfrm>
        </p:spPr>
        <p:txBody>
          <a:bodyPr vert="horz" lIns="91440" tIns="45720" rIns="91440" bIns="45720" rtlCol="0" anchor="b">
            <a:normAutofit fontScale="90000"/>
          </a:bodyPr>
          <a:lstStyle/>
          <a:p>
            <a:pPr>
              <a:lnSpc>
                <a:spcPct val="90000"/>
              </a:lnSpc>
            </a:pPr>
            <a:r>
              <a:rPr lang="en-US" sz="2000" dirty="0"/>
              <a:t>MIS 6346 BIG DATA ANALYTICS</a:t>
            </a:r>
            <a:br>
              <a:rPr lang="en-US" sz="2000" dirty="0"/>
            </a:br>
            <a:br>
              <a:rPr lang="en-US" sz="2000" dirty="0"/>
            </a:br>
            <a:r>
              <a:rPr lang="en-US" sz="2000" dirty="0"/>
              <a:t>RISK ANALYSIS ON TRUCK FLEET DATA</a:t>
            </a:r>
            <a:br>
              <a:rPr lang="en-US" sz="1600" dirty="0"/>
            </a:br>
            <a:endParaRPr lang="en-US" sz="1600" dirty="0"/>
          </a:p>
        </p:txBody>
      </p:sp>
      <p:sp>
        <p:nvSpPr>
          <p:cNvPr id="3" name="Subtitle 2">
            <a:extLst>
              <a:ext uri="{FF2B5EF4-FFF2-40B4-BE49-F238E27FC236}">
                <a16:creationId xmlns:a16="http://schemas.microsoft.com/office/drawing/2014/main" id="{464728CD-24E1-66FA-75EB-3992548D1587}"/>
              </a:ext>
            </a:extLst>
          </p:cNvPr>
          <p:cNvSpPr>
            <a:spLocks noGrp="1"/>
          </p:cNvSpPr>
          <p:nvPr>
            <p:ph type="subTitle" idx="1"/>
          </p:nvPr>
        </p:nvSpPr>
        <p:spPr>
          <a:xfrm>
            <a:off x="818712" y="2222287"/>
            <a:ext cx="10554574" cy="3636511"/>
          </a:xfrm>
        </p:spPr>
        <p:txBody>
          <a:bodyPr vert="horz" lIns="91440" tIns="45720" rIns="91440" bIns="45720" rtlCol="0" anchor="ctr">
            <a:normAutofit/>
          </a:bodyPr>
          <a:lstStyle/>
          <a:p>
            <a:r>
              <a:rPr lang="en-US" dirty="0"/>
              <a:t>GROUP 6:</a:t>
            </a:r>
          </a:p>
          <a:p>
            <a:pPr>
              <a:spcBef>
                <a:spcPts val="0"/>
              </a:spcBef>
              <a:spcAft>
                <a:spcPts val="0"/>
              </a:spcAft>
            </a:pPr>
            <a:r>
              <a:rPr lang="en-US" dirty="0"/>
              <a:t>Muhammad Ammar.</a:t>
            </a:r>
          </a:p>
          <a:p>
            <a:pPr>
              <a:spcBef>
                <a:spcPts val="0"/>
              </a:spcBef>
              <a:spcAft>
                <a:spcPts val="0"/>
              </a:spcAft>
            </a:pPr>
            <a:r>
              <a:rPr lang="en-US" dirty="0"/>
              <a:t>Udit Bhatia</a:t>
            </a:r>
            <a:br>
              <a:rPr lang="en-US" dirty="0"/>
            </a:br>
            <a:r>
              <a:rPr lang="en-US" dirty="0" err="1"/>
              <a:t>Divitha</a:t>
            </a:r>
            <a:r>
              <a:rPr lang="en-US" dirty="0"/>
              <a:t> </a:t>
            </a:r>
            <a:r>
              <a:rPr lang="en-US" dirty="0" err="1"/>
              <a:t>Mosuru</a:t>
            </a:r>
            <a:r>
              <a:rPr lang="en-US" dirty="0"/>
              <a:t>.</a:t>
            </a:r>
            <a:br>
              <a:rPr lang="en-US" dirty="0"/>
            </a:br>
            <a:r>
              <a:rPr lang="en-US" dirty="0"/>
              <a:t>Subhash Chandra </a:t>
            </a:r>
            <a:r>
              <a:rPr lang="en-US" dirty="0" err="1"/>
              <a:t>Gannamraju</a:t>
            </a:r>
            <a:r>
              <a:rPr lang="en-US" dirty="0"/>
              <a:t>.</a:t>
            </a:r>
            <a:br>
              <a:rPr lang="en-US" dirty="0"/>
            </a:br>
            <a:r>
              <a:rPr lang="en-US" dirty="0"/>
              <a:t>Dimple Vyas.</a:t>
            </a:r>
          </a:p>
        </p:txBody>
      </p:sp>
    </p:spTree>
    <p:extLst>
      <p:ext uri="{BB962C8B-B14F-4D97-AF65-F5344CB8AC3E}">
        <p14:creationId xmlns:p14="http://schemas.microsoft.com/office/powerpoint/2010/main" val="237452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7"/>
                                        </p:tgtEl>
                                        <p:attrNameLst>
                                          <p:attrName>style.visibility</p:attrName>
                                        </p:attrNameLst>
                                      </p:cBhvr>
                                      <p:to>
                                        <p:strVal val="visible"/>
                                      </p:to>
                                    </p:set>
                                    <p:animEffect transition="in" filter="fade">
                                      <p:cBhvr>
                                        <p:cTn id="16"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5668A6-E4E5-93E9-7C28-FA44245E1B1F}"/>
              </a:ext>
            </a:extLst>
          </p:cNvPr>
          <p:cNvSpPr>
            <a:spLocks noGrp="1"/>
          </p:cNvSpPr>
          <p:nvPr>
            <p:ph type="subTitle" idx="1"/>
          </p:nvPr>
        </p:nvSpPr>
        <p:spPr>
          <a:xfrm>
            <a:off x="808445" y="782896"/>
            <a:ext cx="8825658" cy="861420"/>
          </a:xfrm>
        </p:spPr>
        <p:txBody>
          <a:bodyPr>
            <a:normAutofit/>
          </a:bodyPr>
          <a:lstStyle/>
          <a:p>
            <a:r>
              <a:rPr lang="en-IN" sz="2800" b="1" dirty="0"/>
              <a:t>Challenges</a:t>
            </a:r>
          </a:p>
        </p:txBody>
      </p:sp>
      <p:sp>
        <p:nvSpPr>
          <p:cNvPr id="7" name="TextBox 6">
            <a:extLst>
              <a:ext uri="{FF2B5EF4-FFF2-40B4-BE49-F238E27FC236}">
                <a16:creationId xmlns:a16="http://schemas.microsoft.com/office/drawing/2014/main" id="{6FA41E04-28C6-44C8-383B-7117CC5FCC87}"/>
              </a:ext>
            </a:extLst>
          </p:cNvPr>
          <p:cNvSpPr txBox="1"/>
          <p:nvPr/>
        </p:nvSpPr>
        <p:spPr>
          <a:xfrm>
            <a:off x="957943" y="1644315"/>
            <a:ext cx="10101943" cy="3816429"/>
          </a:xfrm>
          <a:prstGeom prst="rect">
            <a:avLst/>
          </a:prstGeom>
          <a:noFill/>
        </p:spPr>
        <p:txBody>
          <a:bodyPr wrap="square">
            <a:spAutoFit/>
          </a:bodyPr>
          <a:lstStyle/>
          <a:p>
            <a:pPr marL="285750" indent="-285750">
              <a:buFont typeface="Arial" panose="020B0604020202020204" pitchFamily="34" charset="0"/>
              <a:buChar char="•"/>
            </a:pPr>
            <a:r>
              <a:rPr lang="en-US" sz="2200" b="1" dirty="0"/>
              <a:t>CONNECTING TO TABLEAU: </a:t>
            </a:r>
            <a:r>
              <a:rPr lang="en-US" sz="2200" dirty="0"/>
              <a:t>We faced errors while connecting the database to tableau due to glitches in the database server.</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b="1" dirty="0"/>
              <a:t>POPULATING THE RISK FACTOR TABLE USING PIG SCRIPT: </a:t>
            </a:r>
            <a:r>
              <a:rPr lang="en-US" sz="2200" dirty="0"/>
              <a:t>We struggled with executing the pig script provided for populating the </a:t>
            </a:r>
            <a:r>
              <a:rPr lang="en-US" sz="2200" dirty="0" err="1"/>
              <a:t>riskfactor</a:t>
            </a:r>
            <a:r>
              <a:rPr lang="en-US" sz="2200" dirty="0"/>
              <a:t> database due to our lack of experience with running Pig scripts.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b="1" dirty="0"/>
              <a:t>TIME MANAGEMENT: </a:t>
            </a:r>
            <a:r>
              <a:rPr lang="en-US" sz="2200" dirty="0"/>
              <a:t>Through this effort, new ideas were introduced. Before we could implement, we needed to familiarize ourselves with those notions. We overcame a significant difficulty in time management. </a:t>
            </a:r>
          </a:p>
        </p:txBody>
      </p:sp>
    </p:spTree>
    <p:extLst>
      <p:ext uri="{BB962C8B-B14F-4D97-AF65-F5344CB8AC3E}">
        <p14:creationId xmlns:p14="http://schemas.microsoft.com/office/powerpoint/2010/main" val="221727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5668A6-E4E5-93E9-7C28-FA44245E1B1F}"/>
              </a:ext>
            </a:extLst>
          </p:cNvPr>
          <p:cNvSpPr>
            <a:spLocks noGrp="1"/>
          </p:cNvSpPr>
          <p:nvPr>
            <p:ph type="subTitle" idx="1"/>
          </p:nvPr>
        </p:nvSpPr>
        <p:spPr>
          <a:xfrm>
            <a:off x="808445" y="716908"/>
            <a:ext cx="8825658" cy="861420"/>
          </a:xfrm>
        </p:spPr>
        <p:txBody>
          <a:bodyPr>
            <a:normAutofit/>
          </a:bodyPr>
          <a:lstStyle/>
          <a:p>
            <a:r>
              <a:rPr lang="en-IN" sz="2800" b="1" dirty="0"/>
              <a:t>Conclusion</a:t>
            </a:r>
          </a:p>
        </p:txBody>
      </p:sp>
      <p:sp>
        <p:nvSpPr>
          <p:cNvPr id="7" name="TextBox 6">
            <a:extLst>
              <a:ext uri="{FF2B5EF4-FFF2-40B4-BE49-F238E27FC236}">
                <a16:creationId xmlns:a16="http://schemas.microsoft.com/office/drawing/2014/main" id="{6FA41E04-28C6-44C8-383B-7117CC5FCC87}"/>
              </a:ext>
            </a:extLst>
          </p:cNvPr>
          <p:cNvSpPr txBox="1"/>
          <p:nvPr/>
        </p:nvSpPr>
        <p:spPr>
          <a:xfrm>
            <a:off x="1045028" y="1314377"/>
            <a:ext cx="10101943" cy="5232202"/>
          </a:xfrm>
          <a:prstGeom prst="rect">
            <a:avLst/>
          </a:prstGeom>
          <a:noFill/>
        </p:spPr>
        <p:txBody>
          <a:bodyPr wrap="square">
            <a:spAutoFit/>
          </a:bodyPr>
          <a:lstStyle/>
          <a:p>
            <a:pPr marL="285750" indent="-285750">
              <a:buFont typeface="Arial" panose="020B0604020202020204" pitchFamily="34" charset="0"/>
              <a:buChar char="•"/>
            </a:pPr>
            <a:r>
              <a:rPr lang="en-US" sz="2400" dirty="0"/>
              <a:t>Truck Id A97 is an outlier, which indicates thorough research should be done by the concerned authorities to find out the reason for this abnormality.</a:t>
            </a:r>
          </a:p>
          <a:p>
            <a:endParaRPr lang="en-US" sz="2400" dirty="0"/>
          </a:p>
          <a:p>
            <a:pPr marL="285750" indent="-285750">
              <a:buFont typeface="Arial" panose="020B0604020202020204" pitchFamily="34" charset="0"/>
              <a:buChar char="•"/>
            </a:pPr>
            <a:r>
              <a:rPr lang="en-US" sz="2400" dirty="0"/>
              <a:t>Based on our study truck id with A73 is most likely to cause accidents. This information should be shared with other states and cities within California.</a:t>
            </a:r>
          </a:p>
          <a:p>
            <a:endParaRPr lang="en-US" sz="2400" dirty="0"/>
          </a:p>
          <a:p>
            <a:pPr marL="285750" indent="-285750">
              <a:buFont typeface="Arial" panose="020B0604020202020204" pitchFamily="34" charset="0"/>
              <a:buChar char="•"/>
            </a:pPr>
            <a:r>
              <a:rPr lang="en-US" sz="2400" dirty="0"/>
              <a:t>Risk factor for each driver also depends on the truck model with Ford truck posing maximum risk.</a:t>
            </a:r>
          </a:p>
          <a:p>
            <a:endParaRPr lang="en-US" sz="2400" dirty="0"/>
          </a:p>
          <a:p>
            <a:pPr marL="285750" indent="-285750">
              <a:buFont typeface="Arial" panose="020B0604020202020204" pitchFamily="34" charset="0"/>
              <a:buChar char="•"/>
            </a:pPr>
            <a:r>
              <a:rPr lang="en-US" sz="2400" dirty="0"/>
              <a:t>Lane departure is the highest risk causing event, thus using features like lane assist will help significant mitigation of risk. </a:t>
            </a:r>
          </a:p>
          <a:p>
            <a:pPr marL="285750" indent="-285750">
              <a:buFont typeface="Arial" panose="020B0604020202020204" pitchFamily="34" charset="0"/>
              <a:buChar char="•"/>
            </a:pPr>
            <a:endParaRPr lang="en-US" sz="2200" dirty="0">
              <a:solidFill>
                <a:schemeClr val="bg1"/>
              </a:solidFill>
            </a:endParaRPr>
          </a:p>
        </p:txBody>
      </p:sp>
    </p:spTree>
    <p:extLst>
      <p:ext uri="{BB962C8B-B14F-4D97-AF65-F5344CB8AC3E}">
        <p14:creationId xmlns:p14="http://schemas.microsoft.com/office/powerpoint/2010/main" val="372660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71ED-C4FD-9047-B12C-3397FF661119}"/>
              </a:ext>
            </a:extLst>
          </p:cNvPr>
          <p:cNvSpPr>
            <a:spLocks noGrp="1"/>
          </p:cNvSpPr>
          <p:nvPr>
            <p:ph type="title"/>
          </p:nvPr>
        </p:nvSpPr>
        <p:spPr>
          <a:xfrm>
            <a:off x="1049075" y="992919"/>
            <a:ext cx="8761413" cy="706964"/>
          </a:xfrm>
        </p:spPr>
        <p:txBody>
          <a:bodyPr/>
          <a:lstStyle/>
          <a:p>
            <a:r>
              <a:rPr lang="en-IN" b="1" dirty="0">
                <a:solidFill>
                  <a:schemeClr val="tx1"/>
                </a:solidFill>
              </a:rPr>
              <a:t>BUSINESS OBJECTIVES</a:t>
            </a:r>
          </a:p>
        </p:txBody>
      </p:sp>
      <p:sp>
        <p:nvSpPr>
          <p:cNvPr id="3" name="Content Placeholder 2">
            <a:extLst>
              <a:ext uri="{FF2B5EF4-FFF2-40B4-BE49-F238E27FC236}">
                <a16:creationId xmlns:a16="http://schemas.microsoft.com/office/drawing/2014/main" id="{DB6E2892-95EA-515D-3579-DD8B3980081D}"/>
              </a:ext>
            </a:extLst>
          </p:cNvPr>
          <p:cNvSpPr>
            <a:spLocks noGrp="1"/>
          </p:cNvSpPr>
          <p:nvPr>
            <p:ph sz="half" idx="1"/>
          </p:nvPr>
        </p:nvSpPr>
        <p:spPr>
          <a:xfrm>
            <a:off x="774417" y="2590670"/>
            <a:ext cx="3099238" cy="3050459"/>
          </a:xfrm>
        </p:spPr>
        <p:txBody>
          <a:bodyPr>
            <a:normAutofit/>
          </a:bodyPr>
          <a:lstStyle/>
          <a:p>
            <a:pPr>
              <a:buFont typeface="Wingdings" pitchFamily="2" charset="2"/>
              <a:buChar char="Ø"/>
            </a:pPr>
            <a:r>
              <a:rPr lang="en-IN" sz="2000" b="1" i="0" u="none" strike="noStrike" baseline="0" dirty="0">
                <a:solidFill>
                  <a:schemeClr val="accent1"/>
                </a:solidFill>
                <a:latin typeface="Open Sauce One Light"/>
              </a:rPr>
              <a:t>RISK ANALYSIS</a:t>
            </a:r>
          </a:p>
          <a:p>
            <a:pPr marL="0" indent="0">
              <a:buNone/>
            </a:pPr>
            <a:r>
              <a:rPr lang="en-IN" sz="2000" b="0" i="0" u="none" strike="noStrike" baseline="0" dirty="0">
                <a:latin typeface="Open Sauce One Light"/>
              </a:rPr>
              <a:t>Identifying dangerous commercial truck drivers nationwide</a:t>
            </a:r>
            <a:endParaRPr lang="en-IN" sz="2000" dirty="0"/>
          </a:p>
        </p:txBody>
      </p:sp>
      <p:sp>
        <p:nvSpPr>
          <p:cNvPr id="6" name="Content Placeholder 2">
            <a:extLst>
              <a:ext uri="{FF2B5EF4-FFF2-40B4-BE49-F238E27FC236}">
                <a16:creationId xmlns:a16="http://schemas.microsoft.com/office/drawing/2014/main" id="{A15F27C9-06DC-F9D0-ED40-613576A4960E}"/>
              </a:ext>
            </a:extLst>
          </p:cNvPr>
          <p:cNvSpPr txBox="1">
            <a:spLocks/>
          </p:cNvSpPr>
          <p:nvPr/>
        </p:nvSpPr>
        <p:spPr>
          <a:xfrm>
            <a:off x="4157221" y="2614625"/>
            <a:ext cx="3488399" cy="3050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IN" dirty="0">
              <a:solidFill>
                <a:srgbClr val="000000"/>
              </a:solidFill>
              <a:latin typeface="Open Sauce One Light"/>
            </a:endParaRPr>
          </a:p>
          <a:p>
            <a:pPr>
              <a:buFont typeface="Wingdings" pitchFamily="2" charset="2"/>
              <a:buChar char="Ø"/>
            </a:pPr>
            <a:r>
              <a:rPr lang="en-IN" sz="2000" b="1" dirty="0">
                <a:solidFill>
                  <a:schemeClr val="accent1"/>
                </a:solidFill>
                <a:latin typeface="Open Sauce One Light"/>
              </a:rPr>
              <a:t>OFFER PERSONALISED SOLUTIONS BASED ON ANALYSIS</a:t>
            </a:r>
          </a:p>
          <a:p>
            <a:pPr marL="0" indent="0">
              <a:buNone/>
            </a:pPr>
            <a:r>
              <a:rPr lang="en-US" sz="2000" dirty="0">
                <a:solidFill>
                  <a:schemeClr val="tx1"/>
                </a:solidFill>
                <a:latin typeface="Open Sauce One Light"/>
              </a:rPr>
              <a:t>We will be using the Risk factor as “Mileage/Speed” to determine the risk factor for each driver.</a:t>
            </a:r>
            <a:endParaRPr lang="en-IN" sz="2000" dirty="0">
              <a:solidFill>
                <a:schemeClr val="tx1"/>
              </a:solidFill>
              <a:latin typeface="Open Sauce One Light"/>
            </a:endParaRPr>
          </a:p>
        </p:txBody>
      </p:sp>
      <p:sp>
        <p:nvSpPr>
          <p:cNvPr id="7" name="Content Placeholder 2">
            <a:extLst>
              <a:ext uri="{FF2B5EF4-FFF2-40B4-BE49-F238E27FC236}">
                <a16:creationId xmlns:a16="http://schemas.microsoft.com/office/drawing/2014/main" id="{54E2A995-1371-3FAF-AA28-0BF36C1C8875}"/>
              </a:ext>
            </a:extLst>
          </p:cNvPr>
          <p:cNvSpPr txBox="1">
            <a:spLocks/>
          </p:cNvSpPr>
          <p:nvPr/>
        </p:nvSpPr>
        <p:spPr>
          <a:xfrm>
            <a:off x="8601151" y="2603498"/>
            <a:ext cx="3099238" cy="3050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IN" dirty="0">
              <a:solidFill>
                <a:srgbClr val="000000"/>
              </a:solidFill>
              <a:latin typeface="Open Sauce One Light"/>
            </a:endParaRPr>
          </a:p>
          <a:p>
            <a:pPr>
              <a:buFont typeface="Wingdings" pitchFamily="2" charset="2"/>
              <a:buChar char="Ø"/>
            </a:pPr>
            <a:r>
              <a:rPr lang="en-IN" sz="2000" b="1" dirty="0">
                <a:solidFill>
                  <a:schemeClr val="accent1"/>
                </a:solidFill>
                <a:latin typeface="Open Sauce One Light"/>
              </a:rPr>
              <a:t>RECOMMENDATIONS/ DECISION MAKING</a:t>
            </a:r>
          </a:p>
          <a:p>
            <a:pPr marL="0" indent="0">
              <a:buNone/>
            </a:pPr>
            <a:r>
              <a:rPr lang="en-US" sz="2000" dirty="0">
                <a:solidFill>
                  <a:schemeClr val="tx1"/>
                </a:solidFill>
                <a:latin typeface="Open Sauce One Light"/>
              </a:rPr>
              <a:t>To help the truck fleet Managers, to highlight the drivers who have the </a:t>
            </a:r>
            <a:r>
              <a:rPr lang="en-US" sz="2000" dirty="0" err="1">
                <a:solidFill>
                  <a:schemeClr val="tx1"/>
                </a:solidFill>
                <a:latin typeface="Open Sauce One Light"/>
              </a:rPr>
              <a:t>RiskFactor</a:t>
            </a:r>
            <a:r>
              <a:rPr lang="en-US" sz="2000" dirty="0">
                <a:solidFill>
                  <a:schemeClr val="tx1"/>
                </a:solidFill>
                <a:latin typeface="Open Sauce One Light"/>
              </a:rPr>
              <a:t> greater than or equal to 7.0.</a:t>
            </a:r>
            <a:endParaRPr lang="en-IN" sz="2000" dirty="0">
              <a:solidFill>
                <a:schemeClr val="tx1"/>
              </a:solidFill>
              <a:latin typeface="Open Sauce One Light"/>
            </a:endParaRPr>
          </a:p>
        </p:txBody>
      </p:sp>
    </p:spTree>
    <p:extLst>
      <p:ext uri="{BB962C8B-B14F-4D97-AF65-F5344CB8AC3E}">
        <p14:creationId xmlns:p14="http://schemas.microsoft.com/office/powerpoint/2010/main" val="134083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ADE3-B1F9-D47B-8DC0-40D9E6898D0C}"/>
              </a:ext>
            </a:extLst>
          </p:cNvPr>
          <p:cNvSpPr>
            <a:spLocks noGrp="1"/>
          </p:cNvSpPr>
          <p:nvPr>
            <p:ph type="title"/>
          </p:nvPr>
        </p:nvSpPr>
        <p:spPr>
          <a:xfrm>
            <a:off x="1294362" y="823155"/>
            <a:ext cx="9603275" cy="1049235"/>
          </a:xfrm>
        </p:spPr>
        <p:txBody>
          <a:bodyPr/>
          <a:lstStyle/>
          <a:p>
            <a:r>
              <a:rPr lang="en-IN" b="1" dirty="0">
                <a:solidFill>
                  <a:schemeClr val="tx1"/>
                </a:solidFill>
              </a:rPr>
              <a:t>WORKFLOW</a:t>
            </a:r>
          </a:p>
        </p:txBody>
      </p:sp>
      <p:pic>
        <p:nvPicPr>
          <p:cNvPr id="4" name="Picture 3">
            <a:extLst>
              <a:ext uri="{FF2B5EF4-FFF2-40B4-BE49-F238E27FC236}">
                <a16:creationId xmlns:a16="http://schemas.microsoft.com/office/drawing/2014/main" id="{6CFF6F8C-2B62-B8BE-B9C6-1744F2C9CFA2}"/>
              </a:ext>
            </a:extLst>
          </p:cNvPr>
          <p:cNvPicPr>
            <a:picLocks noChangeAspect="1"/>
          </p:cNvPicPr>
          <p:nvPr/>
        </p:nvPicPr>
        <p:blipFill rotWithShape="1">
          <a:blip r:embed="rId2"/>
          <a:srcRect l="1258" t="1859" r="2812" b="1355"/>
          <a:stretch/>
        </p:blipFill>
        <p:spPr>
          <a:xfrm>
            <a:off x="2083828" y="1750187"/>
            <a:ext cx="7742990" cy="4284658"/>
          </a:xfrm>
          <a:prstGeom prst="rect">
            <a:avLst/>
          </a:prstGeom>
        </p:spPr>
      </p:pic>
      <p:sp>
        <p:nvSpPr>
          <p:cNvPr id="3" name="Rectangle 2">
            <a:extLst>
              <a:ext uri="{FF2B5EF4-FFF2-40B4-BE49-F238E27FC236}">
                <a16:creationId xmlns:a16="http://schemas.microsoft.com/office/drawing/2014/main" id="{9D26C065-AAD2-0C16-5425-A8866B476C5D}"/>
              </a:ext>
            </a:extLst>
          </p:cNvPr>
          <p:cNvSpPr/>
          <p:nvPr/>
        </p:nvSpPr>
        <p:spPr>
          <a:xfrm>
            <a:off x="2697480" y="3621913"/>
            <a:ext cx="1062990" cy="1485900"/>
          </a:xfrm>
          <a:prstGeom prst="rect">
            <a:avLst/>
          </a:prstGeom>
          <a:solidFill>
            <a:schemeClr val="tx1"/>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74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194E-D920-E01F-F5DB-FAEC34B80E48}"/>
              </a:ext>
            </a:extLst>
          </p:cNvPr>
          <p:cNvSpPr>
            <a:spLocks noGrp="1"/>
          </p:cNvSpPr>
          <p:nvPr>
            <p:ph type="title"/>
          </p:nvPr>
        </p:nvSpPr>
        <p:spPr/>
        <p:txBody>
          <a:bodyPr>
            <a:normAutofit/>
          </a:bodyPr>
          <a:lstStyle/>
          <a:p>
            <a:r>
              <a:rPr lang="en-IN" b="1"/>
              <a:t>ABOUT THE DATA</a:t>
            </a:r>
          </a:p>
        </p:txBody>
      </p:sp>
      <p:sp>
        <p:nvSpPr>
          <p:cNvPr id="3" name="Content Placeholder 2">
            <a:extLst>
              <a:ext uri="{FF2B5EF4-FFF2-40B4-BE49-F238E27FC236}">
                <a16:creationId xmlns:a16="http://schemas.microsoft.com/office/drawing/2014/main" id="{55955AA5-423B-4B98-3D18-6C7BC97412D9}"/>
              </a:ext>
            </a:extLst>
          </p:cNvPr>
          <p:cNvSpPr>
            <a:spLocks noGrp="1"/>
          </p:cNvSpPr>
          <p:nvPr>
            <p:ph idx="1"/>
          </p:nvPr>
        </p:nvSpPr>
        <p:spPr>
          <a:xfrm>
            <a:off x="1099154" y="2253859"/>
            <a:ext cx="4272946" cy="3851666"/>
          </a:xfrm>
        </p:spPr>
        <p:txBody>
          <a:bodyPr>
            <a:normAutofit/>
          </a:bodyPr>
          <a:lstStyle/>
          <a:p>
            <a:pPr>
              <a:lnSpc>
                <a:spcPct val="110000"/>
              </a:lnSpc>
            </a:pPr>
            <a:r>
              <a:rPr lang="en-US" sz="1300" dirty="0"/>
              <a:t>The datasets used for this project has been retrieved from census.gov and other public internet resources.</a:t>
            </a:r>
          </a:p>
          <a:p>
            <a:pPr>
              <a:lnSpc>
                <a:spcPct val="110000"/>
              </a:lnSpc>
            </a:pPr>
            <a:r>
              <a:rPr lang="en-US" sz="1300" dirty="0"/>
              <a:t>Important Columns used from the tables that we considered for analysis in the datasets are:</a:t>
            </a:r>
          </a:p>
          <a:p>
            <a:pPr marL="0" indent="0">
              <a:lnSpc>
                <a:spcPct val="110000"/>
              </a:lnSpc>
              <a:buNone/>
            </a:pPr>
            <a:r>
              <a:rPr lang="en-US" sz="1300" dirty="0"/>
              <a:t>	1. Driver ID /Truck Id</a:t>
            </a:r>
          </a:p>
          <a:p>
            <a:pPr marL="0" indent="0">
              <a:lnSpc>
                <a:spcPct val="110000"/>
              </a:lnSpc>
              <a:buNone/>
            </a:pPr>
            <a:r>
              <a:rPr lang="en-US" sz="1300" dirty="0"/>
              <a:t>	2. Event</a:t>
            </a:r>
          </a:p>
          <a:p>
            <a:pPr marL="0" indent="0">
              <a:lnSpc>
                <a:spcPct val="110000"/>
              </a:lnSpc>
              <a:buNone/>
            </a:pPr>
            <a:r>
              <a:rPr lang="en-US" sz="1300" dirty="0"/>
              <a:t>	3. Risk Factor </a:t>
            </a:r>
          </a:p>
          <a:p>
            <a:pPr marL="0" indent="0">
              <a:lnSpc>
                <a:spcPct val="110000"/>
              </a:lnSpc>
              <a:buNone/>
            </a:pPr>
            <a:r>
              <a:rPr lang="en-US" sz="1300" dirty="0"/>
              <a:t>	4. State, city</a:t>
            </a:r>
          </a:p>
          <a:p>
            <a:pPr marL="0" indent="0">
              <a:lnSpc>
                <a:spcPct val="110000"/>
              </a:lnSpc>
              <a:buNone/>
            </a:pPr>
            <a:r>
              <a:rPr lang="en-US" sz="1300" dirty="0"/>
              <a:t>	5. Truck model</a:t>
            </a:r>
          </a:p>
          <a:p>
            <a:pPr marL="0" indent="0">
              <a:lnSpc>
                <a:spcPct val="110000"/>
              </a:lnSpc>
              <a:buNone/>
            </a:pPr>
            <a:r>
              <a:rPr lang="en-US" sz="1300" dirty="0"/>
              <a:t>	6. Velocity</a:t>
            </a:r>
          </a:p>
          <a:p>
            <a:pPr marL="0" indent="0">
              <a:lnSpc>
                <a:spcPct val="110000"/>
              </a:lnSpc>
              <a:buNone/>
            </a:pPr>
            <a:endParaRPr lang="en-IN" sz="1300" dirty="0"/>
          </a:p>
        </p:txBody>
      </p:sp>
      <p:pic>
        <p:nvPicPr>
          <p:cNvPr id="1026" name="Picture 2">
            <a:extLst>
              <a:ext uri="{FF2B5EF4-FFF2-40B4-BE49-F238E27FC236}">
                <a16:creationId xmlns:a16="http://schemas.microsoft.com/office/drawing/2014/main" id="{CEFE8CC5-278B-63CD-A4F2-CE62E62501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71" t="16584" r="27871" b="24231"/>
          <a:stretch/>
        </p:blipFill>
        <p:spPr bwMode="auto">
          <a:xfrm>
            <a:off x="6167515" y="2026117"/>
            <a:ext cx="5741822" cy="407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295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33D5DA-553C-AF8A-8F3C-E9A4608EB7F4}"/>
              </a:ext>
            </a:extLst>
          </p:cNvPr>
          <p:cNvPicPr>
            <a:picLocks noChangeAspect="1"/>
          </p:cNvPicPr>
          <p:nvPr/>
        </p:nvPicPr>
        <p:blipFill>
          <a:blip r:embed="rId2"/>
          <a:stretch>
            <a:fillRect/>
          </a:stretch>
        </p:blipFill>
        <p:spPr>
          <a:xfrm>
            <a:off x="5582885" y="1110111"/>
            <a:ext cx="1596523" cy="4858199"/>
          </a:xfrm>
          <a:prstGeom prst="rect">
            <a:avLst/>
          </a:prstGeom>
        </p:spPr>
      </p:pic>
      <p:sp>
        <p:nvSpPr>
          <p:cNvPr id="9" name="Subtitle 8">
            <a:extLst>
              <a:ext uri="{FF2B5EF4-FFF2-40B4-BE49-F238E27FC236}">
                <a16:creationId xmlns:a16="http://schemas.microsoft.com/office/drawing/2014/main" id="{B0AA9421-4973-5940-EF4C-18226E50549E}"/>
              </a:ext>
            </a:extLst>
          </p:cNvPr>
          <p:cNvSpPr>
            <a:spLocks noGrp="1"/>
          </p:cNvSpPr>
          <p:nvPr>
            <p:ph type="subTitle" idx="1"/>
          </p:nvPr>
        </p:nvSpPr>
        <p:spPr>
          <a:xfrm>
            <a:off x="711888" y="393607"/>
            <a:ext cx="8825658" cy="861420"/>
          </a:xfrm>
        </p:spPr>
        <p:txBody>
          <a:bodyPr>
            <a:normAutofit/>
          </a:bodyPr>
          <a:lstStyle/>
          <a:p>
            <a:r>
              <a:rPr lang="en-IN" sz="2400" b="1" dirty="0">
                <a:solidFill>
                  <a:schemeClr val="accent1">
                    <a:lumMod val="60000"/>
                    <a:lumOff val="40000"/>
                  </a:schemeClr>
                </a:solidFill>
              </a:rPr>
              <a:t>REMOVING THE OUTLIERS</a:t>
            </a:r>
          </a:p>
        </p:txBody>
      </p:sp>
      <p:sp>
        <p:nvSpPr>
          <p:cNvPr id="11" name="TextBox 10">
            <a:extLst>
              <a:ext uri="{FF2B5EF4-FFF2-40B4-BE49-F238E27FC236}">
                <a16:creationId xmlns:a16="http://schemas.microsoft.com/office/drawing/2014/main" id="{E7A26455-6AD7-9FC5-E079-78C31DF2C3AC}"/>
              </a:ext>
            </a:extLst>
          </p:cNvPr>
          <p:cNvSpPr txBox="1"/>
          <p:nvPr/>
        </p:nvSpPr>
        <p:spPr>
          <a:xfrm>
            <a:off x="7655374" y="1997992"/>
            <a:ext cx="3764344" cy="3970318"/>
          </a:xfrm>
          <a:prstGeom prst="rect">
            <a:avLst/>
          </a:prstGeom>
          <a:noFill/>
        </p:spPr>
        <p:txBody>
          <a:bodyPr wrap="square">
            <a:spAutoFit/>
          </a:bodyPr>
          <a:lstStyle/>
          <a:p>
            <a:r>
              <a:rPr lang="en-US" b="1" dirty="0"/>
              <a:t>INSIGHTS</a:t>
            </a:r>
            <a:r>
              <a:rPr lang="en-US" dirty="0"/>
              <a:t>:</a:t>
            </a:r>
          </a:p>
          <a:p>
            <a:endParaRPr lang="en-US" dirty="0">
              <a:solidFill>
                <a:srgbClr val="FF0000"/>
              </a:solidFill>
            </a:endParaRPr>
          </a:p>
          <a:p>
            <a:r>
              <a:rPr lang="en-US" dirty="0"/>
              <a:t>From the Bar plot for Risk Factor vs Driver ID, we can observe that driver </a:t>
            </a:r>
            <a:r>
              <a:rPr lang="en-US" b="1" dirty="0"/>
              <a:t>A97</a:t>
            </a:r>
            <a:r>
              <a:rPr lang="en-US" dirty="0"/>
              <a:t> has the </a:t>
            </a:r>
            <a:r>
              <a:rPr lang="en-US" b="1" dirty="0"/>
              <a:t>highest risk factor</a:t>
            </a:r>
            <a:r>
              <a:rPr lang="en-US" dirty="0"/>
              <a:t> and has caused a lot of abnormal events. It poses as an </a:t>
            </a:r>
            <a:r>
              <a:rPr lang="en-US" b="1" dirty="0"/>
              <a:t>outlier</a:t>
            </a:r>
            <a:r>
              <a:rPr lang="en-US" dirty="0"/>
              <a:t> that can alter a lot of analysis by disturbing the plots.</a:t>
            </a:r>
          </a:p>
          <a:p>
            <a:endParaRPr lang="en-US" dirty="0"/>
          </a:p>
          <a:p>
            <a:endParaRPr lang="en-US" dirty="0"/>
          </a:p>
          <a:p>
            <a:r>
              <a:rPr lang="en-US" b="1" dirty="0"/>
              <a:t>SOLUTION</a:t>
            </a:r>
            <a:r>
              <a:rPr lang="en-US" dirty="0"/>
              <a:t>:</a:t>
            </a:r>
          </a:p>
          <a:p>
            <a:r>
              <a:rPr lang="en-US" dirty="0"/>
              <a:t>Hence, we remove the outlier </a:t>
            </a:r>
            <a:r>
              <a:rPr lang="en-US" b="1" dirty="0"/>
              <a:t>A97</a:t>
            </a:r>
            <a:r>
              <a:rPr lang="en-US" dirty="0"/>
              <a:t>.</a:t>
            </a:r>
            <a:endParaRPr lang="en-IN" dirty="0"/>
          </a:p>
        </p:txBody>
      </p:sp>
      <p:pic>
        <p:nvPicPr>
          <p:cNvPr id="4" name="Picture 3" descr="A graph of a number of numbers&#10;&#10;Description automatically generated">
            <a:extLst>
              <a:ext uri="{FF2B5EF4-FFF2-40B4-BE49-F238E27FC236}">
                <a16:creationId xmlns:a16="http://schemas.microsoft.com/office/drawing/2014/main" id="{1D0A10FE-566D-7216-3FAC-1D84AE232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22" y="1110111"/>
            <a:ext cx="5161779" cy="4858199"/>
          </a:xfrm>
          <a:prstGeom prst="rect">
            <a:avLst/>
          </a:prstGeom>
        </p:spPr>
      </p:pic>
    </p:spTree>
    <p:extLst>
      <p:ext uri="{BB962C8B-B14F-4D97-AF65-F5344CB8AC3E}">
        <p14:creationId xmlns:p14="http://schemas.microsoft.com/office/powerpoint/2010/main" val="34353812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7358B4-40E5-0F89-55E1-C7038A4A7B49}"/>
              </a:ext>
            </a:extLst>
          </p:cNvPr>
          <p:cNvSpPr>
            <a:spLocks noGrp="1"/>
          </p:cNvSpPr>
          <p:nvPr>
            <p:ph type="subTitle" idx="1"/>
          </p:nvPr>
        </p:nvSpPr>
        <p:spPr>
          <a:xfrm>
            <a:off x="856571" y="705894"/>
            <a:ext cx="6381627" cy="564641"/>
          </a:xfrm>
        </p:spPr>
        <p:txBody>
          <a:bodyPr>
            <a:normAutofit fontScale="85000" lnSpcReduction="10000"/>
          </a:bodyPr>
          <a:lstStyle/>
          <a:p>
            <a:r>
              <a:rPr lang="en-IN" sz="2800" b="1" dirty="0"/>
              <a:t>TOP 10 RISKY DRIVERS</a:t>
            </a:r>
          </a:p>
        </p:txBody>
      </p:sp>
      <p:sp>
        <p:nvSpPr>
          <p:cNvPr id="10" name="TextBox 9">
            <a:extLst>
              <a:ext uri="{FF2B5EF4-FFF2-40B4-BE49-F238E27FC236}">
                <a16:creationId xmlns:a16="http://schemas.microsoft.com/office/drawing/2014/main" id="{92472111-A120-2515-E52F-28296DED1E1A}"/>
              </a:ext>
            </a:extLst>
          </p:cNvPr>
          <p:cNvSpPr txBox="1"/>
          <p:nvPr/>
        </p:nvSpPr>
        <p:spPr>
          <a:xfrm>
            <a:off x="591414" y="5210455"/>
            <a:ext cx="10824148" cy="1200329"/>
          </a:xfrm>
          <a:prstGeom prst="rect">
            <a:avLst/>
          </a:prstGeom>
          <a:noFill/>
        </p:spPr>
        <p:txBody>
          <a:bodyPr wrap="square" rtlCol="0">
            <a:spAutoFit/>
          </a:bodyPr>
          <a:lstStyle/>
          <a:p>
            <a:r>
              <a:rPr lang="en-IN" b="1" dirty="0"/>
              <a:t>INSIGHTS</a:t>
            </a:r>
            <a:r>
              <a:rPr lang="en-IN" dirty="0"/>
              <a:t>:  From the above bar plot for the top 10 risky drivers, we can conclude that A73 has the highest risk factor and the “Information about Driver A73” graph shows that the highest risk is for “</a:t>
            </a:r>
            <a:r>
              <a:rPr lang="en-IN" b="1" dirty="0">
                <a:solidFill>
                  <a:srgbClr val="FF0000"/>
                </a:solidFill>
              </a:rPr>
              <a:t>Overspeed</a:t>
            </a:r>
            <a:r>
              <a:rPr lang="en-IN" dirty="0"/>
              <a:t>” in “</a:t>
            </a:r>
            <a:r>
              <a:rPr lang="en-IN" b="1" dirty="0">
                <a:solidFill>
                  <a:srgbClr val="FF0000"/>
                </a:solidFill>
              </a:rPr>
              <a:t>San Pablo</a:t>
            </a:r>
            <a:r>
              <a:rPr lang="en-IN" dirty="0"/>
              <a:t>” with an Average Velocity of </a:t>
            </a:r>
            <a:r>
              <a:rPr lang="en-IN" b="1" dirty="0">
                <a:solidFill>
                  <a:srgbClr val="FF0000"/>
                </a:solidFill>
              </a:rPr>
              <a:t>90</a:t>
            </a:r>
            <a:r>
              <a:rPr lang="en-IN" dirty="0"/>
              <a:t>.</a:t>
            </a:r>
          </a:p>
          <a:p>
            <a:endParaRPr lang="en-IN" dirty="0">
              <a:solidFill>
                <a:schemeClr val="accent1">
                  <a:lumMod val="20000"/>
                  <a:lumOff val="80000"/>
                </a:schemeClr>
              </a:solidFill>
            </a:endParaRPr>
          </a:p>
        </p:txBody>
      </p:sp>
      <p:pic>
        <p:nvPicPr>
          <p:cNvPr id="4" name="Picture 3" descr="A graph of blue and green bars&#10;&#10;Description automatically generated">
            <a:extLst>
              <a:ext uri="{FF2B5EF4-FFF2-40B4-BE49-F238E27FC236}">
                <a16:creationId xmlns:a16="http://schemas.microsoft.com/office/drawing/2014/main" id="{28BEABFB-2D6E-33C3-6722-EC604FA72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12" y="1326384"/>
            <a:ext cx="5248654" cy="3561129"/>
          </a:xfrm>
          <a:prstGeom prst="rect">
            <a:avLst/>
          </a:prstGeom>
        </p:spPr>
      </p:pic>
      <p:pic>
        <p:nvPicPr>
          <p:cNvPr id="6" name="Picture 5" descr="A graph of a driver&#10;&#10;Description automatically generated">
            <a:extLst>
              <a:ext uri="{FF2B5EF4-FFF2-40B4-BE49-F238E27FC236}">
                <a16:creationId xmlns:a16="http://schemas.microsoft.com/office/drawing/2014/main" id="{9AD5D3E5-AFFD-8C58-ADDB-6E9F14AA2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488" y="1326383"/>
            <a:ext cx="5952422" cy="3561129"/>
          </a:xfrm>
          <a:prstGeom prst="rect">
            <a:avLst/>
          </a:prstGeom>
        </p:spPr>
      </p:pic>
    </p:spTree>
    <p:extLst>
      <p:ext uri="{BB962C8B-B14F-4D97-AF65-F5344CB8AC3E}">
        <p14:creationId xmlns:p14="http://schemas.microsoft.com/office/powerpoint/2010/main" val="72004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0D05E6E-EB17-D89F-3756-E10DB3CDCB98}"/>
              </a:ext>
            </a:extLst>
          </p:cNvPr>
          <p:cNvSpPr>
            <a:spLocks noGrp="1"/>
          </p:cNvSpPr>
          <p:nvPr>
            <p:ph type="subTitle" idx="1"/>
          </p:nvPr>
        </p:nvSpPr>
        <p:spPr>
          <a:xfrm>
            <a:off x="683317" y="705893"/>
            <a:ext cx="8825658" cy="861420"/>
          </a:xfrm>
        </p:spPr>
        <p:txBody>
          <a:bodyPr>
            <a:normAutofit/>
          </a:bodyPr>
          <a:lstStyle/>
          <a:p>
            <a:r>
              <a:rPr lang="en-IN" sz="2400" b="1" dirty="0"/>
              <a:t>Geographical</a:t>
            </a:r>
            <a:r>
              <a:rPr lang="en-IN" sz="2400" dirty="0"/>
              <a:t> </a:t>
            </a:r>
            <a:r>
              <a:rPr lang="en-IN" sz="2400" b="1" dirty="0"/>
              <a:t>analysis</a:t>
            </a:r>
          </a:p>
        </p:txBody>
      </p:sp>
      <p:sp>
        <p:nvSpPr>
          <p:cNvPr id="9" name="TextBox 8">
            <a:extLst>
              <a:ext uri="{FF2B5EF4-FFF2-40B4-BE49-F238E27FC236}">
                <a16:creationId xmlns:a16="http://schemas.microsoft.com/office/drawing/2014/main" id="{13D916D7-2BE9-5393-675D-AB57D06B1AE5}"/>
              </a:ext>
            </a:extLst>
          </p:cNvPr>
          <p:cNvSpPr txBox="1"/>
          <p:nvPr/>
        </p:nvSpPr>
        <p:spPr>
          <a:xfrm>
            <a:off x="615939" y="1420488"/>
            <a:ext cx="2788254" cy="3785652"/>
          </a:xfrm>
          <a:prstGeom prst="rect">
            <a:avLst/>
          </a:prstGeom>
          <a:noFill/>
        </p:spPr>
        <p:txBody>
          <a:bodyPr wrap="square" rtlCol="0">
            <a:spAutoFit/>
          </a:bodyPr>
          <a:lstStyle/>
          <a:p>
            <a:r>
              <a:rPr lang="en-IN" sz="1600" b="1" dirty="0"/>
              <a:t>INSIGHTS:</a:t>
            </a:r>
          </a:p>
          <a:p>
            <a:r>
              <a:rPr lang="en-IN" sz="1600" dirty="0"/>
              <a:t>From the Graph “Events with Highest Risk”, we can observe that the risk factor is highly dependent on four events which are:</a:t>
            </a:r>
          </a:p>
          <a:p>
            <a:pPr marL="342900" indent="-342900">
              <a:buAutoNum type="arabicPeriod"/>
            </a:pPr>
            <a:r>
              <a:rPr lang="en-IN" sz="1600" dirty="0">
                <a:solidFill>
                  <a:schemeClr val="bg2"/>
                </a:solidFill>
              </a:rPr>
              <a:t>Lane Departure </a:t>
            </a:r>
          </a:p>
          <a:p>
            <a:pPr marL="342900" indent="-342900">
              <a:buFontTx/>
              <a:buAutoNum type="arabicPeriod"/>
            </a:pPr>
            <a:r>
              <a:rPr lang="en-IN" sz="1600" dirty="0">
                <a:solidFill>
                  <a:schemeClr val="bg2"/>
                </a:solidFill>
              </a:rPr>
              <a:t>Unsafe following distance</a:t>
            </a:r>
          </a:p>
          <a:p>
            <a:pPr marL="342900" indent="-342900">
              <a:buAutoNum type="arabicPeriod"/>
            </a:pPr>
            <a:r>
              <a:rPr lang="en-IN" sz="1600" dirty="0">
                <a:solidFill>
                  <a:schemeClr val="bg2"/>
                </a:solidFill>
              </a:rPr>
              <a:t>Overspeed</a:t>
            </a:r>
          </a:p>
          <a:p>
            <a:pPr marL="342900" indent="-342900">
              <a:buAutoNum type="arabicPeriod"/>
            </a:pPr>
            <a:r>
              <a:rPr lang="en-IN" sz="1600" dirty="0">
                <a:solidFill>
                  <a:schemeClr val="bg2"/>
                </a:solidFill>
              </a:rPr>
              <a:t>Unsafe tail distance</a:t>
            </a:r>
          </a:p>
          <a:p>
            <a:endParaRPr lang="en-IN" sz="1600" dirty="0"/>
          </a:p>
          <a:p>
            <a:r>
              <a:rPr lang="en-IN" sz="1600" dirty="0"/>
              <a:t>Therefore, highest risk factor is “</a:t>
            </a:r>
            <a:r>
              <a:rPr lang="en-IN" sz="1600" b="1" dirty="0">
                <a:solidFill>
                  <a:schemeClr val="bg2"/>
                </a:solidFill>
              </a:rPr>
              <a:t>410.4</a:t>
            </a:r>
            <a:r>
              <a:rPr lang="en-IN" sz="1600" dirty="0"/>
              <a:t>” for event “</a:t>
            </a:r>
            <a:r>
              <a:rPr lang="en-IN" sz="1600" b="1" dirty="0"/>
              <a:t>Lane Departure</a:t>
            </a:r>
            <a:r>
              <a:rPr lang="en-IN" sz="1600" dirty="0"/>
              <a:t>” </a:t>
            </a:r>
          </a:p>
        </p:txBody>
      </p:sp>
      <p:sp>
        <p:nvSpPr>
          <p:cNvPr id="11" name="TextBox 10">
            <a:extLst>
              <a:ext uri="{FF2B5EF4-FFF2-40B4-BE49-F238E27FC236}">
                <a16:creationId xmlns:a16="http://schemas.microsoft.com/office/drawing/2014/main" id="{61986DE6-820E-F7BA-7639-836F2A813622}"/>
              </a:ext>
            </a:extLst>
          </p:cNvPr>
          <p:cNvSpPr txBox="1"/>
          <p:nvPr/>
        </p:nvSpPr>
        <p:spPr>
          <a:xfrm flipH="1">
            <a:off x="615939" y="5306601"/>
            <a:ext cx="10732246" cy="1107996"/>
          </a:xfrm>
          <a:prstGeom prst="rect">
            <a:avLst/>
          </a:prstGeom>
          <a:noFill/>
        </p:spPr>
        <p:txBody>
          <a:bodyPr wrap="square" rtlCol="0">
            <a:spAutoFit/>
          </a:bodyPr>
          <a:lstStyle/>
          <a:p>
            <a:r>
              <a:rPr lang="en-IN" sz="1600" b="1" dirty="0"/>
              <a:t>GEOGRAPHICAL</a:t>
            </a:r>
            <a:r>
              <a:rPr lang="en-IN" sz="1600" dirty="0"/>
              <a:t> </a:t>
            </a:r>
            <a:r>
              <a:rPr lang="en-IN" sz="1600" b="1" dirty="0"/>
              <a:t>INSIGHTS:</a:t>
            </a:r>
          </a:p>
          <a:p>
            <a:r>
              <a:rPr lang="en-IN" sz="1600" dirty="0"/>
              <a:t>From the above dashboard, we can conclude that for the city “</a:t>
            </a:r>
            <a:r>
              <a:rPr lang="en-IN" sz="1600" b="1" dirty="0">
                <a:solidFill>
                  <a:srgbClr val="FF0000"/>
                </a:solidFill>
              </a:rPr>
              <a:t>Santa Rosa</a:t>
            </a:r>
            <a:r>
              <a:rPr lang="en-IN" sz="1600" dirty="0"/>
              <a:t>” in </a:t>
            </a:r>
            <a:r>
              <a:rPr lang="en-IN" sz="1600" b="1" dirty="0"/>
              <a:t>California</a:t>
            </a:r>
            <a:r>
              <a:rPr lang="en-IN" sz="1600" dirty="0"/>
              <a:t>, there is a highest risk of Lane Departure with a risk factor of “</a:t>
            </a:r>
            <a:r>
              <a:rPr lang="en-IN" sz="1600" b="1" dirty="0">
                <a:solidFill>
                  <a:srgbClr val="FF0000"/>
                </a:solidFill>
              </a:rPr>
              <a:t>71.70</a:t>
            </a:r>
            <a:r>
              <a:rPr lang="en-IN" sz="1600" dirty="0"/>
              <a:t>”</a:t>
            </a:r>
          </a:p>
          <a:p>
            <a:endParaRPr lang="en-IN" dirty="0">
              <a:solidFill>
                <a:schemeClr val="accent1">
                  <a:lumMod val="20000"/>
                  <a:lumOff val="80000"/>
                </a:schemeClr>
              </a:solidFill>
            </a:endParaRPr>
          </a:p>
        </p:txBody>
      </p:sp>
      <p:pic>
        <p:nvPicPr>
          <p:cNvPr id="13" name="Picture 12" descr="A screenshot of a graph&#10;&#10;Description automatically generated">
            <a:extLst>
              <a:ext uri="{FF2B5EF4-FFF2-40B4-BE49-F238E27FC236}">
                <a16:creationId xmlns:a16="http://schemas.microsoft.com/office/drawing/2014/main" id="{B61BE098-9E7F-8955-D993-57D88E60C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518" y="1136603"/>
            <a:ext cx="4218964" cy="3785653"/>
          </a:xfrm>
          <a:prstGeom prst="rect">
            <a:avLst/>
          </a:prstGeom>
        </p:spPr>
      </p:pic>
      <p:pic>
        <p:nvPicPr>
          <p:cNvPr id="18" name="Picture 17" descr="A screenshot of a map&#10;&#10;Description automatically generated">
            <a:extLst>
              <a:ext uri="{FF2B5EF4-FFF2-40B4-BE49-F238E27FC236}">
                <a16:creationId xmlns:a16="http://schemas.microsoft.com/office/drawing/2014/main" id="{6388327A-41E4-1BB5-7348-1857B824D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3386" y="1136603"/>
            <a:ext cx="3675827" cy="3785653"/>
          </a:xfrm>
          <a:prstGeom prst="rect">
            <a:avLst/>
          </a:prstGeom>
        </p:spPr>
      </p:pic>
    </p:spTree>
    <p:extLst>
      <p:ext uri="{BB962C8B-B14F-4D97-AF65-F5344CB8AC3E}">
        <p14:creationId xmlns:p14="http://schemas.microsoft.com/office/powerpoint/2010/main" val="366917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5668A6-E4E5-93E9-7C28-FA44245E1B1F}"/>
              </a:ext>
            </a:extLst>
          </p:cNvPr>
          <p:cNvSpPr>
            <a:spLocks noGrp="1"/>
          </p:cNvSpPr>
          <p:nvPr>
            <p:ph type="subTitle" idx="1"/>
          </p:nvPr>
        </p:nvSpPr>
        <p:spPr>
          <a:xfrm>
            <a:off x="808445" y="782896"/>
            <a:ext cx="8825658" cy="861420"/>
          </a:xfrm>
        </p:spPr>
        <p:txBody>
          <a:bodyPr>
            <a:normAutofit/>
          </a:bodyPr>
          <a:lstStyle/>
          <a:p>
            <a:r>
              <a:rPr lang="en-IN" sz="2200" b="1" dirty="0"/>
              <a:t>MODEL BASED ANALYSIS OF RISK FACTOR</a:t>
            </a:r>
          </a:p>
        </p:txBody>
      </p:sp>
      <p:sp>
        <p:nvSpPr>
          <p:cNvPr id="6" name="TextBox 5">
            <a:extLst>
              <a:ext uri="{FF2B5EF4-FFF2-40B4-BE49-F238E27FC236}">
                <a16:creationId xmlns:a16="http://schemas.microsoft.com/office/drawing/2014/main" id="{3E0F95C3-B791-DF91-BF09-9D5E7D316844}"/>
              </a:ext>
            </a:extLst>
          </p:cNvPr>
          <p:cNvSpPr txBox="1"/>
          <p:nvPr/>
        </p:nvSpPr>
        <p:spPr>
          <a:xfrm>
            <a:off x="7084193" y="1366897"/>
            <a:ext cx="3975234" cy="2062103"/>
          </a:xfrm>
          <a:prstGeom prst="rect">
            <a:avLst/>
          </a:prstGeom>
          <a:noFill/>
        </p:spPr>
        <p:txBody>
          <a:bodyPr wrap="square" rtlCol="0">
            <a:spAutoFit/>
          </a:bodyPr>
          <a:lstStyle/>
          <a:p>
            <a:r>
              <a:rPr lang="en-IN" sz="1600" b="1" dirty="0"/>
              <a:t>INSIGHTS</a:t>
            </a:r>
            <a:r>
              <a:rPr lang="en-IN" sz="1600" dirty="0"/>
              <a:t>:</a:t>
            </a:r>
          </a:p>
          <a:p>
            <a:r>
              <a:rPr lang="en-IN" sz="1600" dirty="0"/>
              <a:t>From this visualization dashboard         “Truck models with highest risk factor” we can infer that for the model “</a:t>
            </a:r>
            <a:r>
              <a:rPr lang="en-IN" sz="1600" b="1" dirty="0"/>
              <a:t>Ford</a:t>
            </a:r>
            <a:r>
              <a:rPr lang="en-IN" sz="1600" dirty="0"/>
              <a:t>“ the risk factor is the highest being “</a:t>
            </a:r>
            <a:r>
              <a:rPr lang="en-IN" sz="1600" b="1" dirty="0">
                <a:solidFill>
                  <a:srgbClr val="FF0000"/>
                </a:solidFill>
              </a:rPr>
              <a:t>88.62</a:t>
            </a:r>
            <a:r>
              <a:rPr lang="en-IN" sz="1600" dirty="0"/>
              <a:t>”, then for Peterbilt being “</a:t>
            </a:r>
            <a:r>
              <a:rPr lang="en-IN" sz="1600" b="1" dirty="0">
                <a:solidFill>
                  <a:srgbClr val="FF0000"/>
                </a:solidFill>
              </a:rPr>
              <a:t>80.00</a:t>
            </a:r>
            <a:r>
              <a:rPr lang="en-IN" sz="1600" dirty="0"/>
              <a:t>” and Volvo’s risk factor is “</a:t>
            </a:r>
            <a:r>
              <a:rPr lang="en-IN" sz="1600" b="1" dirty="0">
                <a:solidFill>
                  <a:srgbClr val="FF0000"/>
                </a:solidFill>
              </a:rPr>
              <a:t>38.87</a:t>
            </a:r>
            <a:r>
              <a:rPr lang="en-IN" sz="1600" dirty="0"/>
              <a:t>”</a:t>
            </a:r>
          </a:p>
        </p:txBody>
      </p:sp>
      <p:sp>
        <p:nvSpPr>
          <p:cNvPr id="7" name="TextBox 6">
            <a:extLst>
              <a:ext uri="{FF2B5EF4-FFF2-40B4-BE49-F238E27FC236}">
                <a16:creationId xmlns:a16="http://schemas.microsoft.com/office/drawing/2014/main" id="{B7726D78-6343-FC17-029C-B0D2B7C4F1E1}"/>
              </a:ext>
            </a:extLst>
          </p:cNvPr>
          <p:cNvSpPr txBox="1"/>
          <p:nvPr/>
        </p:nvSpPr>
        <p:spPr>
          <a:xfrm>
            <a:off x="7017518" y="3429000"/>
            <a:ext cx="3821230" cy="2554545"/>
          </a:xfrm>
          <a:prstGeom prst="rect">
            <a:avLst/>
          </a:prstGeom>
          <a:noFill/>
        </p:spPr>
        <p:txBody>
          <a:bodyPr wrap="square" rtlCol="0">
            <a:spAutoFit/>
          </a:bodyPr>
          <a:lstStyle/>
          <a:p>
            <a:r>
              <a:rPr lang="en-IN" sz="1600" b="1" dirty="0"/>
              <a:t>RECOMMENDATION</a:t>
            </a:r>
            <a:r>
              <a:rPr lang="en-IN" sz="1600" dirty="0"/>
              <a:t>:</a:t>
            </a:r>
          </a:p>
          <a:p>
            <a:r>
              <a:rPr lang="en-IN" sz="1600" dirty="0"/>
              <a:t>By setting the threshold risk factor as </a:t>
            </a:r>
            <a:r>
              <a:rPr lang="en-IN" sz="1600" b="1" dirty="0">
                <a:solidFill>
                  <a:srgbClr val="FF0000"/>
                </a:solidFill>
              </a:rPr>
              <a:t>7.00</a:t>
            </a:r>
            <a:r>
              <a:rPr lang="en-IN" sz="1600" dirty="0"/>
              <a:t>, we identified the </a:t>
            </a:r>
            <a:r>
              <a:rPr lang="en-IN" sz="1600" dirty="0" err="1"/>
              <a:t>truckIDs</a:t>
            </a:r>
            <a:r>
              <a:rPr lang="en-IN" sz="1600" dirty="0"/>
              <a:t> in the </a:t>
            </a:r>
            <a:r>
              <a:rPr lang="en-IN" sz="1600" b="1" dirty="0">
                <a:solidFill>
                  <a:srgbClr val="FF0000"/>
                </a:solidFill>
              </a:rPr>
              <a:t>top 3 risky models which can be discarded:</a:t>
            </a:r>
            <a:endParaRPr lang="en-IN" sz="1600" dirty="0">
              <a:solidFill>
                <a:srgbClr val="FF0000"/>
              </a:solidFill>
            </a:endParaRPr>
          </a:p>
          <a:p>
            <a:pPr marL="285750" indent="-285750">
              <a:buFont typeface="Arial" panose="020B0604020202020204" pitchFamily="34" charset="0"/>
              <a:buChar char="•"/>
            </a:pPr>
            <a:r>
              <a:rPr lang="en-IN" sz="1600" dirty="0"/>
              <a:t>Highest number of models which are highly risky “</a:t>
            </a:r>
            <a:r>
              <a:rPr lang="en-IN" sz="1600" b="1" dirty="0">
                <a:solidFill>
                  <a:srgbClr val="FF0000"/>
                </a:solidFill>
              </a:rPr>
              <a:t>Ford</a:t>
            </a:r>
            <a:r>
              <a:rPr lang="en-IN" sz="1600" dirty="0"/>
              <a:t>” i.e., 3 truck IDs {A73,A35,A50}. Similarly, there are 2 and 1 risky truck Ids in Peterbilt and Volvo respectively.</a:t>
            </a:r>
          </a:p>
        </p:txBody>
      </p:sp>
      <p:pic>
        <p:nvPicPr>
          <p:cNvPr id="4" name="Picture 3" descr="A graph of different levels&#10;&#10;Description automatically generated">
            <a:extLst>
              <a:ext uri="{FF2B5EF4-FFF2-40B4-BE49-F238E27FC236}">
                <a16:creationId xmlns:a16="http://schemas.microsoft.com/office/drawing/2014/main" id="{65D36CB7-C130-E753-9AF8-A14C1B748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85" y="1366897"/>
            <a:ext cx="6067112" cy="4813726"/>
          </a:xfrm>
          <a:prstGeom prst="rect">
            <a:avLst/>
          </a:prstGeom>
        </p:spPr>
      </p:pic>
    </p:spTree>
    <p:extLst>
      <p:ext uri="{BB962C8B-B14F-4D97-AF65-F5344CB8AC3E}">
        <p14:creationId xmlns:p14="http://schemas.microsoft.com/office/powerpoint/2010/main" val="380280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5668A6-E4E5-93E9-7C28-FA44245E1B1F}"/>
              </a:ext>
            </a:extLst>
          </p:cNvPr>
          <p:cNvSpPr>
            <a:spLocks noGrp="1"/>
          </p:cNvSpPr>
          <p:nvPr>
            <p:ph type="subTitle" idx="1"/>
          </p:nvPr>
        </p:nvSpPr>
        <p:spPr>
          <a:xfrm>
            <a:off x="808445" y="782896"/>
            <a:ext cx="8825658" cy="861420"/>
          </a:xfrm>
        </p:spPr>
        <p:txBody>
          <a:bodyPr>
            <a:normAutofit/>
          </a:bodyPr>
          <a:lstStyle/>
          <a:p>
            <a:r>
              <a:rPr lang="en-IN" sz="2200" b="1" dirty="0"/>
              <a:t>Risk Factor Forecasting Using R</a:t>
            </a:r>
          </a:p>
        </p:txBody>
      </p:sp>
      <p:pic>
        <p:nvPicPr>
          <p:cNvPr id="4" name="Picture 3">
            <a:extLst>
              <a:ext uri="{FF2B5EF4-FFF2-40B4-BE49-F238E27FC236}">
                <a16:creationId xmlns:a16="http://schemas.microsoft.com/office/drawing/2014/main" id="{F7D29C30-3DE9-2D4E-D78D-3564D34F80FA}"/>
              </a:ext>
            </a:extLst>
          </p:cNvPr>
          <p:cNvPicPr>
            <a:picLocks noChangeAspect="1"/>
          </p:cNvPicPr>
          <p:nvPr/>
        </p:nvPicPr>
        <p:blipFill>
          <a:blip r:embed="rId2"/>
          <a:stretch>
            <a:fillRect/>
          </a:stretch>
        </p:blipFill>
        <p:spPr>
          <a:xfrm>
            <a:off x="808444" y="1338351"/>
            <a:ext cx="6114869" cy="3673869"/>
          </a:xfrm>
          <a:prstGeom prst="rect">
            <a:avLst/>
          </a:prstGeom>
        </p:spPr>
      </p:pic>
      <p:pic>
        <p:nvPicPr>
          <p:cNvPr id="12" name="Picture 11">
            <a:extLst>
              <a:ext uri="{FF2B5EF4-FFF2-40B4-BE49-F238E27FC236}">
                <a16:creationId xmlns:a16="http://schemas.microsoft.com/office/drawing/2014/main" id="{39B78715-FAC2-CB0A-58EF-F903D0F64C7A}"/>
              </a:ext>
            </a:extLst>
          </p:cNvPr>
          <p:cNvPicPr>
            <a:picLocks noChangeAspect="1"/>
          </p:cNvPicPr>
          <p:nvPr/>
        </p:nvPicPr>
        <p:blipFill>
          <a:blip r:embed="rId3"/>
          <a:stretch>
            <a:fillRect/>
          </a:stretch>
        </p:blipFill>
        <p:spPr>
          <a:xfrm>
            <a:off x="7228114" y="1338352"/>
            <a:ext cx="4155441" cy="3673869"/>
          </a:xfrm>
          <a:prstGeom prst="rect">
            <a:avLst/>
          </a:prstGeom>
        </p:spPr>
      </p:pic>
      <p:sp>
        <p:nvSpPr>
          <p:cNvPr id="33" name="TextBox 32">
            <a:extLst>
              <a:ext uri="{FF2B5EF4-FFF2-40B4-BE49-F238E27FC236}">
                <a16:creationId xmlns:a16="http://schemas.microsoft.com/office/drawing/2014/main" id="{15E21DA0-E7FD-B43F-6DE6-C70B6A308D82}"/>
              </a:ext>
            </a:extLst>
          </p:cNvPr>
          <p:cNvSpPr txBox="1"/>
          <p:nvPr/>
        </p:nvSpPr>
        <p:spPr>
          <a:xfrm>
            <a:off x="808445" y="5227700"/>
            <a:ext cx="10575110" cy="830997"/>
          </a:xfrm>
          <a:prstGeom prst="rect">
            <a:avLst/>
          </a:prstGeom>
          <a:noFill/>
        </p:spPr>
        <p:txBody>
          <a:bodyPr wrap="square" rtlCol="0">
            <a:spAutoFit/>
          </a:bodyPr>
          <a:lstStyle/>
          <a:p>
            <a:r>
              <a:rPr lang="en-IN" sz="1600" b="1" dirty="0"/>
              <a:t>Prediction</a:t>
            </a:r>
            <a:r>
              <a:rPr lang="en-IN" sz="1600" dirty="0"/>
              <a:t>:</a:t>
            </a:r>
          </a:p>
          <a:p>
            <a:r>
              <a:rPr lang="en-IN" sz="1600" dirty="0"/>
              <a:t>From this visualization it is clear that dependent variables truck miles and events has direct correlation with risk factor. And risk is higher for higher prediction score.</a:t>
            </a:r>
          </a:p>
        </p:txBody>
      </p:sp>
    </p:spTree>
    <p:extLst>
      <p:ext uri="{BB962C8B-B14F-4D97-AF65-F5344CB8AC3E}">
        <p14:creationId xmlns:p14="http://schemas.microsoft.com/office/powerpoint/2010/main" val="37259421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{7FA308B4-A2EE-B643-90A2-B0F3D25205D8}tf10001119</Template>
  <TotalTime>666</TotalTime>
  <Words>727</Words>
  <Application>Microsoft Macintosh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Open Sauce One Light</vt:lpstr>
      <vt:lpstr>Wingdings</vt:lpstr>
      <vt:lpstr>Wingdings 3</vt:lpstr>
      <vt:lpstr>Gallery</vt:lpstr>
      <vt:lpstr>MIS 6346 BIG DATA ANALYTICS  RISK ANALYSIS ON TRUCK FLEET DATA </vt:lpstr>
      <vt:lpstr>BUSINESS OBJECTIVES</vt:lpstr>
      <vt:lpstr>WORKFLOW</vt:lpstr>
      <vt:lpstr>ABOUT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6346 BIG DATA ANALYTICS  RISK ANALYSIS ON TRUCK FLEET DATA</dc:title>
  <dc:creator>Harshitha Paturi</dc:creator>
  <cp:lastModifiedBy>Ammar, Muhammad</cp:lastModifiedBy>
  <cp:revision>14</cp:revision>
  <dcterms:created xsi:type="dcterms:W3CDTF">2023-05-01T00:29:11Z</dcterms:created>
  <dcterms:modified xsi:type="dcterms:W3CDTF">2023-07-30T20:00:53Z</dcterms:modified>
</cp:coreProperties>
</file>