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1"/>
  </p:notesMasterIdLst>
  <p:handoutMasterIdLst>
    <p:handoutMasterId r:id="rId32"/>
  </p:handoutMasterIdLst>
  <p:sldIdLst>
    <p:sldId id="256" r:id="rId2"/>
    <p:sldId id="280" r:id="rId3"/>
    <p:sldId id="279" r:id="rId4"/>
    <p:sldId id="277" r:id="rId5"/>
    <p:sldId id="278" r:id="rId6"/>
    <p:sldId id="281" r:id="rId7"/>
    <p:sldId id="282" r:id="rId8"/>
    <p:sldId id="286" r:id="rId9"/>
    <p:sldId id="284" r:id="rId10"/>
    <p:sldId id="259" r:id="rId11"/>
    <p:sldId id="260" r:id="rId12"/>
    <p:sldId id="263" r:id="rId13"/>
    <p:sldId id="265" r:id="rId14"/>
    <p:sldId id="266" r:id="rId15"/>
    <p:sldId id="295" r:id="rId16"/>
    <p:sldId id="275" r:id="rId17"/>
    <p:sldId id="267" r:id="rId18"/>
    <p:sldId id="269" r:id="rId19"/>
    <p:sldId id="270" r:id="rId20"/>
    <p:sldId id="289" r:id="rId21"/>
    <p:sldId id="287" r:id="rId22"/>
    <p:sldId id="271" r:id="rId23"/>
    <p:sldId id="272" r:id="rId24"/>
    <p:sldId id="294" r:id="rId25"/>
    <p:sldId id="296" r:id="rId26"/>
    <p:sldId id="290" r:id="rId27"/>
    <p:sldId id="291" r:id="rId28"/>
    <p:sldId id="292"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7EC177-2B6D-4D38-AB1A-80045DB4AE1F}">
          <p14:sldIdLst>
            <p14:sldId id="256"/>
            <p14:sldId id="280"/>
            <p14:sldId id="279"/>
          </p14:sldIdLst>
        </p14:section>
        <p14:section name="Untitled Section" id="{22414E9D-4E14-4065-84E0-75BA920E3C31}">
          <p14:sldIdLst>
            <p14:sldId id="277"/>
            <p14:sldId id="278"/>
            <p14:sldId id="281"/>
            <p14:sldId id="282"/>
            <p14:sldId id="286"/>
          </p14:sldIdLst>
        </p14:section>
        <p14:section name="Untitled Section" id="{9A9E42B5-333A-4AF4-8A90-2DA9E20C25EC}">
          <p14:sldIdLst>
            <p14:sldId id="284"/>
            <p14:sldId id="259"/>
            <p14:sldId id="260"/>
            <p14:sldId id="263"/>
            <p14:sldId id="265"/>
            <p14:sldId id="266"/>
            <p14:sldId id="295"/>
            <p14:sldId id="275"/>
            <p14:sldId id="267"/>
            <p14:sldId id="269"/>
            <p14:sldId id="270"/>
            <p14:sldId id="289"/>
            <p14:sldId id="287"/>
            <p14:sldId id="271"/>
            <p14:sldId id="272"/>
            <p14:sldId id="294"/>
            <p14:sldId id="296"/>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2" d="100"/>
          <a:sy n="72" d="100"/>
        </p:scale>
        <p:origin x="576" y="90"/>
      </p:cViewPr>
      <p:guideLst/>
    </p:cSldViewPr>
  </p:slideViewPr>
  <p:notesTextViewPr>
    <p:cViewPr>
      <p:scale>
        <a:sx n="1" d="1"/>
        <a:sy n="1" d="1"/>
      </p:scale>
      <p:origin x="0" y="0"/>
    </p:cViewPr>
  </p:notesTextViewPr>
  <p:sorterViewPr>
    <p:cViewPr>
      <p:scale>
        <a:sx n="100" d="100"/>
        <a:sy n="100" d="100"/>
      </p:scale>
      <p:origin x="0" y="-8562"/>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9DA446-90DF-4874-A2BA-7D54E9811CB4}"/>
              </a:ext>
            </a:extLst>
          </p:cNvPr>
          <p:cNvSpPr>
            <a:spLocks noGrp="1"/>
          </p:cNvSpPr>
          <p:nvPr>
            <p:ph type="ftr" sz="quarter" idx="2"/>
          </p:nvPr>
        </p:nvSpPr>
        <p:spPr>
          <a:xfrm>
            <a:off x="2285998" y="8685212"/>
            <a:ext cx="2971800" cy="458787"/>
          </a:xfrm>
          <a:prstGeom prst="rect">
            <a:avLst/>
          </a:prstGeom>
        </p:spPr>
        <p:txBody>
          <a:bodyPr vert="horz" lIns="91440" tIns="45720" rIns="91440" bIns="45720" rtlCol="0" anchor="b"/>
          <a:lstStyle>
            <a:lvl1pPr algn="l">
              <a:defRPr sz="1200"/>
            </a:lvl1pPr>
          </a:lstStyle>
          <a:p>
            <a:r>
              <a:rPr lang="en-US" dirty="0"/>
              <a:t>@Subhash Gunda, McKesson Corp</a:t>
            </a:r>
          </a:p>
        </p:txBody>
      </p:sp>
      <p:sp>
        <p:nvSpPr>
          <p:cNvPr id="5" name="Slide Number Placeholder 4">
            <a:extLst>
              <a:ext uri="{FF2B5EF4-FFF2-40B4-BE49-F238E27FC236}">
                <a16:creationId xmlns:a16="http://schemas.microsoft.com/office/drawing/2014/main" id="{5866160B-4C42-4E6D-BA06-8AD9AF3255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815099-11A0-4E14-9A08-420F34AE7AF4}" type="slidenum">
              <a:rPr lang="en-US" smtClean="0"/>
              <a:t>‹#›</a:t>
            </a:fld>
            <a:endParaRPr lang="en-US" dirty="0"/>
          </a:p>
        </p:txBody>
      </p:sp>
    </p:spTree>
    <p:extLst>
      <p:ext uri="{BB962C8B-B14F-4D97-AF65-F5344CB8AC3E}">
        <p14:creationId xmlns:p14="http://schemas.microsoft.com/office/powerpoint/2010/main" val="23881458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6135B-1934-488E-B9BB-C63D219A0F5E}" type="datetimeFigureOut">
              <a:rPr lang="en-US" smtClean="0"/>
              <a:t>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@Subhash Gunda, McKesson Corp</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1C62F9-7172-4C99-9046-E254E151D5C6}" type="slidenum">
              <a:rPr lang="en-US" smtClean="0"/>
              <a:t>‹#›</a:t>
            </a:fld>
            <a:endParaRPr lang="en-US"/>
          </a:p>
        </p:txBody>
      </p:sp>
    </p:spTree>
    <p:extLst>
      <p:ext uri="{BB962C8B-B14F-4D97-AF65-F5344CB8AC3E}">
        <p14:creationId xmlns:p14="http://schemas.microsoft.com/office/powerpoint/2010/main" val="184696731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EB1F1D-FF9E-42A2-A888-598D794E720C}" type="datetime1">
              <a:rPr lang="en-US" smtClean="0"/>
              <a:t>2/16/2018</a:t>
            </a:fld>
            <a:endParaRPr lang="en-US" dirty="0"/>
          </a:p>
        </p:txBody>
      </p:sp>
      <p:sp>
        <p:nvSpPr>
          <p:cNvPr id="5" name="Footer Placeholder 4"/>
          <p:cNvSpPr>
            <a:spLocks noGrp="1"/>
          </p:cNvSpPr>
          <p:nvPr>
            <p:ph type="ftr" sz="quarter" idx="11"/>
          </p:nvPr>
        </p:nvSpPr>
        <p:spPr/>
        <p:txBody>
          <a:bodyPr/>
          <a:lstStyle/>
          <a:p>
            <a:r>
              <a:rPr lang="en-US"/>
              <a:t>@Subash Gunda, McKesson Corp.</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2FF0E-3256-41F7-B3FB-B09251C24C93}" type="datetime1">
              <a:rPr lang="en-US" smtClean="0"/>
              <a:t>2/16/2018</a:t>
            </a:fld>
            <a:endParaRPr lang="en-US" dirty="0"/>
          </a:p>
        </p:txBody>
      </p:sp>
      <p:sp>
        <p:nvSpPr>
          <p:cNvPr id="5" name="Footer Placeholder 4"/>
          <p:cNvSpPr>
            <a:spLocks noGrp="1"/>
          </p:cNvSpPr>
          <p:nvPr>
            <p:ph type="ftr" sz="quarter" idx="11"/>
          </p:nvPr>
        </p:nvSpPr>
        <p:spPr/>
        <p:txBody>
          <a:bodyPr/>
          <a:lstStyle/>
          <a:p>
            <a:r>
              <a:rPr lang="en-US"/>
              <a:t>@Subash Gunda, McKesson Corp.</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495AD-12B3-4ADF-B0E0-523705290058}" type="datetime1">
              <a:rPr lang="en-US" smtClean="0"/>
              <a:t>2/16/2018</a:t>
            </a:fld>
            <a:endParaRPr lang="en-US" dirty="0"/>
          </a:p>
        </p:txBody>
      </p:sp>
      <p:sp>
        <p:nvSpPr>
          <p:cNvPr id="5" name="Footer Placeholder 4"/>
          <p:cNvSpPr>
            <a:spLocks noGrp="1"/>
          </p:cNvSpPr>
          <p:nvPr>
            <p:ph type="ftr" sz="quarter" idx="11"/>
          </p:nvPr>
        </p:nvSpPr>
        <p:spPr/>
        <p:txBody>
          <a:bodyPr/>
          <a:lstStyle/>
          <a:p>
            <a:r>
              <a:rPr lang="en-US"/>
              <a:t>@Subash Gunda, McKesson Corp.</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F53C04-D7D2-471F-BDEA-3D13160D0047}" type="datetime1">
              <a:rPr lang="en-US" smtClean="0"/>
              <a:t>2/16/2018</a:t>
            </a:fld>
            <a:endParaRPr lang="en-US" dirty="0"/>
          </a:p>
        </p:txBody>
      </p:sp>
      <p:sp>
        <p:nvSpPr>
          <p:cNvPr id="8" name="Footer Placeholder 7"/>
          <p:cNvSpPr>
            <a:spLocks noGrp="1"/>
          </p:cNvSpPr>
          <p:nvPr>
            <p:ph type="ftr" sz="quarter" idx="11"/>
          </p:nvPr>
        </p:nvSpPr>
        <p:spPr/>
        <p:txBody>
          <a:bodyPr/>
          <a:lstStyle/>
          <a:p>
            <a:r>
              <a:rPr lang="en-US"/>
              <a:t>@Subash Gunda, McKesson Corp.</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3F8116-CF17-48FD-ADDF-6C7C0FA76E76}" type="datetime1">
              <a:rPr lang="en-US" smtClean="0"/>
              <a:t>2/16/2018</a:t>
            </a:fld>
            <a:endParaRPr lang="en-US" dirty="0"/>
          </a:p>
        </p:txBody>
      </p:sp>
      <p:sp>
        <p:nvSpPr>
          <p:cNvPr id="5" name="Footer Placeholder 4"/>
          <p:cNvSpPr>
            <a:spLocks noGrp="1"/>
          </p:cNvSpPr>
          <p:nvPr>
            <p:ph type="ftr" sz="quarter" idx="11"/>
          </p:nvPr>
        </p:nvSpPr>
        <p:spPr/>
        <p:txBody>
          <a:bodyPr/>
          <a:lstStyle/>
          <a:p>
            <a:r>
              <a:rPr lang="en-US"/>
              <a:t>@Subash Gunda, McKesson Corp.</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DA7F857-DDED-4EDA-B56D-42CFC8B365F9}" type="datetime1">
              <a:rPr lang="en-US" smtClean="0"/>
              <a:t>2/16/2018</a:t>
            </a:fld>
            <a:endParaRPr lang="en-US" dirty="0"/>
          </a:p>
        </p:txBody>
      </p:sp>
      <p:sp>
        <p:nvSpPr>
          <p:cNvPr id="9" name="Footer Placeholder 8"/>
          <p:cNvSpPr>
            <a:spLocks noGrp="1"/>
          </p:cNvSpPr>
          <p:nvPr>
            <p:ph type="ftr" sz="quarter" idx="11"/>
          </p:nvPr>
        </p:nvSpPr>
        <p:spPr/>
        <p:txBody>
          <a:bodyPr/>
          <a:lstStyle/>
          <a:p>
            <a:r>
              <a:rPr lang="en-US"/>
              <a:t>@Subash Gunda, McKesson Corp.</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7AB537C-0B66-4F89-A8A2-61EAC841F9E1}" type="datetime1">
              <a:rPr lang="en-US" smtClean="0"/>
              <a:t>2/16/2018</a:t>
            </a:fld>
            <a:endParaRPr lang="en-US" dirty="0"/>
          </a:p>
        </p:txBody>
      </p:sp>
      <p:sp>
        <p:nvSpPr>
          <p:cNvPr id="8" name="Footer Placeholder 7"/>
          <p:cNvSpPr>
            <a:spLocks noGrp="1"/>
          </p:cNvSpPr>
          <p:nvPr>
            <p:ph type="ftr" sz="quarter" idx="11"/>
          </p:nvPr>
        </p:nvSpPr>
        <p:spPr/>
        <p:txBody>
          <a:bodyPr/>
          <a:lstStyle/>
          <a:p>
            <a:r>
              <a:rPr lang="en-US"/>
              <a:t>@Subash Gunda, McKesson Corp.</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FBCCC-989A-416B-838B-21DA9EE78304}" type="datetime1">
              <a:rPr lang="en-US" smtClean="0"/>
              <a:t>2/16/2018</a:t>
            </a:fld>
            <a:endParaRPr lang="en-US" dirty="0"/>
          </a:p>
        </p:txBody>
      </p:sp>
      <p:sp>
        <p:nvSpPr>
          <p:cNvPr id="4" name="Footer Placeholder 3"/>
          <p:cNvSpPr>
            <a:spLocks noGrp="1"/>
          </p:cNvSpPr>
          <p:nvPr>
            <p:ph type="ftr" sz="quarter" idx="11"/>
          </p:nvPr>
        </p:nvSpPr>
        <p:spPr/>
        <p:txBody>
          <a:bodyPr/>
          <a:lstStyle/>
          <a:p>
            <a:r>
              <a:rPr lang="en-US"/>
              <a:t>@Subash Gunda, McKesson Corp.</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29E52-FD95-4BF5-A986-C26EE2A0C3BD}" type="datetime1">
              <a:rPr lang="en-US" smtClean="0"/>
              <a:t>2/16/2018</a:t>
            </a:fld>
            <a:endParaRPr lang="en-US" dirty="0"/>
          </a:p>
        </p:txBody>
      </p:sp>
      <p:sp>
        <p:nvSpPr>
          <p:cNvPr id="3" name="Footer Placeholder 2"/>
          <p:cNvSpPr>
            <a:spLocks noGrp="1"/>
          </p:cNvSpPr>
          <p:nvPr>
            <p:ph type="ftr" sz="quarter" idx="11"/>
          </p:nvPr>
        </p:nvSpPr>
        <p:spPr/>
        <p:txBody>
          <a:bodyPr/>
          <a:lstStyle/>
          <a:p>
            <a:r>
              <a:rPr lang="en-US"/>
              <a:t>@Subash Gunda, McKesson Corp.</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8B3E222-2DB5-48A3-B5F4-B594D42AC489}" type="datetime1">
              <a:rPr lang="en-US" smtClean="0"/>
              <a:t>2/16/2018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r>
              <a:rPr lang="en-US"/>
              <a:t>@Subash Gunda, McKesson Corp.</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4260F95-D945-465A-95A8-A10FA7F52CE7}" type="datetime1">
              <a:rPr lang="en-US" smtClean="0"/>
              <a:t>2/16/2018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r>
              <a:rPr lang="en-US"/>
              <a:t>@Subash Gunda, McKesson Corp.</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D003A-D8B3-47EF-8554-295181DBD3CB}" type="datetime1">
              <a:rPr lang="en-US" smtClean="0"/>
              <a:t>2/16/2018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@Subash Gunda, McKesson Corp.</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hyperlink" Target="http://gsrworld.techsurvey.com/survey/index.x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gsrworld.techsurvey.com/surveyadmin/home.jsp" TargetMode="External"/><Relationship Id="rId2" Type="http://schemas.openxmlformats.org/officeDocument/2006/relationships/hyperlink" Target="http://gsrworld.techsurvey.com/survey/index.xhtml" TargetMode="External"/><Relationship Id="rId1" Type="http://schemas.openxmlformats.org/officeDocument/2006/relationships/slideLayout" Target="../slideLayouts/slideLayout7.xml"/><Relationship Id="rId5" Type="http://schemas.openxmlformats.org/officeDocument/2006/relationships/hyperlink" Target="http://gen-unique.trafficmanager.net/surveyadmin/home.jsp" TargetMode="External"/><Relationship Id="rId4" Type="http://schemas.openxmlformats.org/officeDocument/2006/relationships/hyperlink" Target="http://gen-unique.trafficmanager.net/survey/index.x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codewithc.com/online-survey-system-project-jav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09D8-8926-477B-B594-95E943D2F09E}"/>
              </a:ext>
            </a:extLst>
          </p:cNvPr>
          <p:cNvSpPr>
            <a:spLocks noGrp="1"/>
          </p:cNvSpPr>
          <p:nvPr>
            <p:ph type="ctrTitle"/>
          </p:nvPr>
        </p:nvSpPr>
        <p:spPr>
          <a:xfrm>
            <a:off x="1600199" y="832363"/>
            <a:ext cx="9795682" cy="5542725"/>
          </a:xfrm>
        </p:spPr>
        <p:txBody>
          <a:bodyPr>
            <a:normAutofit/>
          </a:bodyPr>
          <a:lstStyle/>
          <a:p>
            <a:r>
              <a:rPr lang="en-US" dirty="0"/>
              <a:t>Azure traffic manager</a:t>
            </a:r>
            <a:br>
              <a:rPr lang="en-US" dirty="0"/>
            </a:br>
            <a:r>
              <a:rPr lang="en-US" dirty="0"/>
              <a:t>by</a:t>
            </a:r>
            <a:br>
              <a:rPr lang="en-US" dirty="0"/>
            </a:br>
            <a:r>
              <a:rPr lang="en-US" sz="2800" dirty="0">
                <a:solidFill>
                  <a:srgbClr val="0070C0"/>
                </a:solidFill>
                <a:latin typeface="Arial" panose="020B0604020202020204" pitchFamily="34" charset="0"/>
                <a:cs typeface="Arial" panose="020B0604020202020204" pitchFamily="34" charset="0"/>
              </a:rPr>
              <a:t>Subhash Gunda</a:t>
            </a:r>
            <a:br>
              <a:rPr lang="en-US" sz="2800" dirty="0">
                <a:solidFill>
                  <a:srgbClr val="0070C0"/>
                </a:solidFill>
                <a:latin typeface="Arial" panose="020B0604020202020204" pitchFamily="34" charset="0"/>
                <a:cs typeface="Arial" panose="020B0604020202020204" pitchFamily="34" charset="0"/>
              </a:rPr>
            </a:br>
            <a:br>
              <a:rPr lang="en-US" dirty="0"/>
            </a:br>
            <a:br>
              <a:rPr lang="en-US" dirty="0"/>
            </a:br>
            <a:br>
              <a:rPr lang="en-US" dirty="0"/>
            </a:br>
            <a:br>
              <a:rPr lang="en-US" dirty="0"/>
            </a:br>
            <a:r>
              <a:rPr lang="en-US" dirty="0">
                <a:solidFill>
                  <a:srgbClr val="002060"/>
                </a:solidFill>
              </a:rPr>
              <a:t>Deep Azure @McKesson</a:t>
            </a:r>
          </a:p>
        </p:txBody>
      </p:sp>
      <p:sp>
        <p:nvSpPr>
          <p:cNvPr id="3" name="Footer Placeholder 2">
            <a:extLst>
              <a:ext uri="{FF2B5EF4-FFF2-40B4-BE49-F238E27FC236}">
                <a16:creationId xmlns:a16="http://schemas.microsoft.com/office/drawing/2014/main" id="{E7027083-3A9C-4B5B-8134-FE47303C5728}"/>
              </a:ext>
            </a:extLst>
          </p:cNvPr>
          <p:cNvSpPr>
            <a:spLocks noGrp="1"/>
          </p:cNvSpPr>
          <p:nvPr>
            <p:ph type="ftr" sz="quarter" idx="11"/>
          </p:nvPr>
        </p:nvSpPr>
        <p:spPr>
          <a:xfrm>
            <a:off x="1600200" y="6448241"/>
            <a:ext cx="5901189" cy="320040"/>
          </a:xfrm>
        </p:spPr>
        <p:txBody>
          <a:bodyPr/>
          <a:lstStyle/>
          <a:p>
            <a:r>
              <a:rPr lang="en-US" dirty="0"/>
              <a:t>@Subash Gunda, McKesson Corp.</a:t>
            </a:r>
          </a:p>
        </p:txBody>
      </p:sp>
      <p:sp>
        <p:nvSpPr>
          <p:cNvPr id="4" name="Slide Number Placeholder 3">
            <a:extLst>
              <a:ext uri="{FF2B5EF4-FFF2-40B4-BE49-F238E27FC236}">
                <a16:creationId xmlns:a16="http://schemas.microsoft.com/office/drawing/2014/main" id="{C420A645-ED14-4C44-8994-C0410688C69B}"/>
              </a:ext>
            </a:extLst>
          </p:cNvPr>
          <p:cNvSpPr>
            <a:spLocks noGrp="1"/>
          </p:cNvSpPr>
          <p:nvPr>
            <p:ph type="sldNum" sz="quarter" idx="12"/>
          </p:nvPr>
        </p:nvSpPr>
        <p:spPr>
          <a:xfrm>
            <a:off x="10758922" y="6429954"/>
            <a:ext cx="365760" cy="365760"/>
          </a:xfrm>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401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82A4E-92A4-494B-8B46-4B595AF8E8EC}"/>
              </a:ext>
            </a:extLst>
          </p:cNvPr>
          <p:cNvPicPr>
            <a:picLocks noChangeAspect="1"/>
          </p:cNvPicPr>
          <p:nvPr/>
        </p:nvPicPr>
        <p:blipFill>
          <a:blip r:embed="rId2"/>
          <a:stretch>
            <a:fillRect/>
          </a:stretch>
        </p:blipFill>
        <p:spPr>
          <a:xfrm>
            <a:off x="731979" y="0"/>
            <a:ext cx="10728042" cy="6858000"/>
          </a:xfrm>
          <a:prstGeom prst="rect">
            <a:avLst/>
          </a:prstGeom>
        </p:spPr>
      </p:pic>
      <p:sp>
        <p:nvSpPr>
          <p:cNvPr id="2" name="Footer Placeholder 1">
            <a:extLst>
              <a:ext uri="{FF2B5EF4-FFF2-40B4-BE49-F238E27FC236}">
                <a16:creationId xmlns:a16="http://schemas.microsoft.com/office/drawing/2014/main" id="{3EAA2C1A-B793-45FE-93FE-6FC728320E31}"/>
              </a:ext>
            </a:extLst>
          </p:cNvPr>
          <p:cNvSpPr>
            <a:spLocks noGrp="1"/>
          </p:cNvSpPr>
          <p:nvPr>
            <p:ph type="ftr" sz="quarter" idx="11"/>
          </p:nvPr>
        </p:nvSpPr>
        <p:spPr/>
        <p:txBody>
          <a:bodyPr/>
          <a:lstStyle/>
          <a:p>
            <a:r>
              <a:rPr lang="en-US"/>
              <a:t>@Subash Gunda, McKesson Corp.</a:t>
            </a:r>
            <a:endParaRPr lang="en-US" dirty="0"/>
          </a:p>
        </p:txBody>
      </p:sp>
      <p:sp>
        <p:nvSpPr>
          <p:cNvPr id="4" name="Slide Number Placeholder 3">
            <a:extLst>
              <a:ext uri="{FF2B5EF4-FFF2-40B4-BE49-F238E27FC236}">
                <a16:creationId xmlns:a16="http://schemas.microsoft.com/office/drawing/2014/main" id="{22D8EA36-36B0-4709-9533-DABF4C8DA893}"/>
              </a:ext>
            </a:extLst>
          </p:cNvPr>
          <p:cNvSpPr>
            <a:spLocks noGrp="1"/>
          </p:cNvSpPr>
          <p:nvPr>
            <p:ph type="sldNum" sz="quarter" idx="12"/>
          </p:nvPr>
        </p:nvSpPr>
        <p:spPr/>
        <p:txBody>
          <a:bodyPr/>
          <a:lstStyle/>
          <a:p>
            <a:fld id="{8A7A6979-0714-4377-B894-6BE4C2D6E202}" type="slidenum">
              <a:rPr lang="en-US" smtClean="0"/>
              <a:t>10</a:t>
            </a:fld>
            <a:endParaRPr lang="en-US" dirty="0"/>
          </a:p>
        </p:txBody>
      </p:sp>
    </p:spTree>
    <p:extLst>
      <p:ext uri="{BB962C8B-B14F-4D97-AF65-F5344CB8AC3E}">
        <p14:creationId xmlns:p14="http://schemas.microsoft.com/office/powerpoint/2010/main" val="247006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B0DB4E-5F27-411E-9CEF-9B8E0E27610E}"/>
              </a:ext>
            </a:extLst>
          </p:cNvPr>
          <p:cNvPicPr>
            <a:picLocks noChangeAspect="1"/>
          </p:cNvPicPr>
          <p:nvPr/>
        </p:nvPicPr>
        <p:blipFill>
          <a:blip r:embed="rId2"/>
          <a:stretch>
            <a:fillRect/>
          </a:stretch>
        </p:blipFill>
        <p:spPr>
          <a:xfrm>
            <a:off x="2081212" y="1609725"/>
            <a:ext cx="8029575" cy="3638550"/>
          </a:xfrm>
          <a:prstGeom prst="rect">
            <a:avLst/>
          </a:prstGeom>
        </p:spPr>
      </p:pic>
      <p:sp>
        <p:nvSpPr>
          <p:cNvPr id="2" name="TextBox 1">
            <a:extLst>
              <a:ext uri="{FF2B5EF4-FFF2-40B4-BE49-F238E27FC236}">
                <a16:creationId xmlns:a16="http://schemas.microsoft.com/office/drawing/2014/main" id="{C0C8D5EE-D5A1-4912-BC18-3DB0C354F547}"/>
              </a:ext>
            </a:extLst>
          </p:cNvPr>
          <p:cNvSpPr txBox="1"/>
          <p:nvPr/>
        </p:nvSpPr>
        <p:spPr>
          <a:xfrm>
            <a:off x="3180522" y="487017"/>
            <a:ext cx="5546035"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List of all the VMs on Azure portal after Execution</a:t>
            </a:r>
          </a:p>
        </p:txBody>
      </p:sp>
      <p:sp>
        <p:nvSpPr>
          <p:cNvPr id="4" name="Footer Placeholder 3">
            <a:extLst>
              <a:ext uri="{FF2B5EF4-FFF2-40B4-BE49-F238E27FC236}">
                <a16:creationId xmlns:a16="http://schemas.microsoft.com/office/drawing/2014/main" id="{C3A086C4-80D5-41E8-8C87-42B05E4082FE}"/>
              </a:ext>
            </a:extLst>
          </p:cNvPr>
          <p:cNvSpPr>
            <a:spLocks noGrp="1"/>
          </p:cNvSpPr>
          <p:nvPr>
            <p:ph type="ftr" sz="quarter" idx="11"/>
          </p:nvPr>
        </p:nvSpPr>
        <p:spPr/>
        <p:txBody>
          <a:bodyPr/>
          <a:lstStyle/>
          <a:p>
            <a:r>
              <a:rPr lang="en-US"/>
              <a:t>@Subash Gunda, McKesson Corp.</a:t>
            </a:r>
            <a:endParaRPr lang="en-US" dirty="0"/>
          </a:p>
        </p:txBody>
      </p:sp>
      <p:sp>
        <p:nvSpPr>
          <p:cNvPr id="5" name="Slide Number Placeholder 4">
            <a:extLst>
              <a:ext uri="{FF2B5EF4-FFF2-40B4-BE49-F238E27FC236}">
                <a16:creationId xmlns:a16="http://schemas.microsoft.com/office/drawing/2014/main" id="{7839F8D4-51AF-4305-9E8C-8400E51232A2}"/>
              </a:ext>
            </a:extLst>
          </p:cNvPr>
          <p:cNvSpPr>
            <a:spLocks noGrp="1"/>
          </p:cNvSpPr>
          <p:nvPr>
            <p:ph type="sldNum" sz="quarter" idx="12"/>
          </p:nvPr>
        </p:nvSpPr>
        <p:spPr/>
        <p:txBody>
          <a:bodyPr/>
          <a:lstStyle/>
          <a:p>
            <a:fld id="{8A7A6979-0714-4377-B894-6BE4C2D6E202}" type="slidenum">
              <a:rPr lang="en-US" smtClean="0"/>
              <a:t>11</a:t>
            </a:fld>
            <a:endParaRPr lang="en-US" dirty="0"/>
          </a:p>
        </p:txBody>
      </p:sp>
    </p:spTree>
    <p:extLst>
      <p:ext uri="{BB962C8B-B14F-4D97-AF65-F5344CB8AC3E}">
        <p14:creationId xmlns:p14="http://schemas.microsoft.com/office/powerpoint/2010/main" val="251424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4EA74B7-64F9-48AD-B851-776705BF7EEB}"/>
              </a:ext>
            </a:extLst>
          </p:cNvPr>
          <p:cNvPicPr>
            <a:picLocks noGrp="1" noChangeAspect="1"/>
          </p:cNvPicPr>
          <p:nvPr>
            <p:ph idx="1"/>
          </p:nvPr>
        </p:nvPicPr>
        <p:blipFill>
          <a:blip r:embed="rId2"/>
          <a:stretch>
            <a:fillRect/>
          </a:stretch>
        </p:blipFill>
        <p:spPr>
          <a:xfrm>
            <a:off x="4974630" y="1266825"/>
            <a:ext cx="5959974" cy="3101975"/>
          </a:xfrm>
          <a:prstGeom prst="rect">
            <a:avLst/>
          </a:prstGeom>
        </p:spPr>
      </p:pic>
      <p:sp>
        <p:nvSpPr>
          <p:cNvPr id="6" name="TextBox 5">
            <a:extLst>
              <a:ext uri="{FF2B5EF4-FFF2-40B4-BE49-F238E27FC236}">
                <a16:creationId xmlns:a16="http://schemas.microsoft.com/office/drawing/2014/main" id="{1C69BCD5-C237-4050-AD87-B92DB52CAD11}"/>
              </a:ext>
            </a:extLst>
          </p:cNvPr>
          <p:cNvSpPr txBox="1"/>
          <p:nvPr/>
        </p:nvSpPr>
        <p:spPr>
          <a:xfrm>
            <a:off x="3180522" y="487017"/>
            <a:ext cx="5546035" cy="400110"/>
          </a:xfrm>
          <a:prstGeom prst="rect">
            <a:avLst/>
          </a:prstGeom>
          <a:noFill/>
        </p:spPr>
        <p:txBody>
          <a:bodyPr wrap="square" rtlCol="0">
            <a:spAutoFit/>
          </a:bodyPr>
          <a:lstStyle/>
          <a:p>
            <a:r>
              <a:rPr lang="en-US" sz="2000" dirty="0">
                <a:solidFill>
                  <a:srgbClr val="0070C0"/>
                </a:solidFill>
                <a:latin typeface="Calibri" panose="020F0502020204030204" pitchFamily="34" charset="0"/>
                <a:cs typeface="Calibri" panose="020F0502020204030204" pitchFamily="34" charset="0"/>
              </a:rPr>
              <a:t>			</a:t>
            </a:r>
            <a:r>
              <a:rPr lang="en-US" sz="2000" b="1" dirty="0">
                <a:solidFill>
                  <a:srgbClr val="0070C0"/>
                </a:solidFill>
                <a:latin typeface="Calibri" panose="020F0502020204030204" pitchFamily="34" charset="0"/>
                <a:cs typeface="Calibri" panose="020F0502020204030204" pitchFamily="34" charset="0"/>
              </a:rPr>
              <a:t>Software Installation</a:t>
            </a:r>
          </a:p>
        </p:txBody>
      </p:sp>
      <p:sp>
        <p:nvSpPr>
          <p:cNvPr id="9" name="TextBox 8">
            <a:extLst>
              <a:ext uri="{FF2B5EF4-FFF2-40B4-BE49-F238E27FC236}">
                <a16:creationId xmlns:a16="http://schemas.microsoft.com/office/drawing/2014/main" id="{8C6DA0F7-493A-4DB1-ABC6-728D8CC6EEFA}"/>
              </a:ext>
            </a:extLst>
          </p:cNvPr>
          <p:cNvSpPr txBox="1"/>
          <p:nvPr/>
        </p:nvSpPr>
        <p:spPr>
          <a:xfrm>
            <a:off x="1709530" y="1759224"/>
            <a:ext cx="275314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RDP to the VMS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Install Java 1.8 JDK</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Install NetBeans 8.2 along with </a:t>
            </a:r>
            <a:r>
              <a:rPr lang="en-US" dirty="0" err="1">
                <a:latin typeface="Calibri" panose="020F0502020204030204" pitchFamily="34" charset="0"/>
                <a:cs typeface="Calibri" panose="020F0502020204030204" pitchFamily="34" charset="0"/>
              </a:rPr>
              <a:t>GlassFish</a:t>
            </a:r>
            <a:r>
              <a:rPr lang="en-US" dirty="0">
                <a:latin typeface="Calibri" panose="020F0502020204030204" pitchFamily="34" charset="0"/>
                <a:cs typeface="Calibri" panose="020F0502020204030204" pitchFamily="34" charset="0"/>
              </a:rPr>
              <a:t> Server</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Update port for </a:t>
            </a:r>
            <a:r>
              <a:rPr lang="en-US" dirty="0" err="1">
                <a:latin typeface="Calibri" panose="020F0502020204030204" pitchFamily="34" charset="0"/>
                <a:cs typeface="Calibri" panose="020F0502020204030204" pitchFamily="34" charset="0"/>
              </a:rPr>
              <a:t>GlassFish</a:t>
            </a:r>
            <a:r>
              <a:rPr lang="en-US" dirty="0">
                <a:latin typeface="Calibri" panose="020F0502020204030204" pitchFamily="34" charset="0"/>
                <a:cs typeface="Calibri" panose="020F0502020204030204" pitchFamily="34" charset="0"/>
              </a:rPr>
              <a:t> Server to be 80</a:t>
            </a:r>
          </a:p>
        </p:txBody>
      </p:sp>
      <p:sp>
        <p:nvSpPr>
          <p:cNvPr id="2" name="Footer Placeholder 1">
            <a:extLst>
              <a:ext uri="{FF2B5EF4-FFF2-40B4-BE49-F238E27FC236}">
                <a16:creationId xmlns:a16="http://schemas.microsoft.com/office/drawing/2014/main" id="{89068514-F8EA-4309-B3CB-8B46FEC15134}"/>
              </a:ext>
            </a:extLst>
          </p:cNvPr>
          <p:cNvSpPr>
            <a:spLocks noGrp="1"/>
          </p:cNvSpPr>
          <p:nvPr>
            <p:ph type="ftr" sz="quarter" idx="11"/>
          </p:nvPr>
        </p:nvSpPr>
        <p:spPr/>
        <p:txBody>
          <a:bodyPr/>
          <a:lstStyle/>
          <a:p>
            <a:r>
              <a:rPr lang="en-US"/>
              <a:t>@Subash Gunda, McKesson Corp.</a:t>
            </a:r>
            <a:endParaRPr lang="en-US" dirty="0"/>
          </a:p>
        </p:txBody>
      </p:sp>
      <p:sp>
        <p:nvSpPr>
          <p:cNvPr id="3" name="Slide Number Placeholder 2">
            <a:extLst>
              <a:ext uri="{FF2B5EF4-FFF2-40B4-BE49-F238E27FC236}">
                <a16:creationId xmlns:a16="http://schemas.microsoft.com/office/drawing/2014/main" id="{2C26DE72-07FF-4984-8CE7-133D40771E1F}"/>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7164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E01ADB-A7DA-43E7-AC30-CE44A743BB6C}"/>
              </a:ext>
            </a:extLst>
          </p:cNvPr>
          <p:cNvPicPr>
            <a:picLocks noChangeAspect="1"/>
          </p:cNvPicPr>
          <p:nvPr/>
        </p:nvPicPr>
        <p:blipFill>
          <a:blip r:embed="rId2"/>
          <a:stretch>
            <a:fillRect/>
          </a:stretch>
        </p:blipFill>
        <p:spPr>
          <a:xfrm>
            <a:off x="4919869" y="1360056"/>
            <a:ext cx="6874771" cy="3097850"/>
          </a:xfrm>
          <a:prstGeom prst="rect">
            <a:avLst/>
          </a:prstGeom>
        </p:spPr>
      </p:pic>
      <p:sp>
        <p:nvSpPr>
          <p:cNvPr id="3" name="TextBox 2">
            <a:extLst>
              <a:ext uri="{FF2B5EF4-FFF2-40B4-BE49-F238E27FC236}">
                <a16:creationId xmlns:a16="http://schemas.microsoft.com/office/drawing/2014/main" id="{448CF294-7F5A-4FB6-9BC1-59060020D7FD}"/>
              </a:ext>
            </a:extLst>
          </p:cNvPr>
          <p:cNvSpPr txBox="1"/>
          <p:nvPr/>
        </p:nvSpPr>
        <p:spPr>
          <a:xfrm>
            <a:off x="3747053" y="387626"/>
            <a:ext cx="4939747"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Oracle Database 11g Express Edition Steps</a:t>
            </a:r>
          </a:p>
        </p:txBody>
      </p:sp>
      <p:sp>
        <p:nvSpPr>
          <p:cNvPr id="5" name="TextBox 4">
            <a:extLst>
              <a:ext uri="{FF2B5EF4-FFF2-40B4-BE49-F238E27FC236}">
                <a16:creationId xmlns:a16="http://schemas.microsoft.com/office/drawing/2014/main" id="{9B6A3517-B6DE-48C7-9D1C-86B5634823E8}"/>
              </a:ext>
            </a:extLst>
          </p:cNvPr>
          <p:cNvSpPr txBox="1"/>
          <p:nvPr/>
        </p:nvSpPr>
        <p:spPr>
          <a:xfrm>
            <a:off x="854765" y="2166730"/>
            <a:ext cx="2922105"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Install Oracle Database 11g Express Edition on one of the VM in this case Australia VM</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Connect to the DB with IDS and ingest data from web app folder</a:t>
            </a:r>
          </a:p>
        </p:txBody>
      </p:sp>
      <p:sp>
        <p:nvSpPr>
          <p:cNvPr id="4" name="Footer Placeholder 3">
            <a:extLst>
              <a:ext uri="{FF2B5EF4-FFF2-40B4-BE49-F238E27FC236}">
                <a16:creationId xmlns:a16="http://schemas.microsoft.com/office/drawing/2014/main" id="{6D0C3D83-B746-4CA0-B015-96105E8A526B}"/>
              </a:ext>
            </a:extLst>
          </p:cNvPr>
          <p:cNvSpPr>
            <a:spLocks noGrp="1"/>
          </p:cNvSpPr>
          <p:nvPr>
            <p:ph type="ftr" sz="quarter" idx="11"/>
          </p:nvPr>
        </p:nvSpPr>
        <p:spPr/>
        <p:txBody>
          <a:bodyPr/>
          <a:lstStyle/>
          <a:p>
            <a:r>
              <a:rPr lang="en-US"/>
              <a:t>@Subash Gunda, McKesson Corp.</a:t>
            </a:r>
            <a:endParaRPr lang="en-US" dirty="0"/>
          </a:p>
        </p:txBody>
      </p:sp>
      <p:sp>
        <p:nvSpPr>
          <p:cNvPr id="6" name="Slide Number Placeholder 5">
            <a:extLst>
              <a:ext uri="{FF2B5EF4-FFF2-40B4-BE49-F238E27FC236}">
                <a16:creationId xmlns:a16="http://schemas.microsoft.com/office/drawing/2014/main" id="{518E70F4-EC0D-48C6-8E73-7546EB82F07F}"/>
              </a:ext>
            </a:extLst>
          </p:cNvPr>
          <p:cNvSpPr>
            <a:spLocks noGrp="1"/>
          </p:cNvSpPr>
          <p:nvPr>
            <p:ph type="sldNum" sz="quarter" idx="12"/>
          </p:nvPr>
        </p:nvSpPr>
        <p:spPr/>
        <p:txBody>
          <a:bodyPr/>
          <a:lstStyle/>
          <a:p>
            <a:fld id="{8A7A6979-0714-4377-B894-6BE4C2D6E202}" type="slidenum">
              <a:rPr lang="en-US" smtClean="0"/>
              <a:t>13</a:t>
            </a:fld>
            <a:endParaRPr lang="en-US" dirty="0"/>
          </a:p>
        </p:txBody>
      </p:sp>
    </p:spTree>
    <p:extLst>
      <p:ext uri="{BB962C8B-B14F-4D97-AF65-F5344CB8AC3E}">
        <p14:creationId xmlns:p14="http://schemas.microsoft.com/office/powerpoint/2010/main" val="31833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58AC14-52DE-4C63-B7D7-AE6BA3613420}"/>
              </a:ext>
            </a:extLst>
          </p:cNvPr>
          <p:cNvPicPr>
            <a:picLocks noChangeAspect="1"/>
          </p:cNvPicPr>
          <p:nvPr/>
        </p:nvPicPr>
        <p:blipFill>
          <a:blip r:embed="rId2"/>
          <a:stretch>
            <a:fillRect/>
          </a:stretch>
        </p:blipFill>
        <p:spPr>
          <a:xfrm>
            <a:off x="646043" y="1047974"/>
            <a:ext cx="9831042" cy="5220097"/>
          </a:xfrm>
          <a:prstGeom prst="rect">
            <a:avLst/>
          </a:prstGeom>
        </p:spPr>
      </p:pic>
      <p:sp>
        <p:nvSpPr>
          <p:cNvPr id="3" name="TextBox 2">
            <a:extLst>
              <a:ext uri="{FF2B5EF4-FFF2-40B4-BE49-F238E27FC236}">
                <a16:creationId xmlns:a16="http://schemas.microsoft.com/office/drawing/2014/main" id="{1C6708CD-709A-4FCC-94A1-E533D5348543}"/>
              </a:ext>
            </a:extLst>
          </p:cNvPr>
          <p:cNvSpPr txBox="1"/>
          <p:nvPr/>
        </p:nvSpPr>
        <p:spPr>
          <a:xfrm>
            <a:off x="4350026" y="255103"/>
            <a:ext cx="4449418"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Ingesting Data in to the Oracle </a:t>
            </a:r>
            <a:r>
              <a:rPr lang="en-US" sz="2000" b="1" dirty="0" err="1">
                <a:solidFill>
                  <a:srgbClr val="0070C0"/>
                </a:solidFill>
                <a:latin typeface="Calibri" panose="020F0502020204030204" pitchFamily="34" charset="0"/>
                <a:cs typeface="Calibri" panose="020F0502020204030204" pitchFamily="34" charset="0"/>
              </a:rPr>
              <a:t>DataBase</a:t>
            </a:r>
            <a:endParaRPr lang="en-US" sz="2000" b="1" dirty="0">
              <a:solidFill>
                <a:srgbClr val="0070C0"/>
              </a:solidFill>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FF663B7E-214F-45D1-84FB-A4D9D73D24E6}"/>
              </a:ext>
            </a:extLst>
          </p:cNvPr>
          <p:cNvSpPr>
            <a:spLocks noGrp="1"/>
          </p:cNvSpPr>
          <p:nvPr>
            <p:ph type="ftr" sz="quarter" idx="11"/>
          </p:nvPr>
        </p:nvSpPr>
        <p:spPr/>
        <p:txBody>
          <a:bodyPr/>
          <a:lstStyle/>
          <a:p>
            <a:r>
              <a:rPr lang="en-US"/>
              <a:t>@Subash Gunda, McKesson Corp.</a:t>
            </a:r>
            <a:endParaRPr lang="en-US" dirty="0"/>
          </a:p>
        </p:txBody>
      </p:sp>
      <p:sp>
        <p:nvSpPr>
          <p:cNvPr id="5" name="Slide Number Placeholder 4">
            <a:extLst>
              <a:ext uri="{FF2B5EF4-FFF2-40B4-BE49-F238E27FC236}">
                <a16:creationId xmlns:a16="http://schemas.microsoft.com/office/drawing/2014/main" id="{37ABE89C-4A3E-469C-B989-4EC51B8D9A28}"/>
              </a:ext>
            </a:extLst>
          </p:cNvPr>
          <p:cNvSpPr>
            <a:spLocks noGrp="1"/>
          </p:cNvSpPr>
          <p:nvPr>
            <p:ph type="sldNum" sz="quarter" idx="12"/>
          </p:nvPr>
        </p:nvSpPr>
        <p:spPr/>
        <p:txBody>
          <a:bodyPr/>
          <a:lstStyle/>
          <a:p>
            <a:fld id="{8A7A6979-0714-4377-B894-6BE4C2D6E202}" type="slidenum">
              <a:rPr lang="en-US" smtClean="0"/>
              <a:t>14</a:t>
            </a:fld>
            <a:endParaRPr lang="en-US" dirty="0"/>
          </a:p>
        </p:txBody>
      </p:sp>
    </p:spTree>
    <p:extLst>
      <p:ext uri="{BB962C8B-B14F-4D97-AF65-F5344CB8AC3E}">
        <p14:creationId xmlns:p14="http://schemas.microsoft.com/office/powerpoint/2010/main" val="336443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6C5A94-DF4E-4D77-AA1F-5A98D08E7DE4}"/>
              </a:ext>
            </a:extLst>
          </p:cNvPr>
          <p:cNvPicPr>
            <a:picLocks noChangeAspect="1"/>
          </p:cNvPicPr>
          <p:nvPr/>
        </p:nvPicPr>
        <p:blipFill>
          <a:blip r:embed="rId2"/>
          <a:stretch>
            <a:fillRect/>
          </a:stretch>
        </p:blipFill>
        <p:spPr>
          <a:xfrm>
            <a:off x="3786600" y="1328737"/>
            <a:ext cx="5095875" cy="4200525"/>
          </a:xfrm>
          <a:prstGeom prst="rect">
            <a:avLst/>
          </a:prstGeom>
        </p:spPr>
      </p:pic>
      <p:sp>
        <p:nvSpPr>
          <p:cNvPr id="3" name="TextBox 2">
            <a:extLst>
              <a:ext uri="{FF2B5EF4-FFF2-40B4-BE49-F238E27FC236}">
                <a16:creationId xmlns:a16="http://schemas.microsoft.com/office/drawing/2014/main" id="{544E42D0-9984-41DB-B823-5E21573E8CAE}"/>
              </a:ext>
            </a:extLst>
          </p:cNvPr>
          <p:cNvSpPr txBox="1"/>
          <p:nvPr/>
        </p:nvSpPr>
        <p:spPr>
          <a:xfrm>
            <a:off x="4380050" y="255105"/>
            <a:ext cx="4263887"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Import two Java Projects into IDE</a:t>
            </a:r>
          </a:p>
        </p:txBody>
      </p:sp>
      <p:sp>
        <p:nvSpPr>
          <p:cNvPr id="4" name="Footer Placeholder 3">
            <a:extLst>
              <a:ext uri="{FF2B5EF4-FFF2-40B4-BE49-F238E27FC236}">
                <a16:creationId xmlns:a16="http://schemas.microsoft.com/office/drawing/2014/main" id="{9E200DAB-A18A-4AE3-A2E6-C823CC5C5E96}"/>
              </a:ext>
            </a:extLst>
          </p:cNvPr>
          <p:cNvSpPr>
            <a:spLocks noGrp="1"/>
          </p:cNvSpPr>
          <p:nvPr>
            <p:ph type="ftr" sz="quarter" idx="11"/>
          </p:nvPr>
        </p:nvSpPr>
        <p:spPr/>
        <p:txBody>
          <a:bodyPr/>
          <a:lstStyle/>
          <a:p>
            <a:r>
              <a:rPr lang="en-US"/>
              <a:t>@Subash Gunda, McKesson Corp.</a:t>
            </a:r>
            <a:endParaRPr lang="en-US" dirty="0"/>
          </a:p>
        </p:txBody>
      </p:sp>
      <p:sp>
        <p:nvSpPr>
          <p:cNvPr id="5" name="Slide Number Placeholder 4">
            <a:extLst>
              <a:ext uri="{FF2B5EF4-FFF2-40B4-BE49-F238E27FC236}">
                <a16:creationId xmlns:a16="http://schemas.microsoft.com/office/drawing/2014/main" id="{3C0B5F88-70B5-49AC-98E5-8CE3F4559DE6}"/>
              </a:ext>
            </a:extLst>
          </p:cNvPr>
          <p:cNvSpPr>
            <a:spLocks noGrp="1"/>
          </p:cNvSpPr>
          <p:nvPr>
            <p:ph type="sldNum" sz="quarter" idx="12"/>
          </p:nvPr>
        </p:nvSpPr>
        <p:spPr/>
        <p:txBody>
          <a:bodyPr/>
          <a:lstStyle/>
          <a:p>
            <a:fld id="{8A7A6979-0714-4377-B894-6BE4C2D6E202}" type="slidenum">
              <a:rPr lang="en-US" smtClean="0"/>
              <a:t>15</a:t>
            </a:fld>
            <a:endParaRPr lang="en-US" dirty="0"/>
          </a:p>
        </p:txBody>
      </p:sp>
    </p:spTree>
    <p:extLst>
      <p:ext uri="{BB962C8B-B14F-4D97-AF65-F5344CB8AC3E}">
        <p14:creationId xmlns:p14="http://schemas.microsoft.com/office/powerpoint/2010/main" val="338738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9CDA14-40FA-4BCE-A593-041D6A884E30}"/>
              </a:ext>
            </a:extLst>
          </p:cNvPr>
          <p:cNvPicPr>
            <a:picLocks noChangeAspect="1"/>
          </p:cNvPicPr>
          <p:nvPr/>
        </p:nvPicPr>
        <p:blipFill>
          <a:blip r:embed="rId2"/>
          <a:stretch>
            <a:fillRect/>
          </a:stretch>
        </p:blipFill>
        <p:spPr>
          <a:xfrm>
            <a:off x="3408755" y="1470991"/>
            <a:ext cx="8470575" cy="4136956"/>
          </a:xfrm>
          <a:prstGeom prst="rect">
            <a:avLst/>
          </a:prstGeom>
        </p:spPr>
      </p:pic>
      <p:sp>
        <p:nvSpPr>
          <p:cNvPr id="3" name="TextBox 2">
            <a:extLst>
              <a:ext uri="{FF2B5EF4-FFF2-40B4-BE49-F238E27FC236}">
                <a16:creationId xmlns:a16="http://schemas.microsoft.com/office/drawing/2014/main" id="{5DA6132A-03BB-4254-915E-2712F0AC8635}"/>
              </a:ext>
            </a:extLst>
          </p:cNvPr>
          <p:cNvSpPr txBox="1"/>
          <p:nvPr/>
        </p:nvSpPr>
        <p:spPr>
          <a:xfrm>
            <a:off x="3916017" y="238539"/>
            <a:ext cx="3747053"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Java Program Changes</a:t>
            </a:r>
          </a:p>
        </p:txBody>
      </p:sp>
      <p:sp>
        <p:nvSpPr>
          <p:cNvPr id="5" name="TextBox 4">
            <a:extLst>
              <a:ext uri="{FF2B5EF4-FFF2-40B4-BE49-F238E27FC236}">
                <a16:creationId xmlns:a16="http://schemas.microsoft.com/office/drawing/2014/main" id="{9A3AB3A3-567A-48F1-ACD0-9C0C3420320E}"/>
              </a:ext>
            </a:extLst>
          </p:cNvPr>
          <p:cNvSpPr txBox="1"/>
          <p:nvPr/>
        </p:nvSpPr>
        <p:spPr>
          <a:xfrm>
            <a:off x="417443" y="2266121"/>
            <a:ext cx="2206487"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survery</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surveyadmin</a:t>
            </a:r>
            <a:r>
              <a:rPr lang="en-US" dirty="0">
                <a:latin typeface="Calibri" panose="020F0502020204030204" pitchFamily="34" charset="0"/>
                <a:cs typeface="Calibri" panose="020F0502020204030204" pitchFamily="34" charset="0"/>
              </a:rPr>
              <a:t> projects in to the IDE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Make changes to Database.java file on </a:t>
            </a:r>
            <a:r>
              <a:rPr lang="en-US" dirty="0" err="1">
                <a:latin typeface="Calibri" panose="020F0502020204030204" pitchFamily="34" charset="0"/>
                <a:cs typeface="Calibri" panose="020F0502020204030204" pitchFamily="34" charset="0"/>
              </a:rPr>
              <a:t>eastus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india</a:t>
            </a:r>
            <a:r>
              <a:rPr lang="en-US" dirty="0">
                <a:latin typeface="Calibri" panose="020F0502020204030204" pitchFamily="34" charset="0"/>
                <a:cs typeface="Calibri" panose="020F0502020204030204" pitchFamily="34" charset="0"/>
              </a:rPr>
              <a:t>, Europe VMs to point to the public IP of Australia VM database instance</a:t>
            </a:r>
          </a:p>
        </p:txBody>
      </p:sp>
      <p:sp>
        <p:nvSpPr>
          <p:cNvPr id="4" name="Footer Placeholder 3">
            <a:extLst>
              <a:ext uri="{FF2B5EF4-FFF2-40B4-BE49-F238E27FC236}">
                <a16:creationId xmlns:a16="http://schemas.microsoft.com/office/drawing/2014/main" id="{C0440A95-5A6C-4A76-A2C0-CC7917F306B5}"/>
              </a:ext>
            </a:extLst>
          </p:cNvPr>
          <p:cNvSpPr>
            <a:spLocks noGrp="1"/>
          </p:cNvSpPr>
          <p:nvPr>
            <p:ph type="ftr" sz="quarter" idx="11"/>
          </p:nvPr>
        </p:nvSpPr>
        <p:spPr/>
        <p:txBody>
          <a:bodyPr/>
          <a:lstStyle/>
          <a:p>
            <a:r>
              <a:rPr lang="en-US"/>
              <a:t>@Subash Gunda, McKesson Corp.</a:t>
            </a:r>
            <a:endParaRPr lang="en-US" dirty="0"/>
          </a:p>
        </p:txBody>
      </p:sp>
      <p:sp>
        <p:nvSpPr>
          <p:cNvPr id="6" name="Slide Number Placeholder 5">
            <a:extLst>
              <a:ext uri="{FF2B5EF4-FFF2-40B4-BE49-F238E27FC236}">
                <a16:creationId xmlns:a16="http://schemas.microsoft.com/office/drawing/2014/main" id="{727B2B40-8E20-42D2-84CA-B8ABB34DEFC6}"/>
              </a:ext>
            </a:extLst>
          </p:cNvPr>
          <p:cNvSpPr>
            <a:spLocks noGrp="1"/>
          </p:cNvSpPr>
          <p:nvPr>
            <p:ph type="sldNum" sz="quarter" idx="12"/>
          </p:nvPr>
        </p:nvSpPr>
        <p:spPr/>
        <p:txBody>
          <a:bodyPr/>
          <a:lstStyle/>
          <a:p>
            <a:fld id="{8A7A6979-0714-4377-B894-6BE4C2D6E202}" type="slidenum">
              <a:rPr lang="en-US" smtClean="0"/>
              <a:t>16</a:t>
            </a:fld>
            <a:endParaRPr lang="en-US" dirty="0"/>
          </a:p>
        </p:txBody>
      </p:sp>
    </p:spTree>
    <p:extLst>
      <p:ext uri="{BB962C8B-B14F-4D97-AF65-F5344CB8AC3E}">
        <p14:creationId xmlns:p14="http://schemas.microsoft.com/office/powerpoint/2010/main" val="10645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D5268B-E2A8-4090-AE74-C50A3F0F28A9}"/>
              </a:ext>
            </a:extLst>
          </p:cNvPr>
          <p:cNvPicPr>
            <a:picLocks noChangeAspect="1"/>
          </p:cNvPicPr>
          <p:nvPr/>
        </p:nvPicPr>
        <p:blipFill>
          <a:blip r:embed="rId2"/>
          <a:stretch>
            <a:fillRect/>
          </a:stretch>
        </p:blipFill>
        <p:spPr>
          <a:xfrm>
            <a:off x="691626" y="1388061"/>
            <a:ext cx="4864348" cy="2365513"/>
          </a:xfrm>
          <a:prstGeom prst="rect">
            <a:avLst/>
          </a:prstGeom>
        </p:spPr>
      </p:pic>
      <p:sp>
        <p:nvSpPr>
          <p:cNvPr id="3" name="TextBox 2">
            <a:extLst>
              <a:ext uri="{FF2B5EF4-FFF2-40B4-BE49-F238E27FC236}">
                <a16:creationId xmlns:a16="http://schemas.microsoft.com/office/drawing/2014/main" id="{2421F03B-DFA8-4A88-8123-336BEEFFAFEB}"/>
              </a:ext>
            </a:extLst>
          </p:cNvPr>
          <p:cNvSpPr txBox="1"/>
          <p:nvPr/>
        </p:nvSpPr>
        <p:spPr>
          <a:xfrm>
            <a:off x="2829339" y="556591"/>
            <a:ext cx="5930347" cy="400110"/>
          </a:xfrm>
          <a:prstGeom prst="rect">
            <a:avLst/>
          </a:prstGeom>
          <a:noFill/>
        </p:spPr>
        <p:txBody>
          <a:bodyPr wrap="square" rtlCol="0">
            <a:spAutoFit/>
          </a:bodyPr>
          <a:lstStyle/>
          <a:p>
            <a:r>
              <a:rPr lang="en-US" dirty="0">
                <a:solidFill>
                  <a:srgbClr val="0070C0"/>
                </a:solidFill>
                <a:latin typeface="Calibri" panose="020F0502020204030204" pitchFamily="34" charset="0"/>
                <a:cs typeface="Calibri" panose="020F0502020204030204" pitchFamily="34" charset="0"/>
              </a:rPr>
              <a:t>		</a:t>
            </a:r>
            <a:r>
              <a:rPr lang="en-US" sz="2000" b="1" dirty="0">
                <a:solidFill>
                  <a:srgbClr val="0070C0"/>
                </a:solidFill>
                <a:latin typeface="Calibri" panose="020F0502020204030204" pitchFamily="34" charset="0"/>
                <a:cs typeface="Calibri" panose="020F0502020204030204" pitchFamily="34" charset="0"/>
              </a:rPr>
              <a:t>Deploy the Final Changes to Glassfish Server</a:t>
            </a:r>
          </a:p>
        </p:txBody>
      </p:sp>
      <p:pic>
        <p:nvPicPr>
          <p:cNvPr id="4" name="Picture 3">
            <a:extLst>
              <a:ext uri="{FF2B5EF4-FFF2-40B4-BE49-F238E27FC236}">
                <a16:creationId xmlns:a16="http://schemas.microsoft.com/office/drawing/2014/main" id="{02A3A5EB-A1DA-4906-983C-B8286C1F7DF1}"/>
              </a:ext>
            </a:extLst>
          </p:cNvPr>
          <p:cNvPicPr>
            <a:picLocks noChangeAspect="1"/>
          </p:cNvPicPr>
          <p:nvPr/>
        </p:nvPicPr>
        <p:blipFill>
          <a:blip r:embed="rId3"/>
          <a:stretch>
            <a:fillRect/>
          </a:stretch>
        </p:blipFill>
        <p:spPr>
          <a:xfrm>
            <a:off x="5575852" y="2693505"/>
            <a:ext cx="4975369" cy="2299045"/>
          </a:xfrm>
          <a:prstGeom prst="rect">
            <a:avLst/>
          </a:prstGeom>
        </p:spPr>
      </p:pic>
      <p:sp>
        <p:nvSpPr>
          <p:cNvPr id="5" name="Footer Placeholder 4">
            <a:extLst>
              <a:ext uri="{FF2B5EF4-FFF2-40B4-BE49-F238E27FC236}">
                <a16:creationId xmlns:a16="http://schemas.microsoft.com/office/drawing/2014/main" id="{08050BC0-A481-4A58-9D37-535537978D35}"/>
              </a:ext>
            </a:extLst>
          </p:cNvPr>
          <p:cNvSpPr>
            <a:spLocks noGrp="1"/>
          </p:cNvSpPr>
          <p:nvPr>
            <p:ph type="ftr" sz="quarter" idx="11"/>
          </p:nvPr>
        </p:nvSpPr>
        <p:spPr/>
        <p:txBody>
          <a:bodyPr/>
          <a:lstStyle/>
          <a:p>
            <a:r>
              <a:rPr lang="en-US"/>
              <a:t>@Subash Gunda, McKesson Corp.</a:t>
            </a:r>
            <a:endParaRPr lang="en-US" dirty="0"/>
          </a:p>
        </p:txBody>
      </p:sp>
      <p:sp>
        <p:nvSpPr>
          <p:cNvPr id="6" name="Slide Number Placeholder 5">
            <a:extLst>
              <a:ext uri="{FF2B5EF4-FFF2-40B4-BE49-F238E27FC236}">
                <a16:creationId xmlns:a16="http://schemas.microsoft.com/office/drawing/2014/main" id="{8A8F7442-9CB0-425A-93E7-0C3457FB6222}"/>
              </a:ext>
            </a:extLst>
          </p:cNvPr>
          <p:cNvSpPr>
            <a:spLocks noGrp="1"/>
          </p:cNvSpPr>
          <p:nvPr>
            <p:ph type="sldNum" sz="quarter" idx="12"/>
          </p:nvPr>
        </p:nvSpPr>
        <p:spPr/>
        <p:txBody>
          <a:bodyPr/>
          <a:lstStyle/>
          <a:p>
            <a:fld id="{8A7A6979-0714-4377-B894-6BE4C2D6E202}" type="slidenum">
              <a:rPr lang="en-US" smtClean="0"/>
              <a:t>17</a:t>
            </a:fld>
            <a:endParaRPr lang="en-US" dirty="0"/>
          </a:p>
        </p:txBody>
      </p:sp>
    </p:spTree>
    <p:extLst>
      <p:ext uri="{BB962C8B-B14F-4D97-AF65-F5344CB8AC3E}">
        <p14:creationId xmlns:p14="http://schemas.microsoft.com/office/powerpoint/2010/main" val="2869836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6C9BFF-ED53-46FA-9BDE-A0EF515E6E2C}"/>
              </a:ext>
            </a:extLst>
          </p:cNvPr>
          <p:cNvPicPr>
            <a:picLocks noChangeAspect="1"/>
          </p:cNvPicPr>
          <p:nvPr/>
        </p:nvPicPr>
        <p:blipFill>
          <a:blip r:embed="rId2"/>
          <a:stretch>
            <a:fillRect/>
          </a:stretch>
        </p:blipFill>
        <p:spPr>
          <a:xfrm>
            <a:off x="3417957" y="964096"/>
            <a:ext cx="7703930" cy="4604302"/>
          </a:xfrm>
          <a:prstGeom prst="rect">
            <a:avLst/>
          </a:prstGeom>
        </p:spPr>
      </p:pic>
      <p:sp>
        <p:nvSpPr>
          <p:cNvPr id="5" name="TextBox 4">
            <a:extLst>
              <a:ext uri="{FF2B5EF4-FFF2-40B4-BE49-F238E27FC236}">
                <a16:creationId xmlns:a16="http://schemas.microsoft.com/office/drawing/2014/main" id="{904F5D62-38D5-4E0A-A9A2-7D9643BB83AE}"/>
              </a:ext>
            </a:extLst>
          </p:cNvPr>
          <p:cNvSpPr txBox="1"/>
          <p:nvPr/>
        </p:nvSpPr>
        <p:spPr>
          <a:xfrm>
            <a:off x="4194313" y="268357"/>
            <a:ext cx="45521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Create Azure Traffic Manager Profile</a:t>
            </a:r>
          </a:p>
        </p:txBody>
      </p:sp>
      <p:sp>
        <p:nvSpPr>
          <p:cNvPr id="6" name="TextBox 5">
            <a:extLst>
              <a:ext uri="{FF2B5EF4-FFF2-40B4-BE49-F238E27FC236}">
                <a16:creationId xmlns:a16="http://schemas.microsoft.com/office/drawing/2014/main" id="{CFC286E2-C8CE-46EE-A194-09CC61DE42C9}"/>
              </a:ext>
            </a:extLst>
          </p:cNvPr>
          <p:cNvSpPr txBox="1"/>
          <p:nvPr/>
        </p:nvSpPr>
        <p:spPr>
          <a:xfrm>
            <a:off x="904461" y="1540564"/>
            <a:ext cx="2266122"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File updated to include the end points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Run the power shell Script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create_trafficmanager_profile.ps1</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Azuredeploy</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azuredeploy.parameters</a:t>
            </a:r>
            <a:endParaRPr lang="en-US" dirty="0">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6EA9D448-E89C-431E-95BE-D550A6124648}"/>
              </a:ext>
            </a:extLst>
          </p:cNvPr>
          <p:cNvSpPr>
            <a:spLocks noGrp="1"/>
          </p:cNvSpPr>
          <p:nvPr>
            <p:ph type="ftr" sz="quarter" idx="11"/>
          </p:nvPr>
        </p:nvSpPr>
        <p:spPr/>
        <p:txBody>
          <a:bodyPr/>
          <a:lstStyle/>
          <a:p>
            <a:r>
              <a:rPr lang="en-US"/>
              <a:t>@Subash Gunda, McKesson Corp.</a:t>
            </a:r>
            <a:endParaRPr lang="en-US" dirty="0"/>
          </a:p>
        </p:txBody>
      </p:sp>
      <p:sp>
        <p:nvSpPr>
          <p:cNvPr id="4" name="Slide Number Placeholder 3">
            <a:extLst>
              <a:ext uri="{FF2B5EF4-FFF2-40B4-BE49-F238E27FC236}">
                <a16:creationId xmlns:a16="http://schemas.microsoft.com/office/drawing/2014/main" id="{2A3A3515-1AED-4CAA-8B37-7AEBC2F7CAD0}"/>
              </a:ext>
            </a:extLst>
          </p:cNvPr>
          <p:cNvSpPr>
            <a:spLocks noGrp="1"/>
          </p:cNvSpPr>
          <p:nvPr>
            <p:ph type="sldNum" sz="quarter" idx="12"/>
          </p:nvPr>
        </p:nvSpPr>
        <p:spPr/>
        <p:txBody>
          <a:bodyPr/>
          <a:lstStyle/>
          <a:p>
            <a:fld id="{8A7A6979-0714-4377-B894-6BE4C2D6E202}" type="slidenum">
              <a:rPr lang="en-US" smtClean="0"/>
              <a:t>18</a:t>
            </a:fld>
            <a:endParaRPr lang="en-US" dirty="0"/>
          </a:p>
        </p:txBody>
      </p:sp>
    </p:spTree>
    <p:extLst>
      <p:ext uri="{BB962C8B-B14F-4D97-AF65-F5344CB8AC3E}">
        <p14:creationId xmlns:p14="http://schemas.microsoft.com/office/powerpoint/2010/main" val="137573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149F28-12F6-43AA-9328-1AE80C1BEF13}"/>
              </a:ext>
            </a:extLst>
          </p:cNvPr>
          <p:cNvPicPr>
            <a:picLocks noChangeAspect="1"/>
          </p:cNvPicPr>
          <p:nvPr/>
        </p:nvPicPr>
        <p:blipFill>
          <a:blip r:embed="rId2"/>
          <a:stretch>
            <a:fillRect/>
          </a:stretch>
        </p:blipFill>
        <p:spPr>
          <a:xfrm>
            <a:off x="958505" y="1344904"/>
            <a:ext cx="10040799" cy="4891899"/>
          </a:xfrm>
          <a:prstGeom prst="rect">
            <a:avLst/>
          </a:prstGeom>
        </p:spPr>
      </p:pic>
      <p:sp>
        <p:nvSpPr>
          <p:cNvPr id="3" name="TextBox 2">
            <a:extLst>
              <a:ext uri="{FF2B5EF4-FFF2-40B4-BE49-F238E27FC236}">
                <a16:creationId xmlns:a16="http://schemas.microsoft.com/office/drawing/2014/main" id="{865F770D-86F2-470E-93FD-577D1E094753}"/>
              </a:ext>
            </a:extLst>
          </p:cNvPr>
          <p:cNvSpPr txBox="1"/>
          <p:nvPr/>
        </p:nvSpPr>
        <p:spPr>
          <a:xfrm>
            <a:off x="4005470" y="308113"/>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BA8F921B-2489-4293-9305-691E3E3F66BA}"/>
              </a:ext>
            </a:extLst>
          </p:cNvPr>
          <p:cNvSpPr txBox="1"/>
          <p:nvPr/>
        </p:nvSpPr>
        <p:spPr>
          <a:xfrm>
            <a:off x="4194313" y="268357"/>
            <a:ext cx="45521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Configuration of Traffic Manager Profile</a:t>
            </a:r>
          </a:p>
        </p:txBody>
      </p:sp>
      <p:sp>
        <p:nvSpPr>
          <p:cNvPr id="5" name="Footer Placeholder 4">
            <a:extLst>
              <a:ext uri="{FF2B5EF4-FFF2-40B4-BE49-F238E27FC236}">
                <a16:creationId xmlns:a16="http://schemas.microsoft.com/office/drawing/2014/main" id="{3701A85A-6230-41AE-AADF-5F1EBD796992}"/>
              </a:ext>
            </a:extLst>
          </p:cNvPr>
          <p:cNvSpPr>
            <a:spLocks noGrp="1"/>
          </p:cNvSpPr>
          <p:nvPr>
            <p:ph type="ftr" sz="quarter" idx="11"/>
          </p:nvPr>
        </p:nvSpPr>
        <p:spPr/>
        <p:txBody>
          <a:bodyPr/>
          <a:lstStyle/>
          <a:p>
            <a:r>
              <a:rPr lang="en-US"/>
              <a:t>@Subash Gunda, McKesson Corp.</a:t>
            </a:r>
            <a:endParaRPr lang="en-US" dirty="0"/>
          </a:p>
        </p:txBody>
      </p:sp>
      <p:sp>
        <p:nvSpPr>
          <p:cNvPr id="6" name="Slide Number Placeholder 5">
            <a:extLst>
              <a:ext uri="{FF2B5EF4-FFF2-40B4-BE49-F238E27FC236}">
                <a16:creationId xmlns:a16="http://schemas.microsoft.com/office/drawing/2014/main" id="{21D89758-7276-4E68-8DE4-9F2777926C3F}"/>
              </a:ext>
            </a:extLst>
          </p:cNvPr>
          <p:cNvSpPr>
            <a:spLocks noGrp="1"/>
          </p:cNvSpPr>
          <p:nvPr>
            <p:ph type="sldNum" sz="quarter" idx="12"/>
          </p:nvPr>
        </p:nvSpPr>
        <p:spPr/>
        <p:txBody>
          <a:bodyPr/>
          <a:lstStyle/>
          <a:p>
            <a:fld id="{8A7A6979-0714-4377-B894-6BE4C2D6E202}" type="slidenum">
              <a:rPr lang="en-US" smtClean="0"/>
              <a:t>19</a:t>
            </a:fld>
            <a:endParaRPr lang="en-US" dirty="0"/>
          </a:p>
        </p:txBody>
      </p:sp>
    </p:spTree>
    <p:extLst>
      <p:ext uri="{BB962C8B-B14F-4D97-AF65-F5344CB8AC3E}">
        <p14:creationId xmlns:p14="http://schemas.microsoft.com/office/powerpoint/2010/main" val="315372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50407A-4EDA-4BA3-AF38-77B7175CAD74}"/>
              </a:ext>
            </a:extLst>
          </p:cNvPr>
          <p:cNvSpPr/>
          <p:nvPr/>
        </p:nvSpPr>
        <p:spPr>
          <a:xfrm>
            <a:off x="3048000" y="8833"/>
            <a:ext cx="6096000" cy="6840334"/>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Problem Statement</a:t>
            </a:r>
            <a:endPar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Tech survey ecommerce site need a better solution for their application which is deployed geographically in different zones across the world for them performance and uptime are the main key points to keep their site up and running with no single point of failure.</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Overview of Technology</a:t>
            </a:r>
            <a:endPar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Microsoft Azure Traffic manager is the point of discussion here. Briefly about it, Microsoft Azure Traffic Manager allows control the distribution of user traffic for service endpoints in different datacenters. Service endpoints supported by traffic manager include Azure VMs, Web Apps, and cloud services. It can also be used with external , non-Azure endpoints.</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Traffic Manager uses DNS to direct client requests to most appropriate endpoint.</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Endpoints based on traffic-routing method and Health of the endpoints.</a:t>
            </a:r>
          </a:p>
        </p:txBody>
      </p:sp>
      <p:sp>
        <p:nvSpPr>
          <p:cNvPr id="3" name="Footer Placeholder 2">
            <a:extLst>
              <a:ext uri="{FF2B5EF4-FFF2-40B4-BE49-F238E27FC236}">
                <a16:creationId xmlns:a16="http://schemas.microsoft.com/office/drawing/2014/main" id="{7FBE3719-A481-49F7-A4D7-FB725237A4FB}"/>
              </a:ext>
            </a:extLst>
          </p:cNvPr>
          <p:cNvSpPr>
            <a:spLocks noGrp="1"/>
          </p:cNvSpPr>
          <p:nvPr>
            <p:ph type="ftr" sz="quarter" idx="11"/>
          </p:nvPr>
        </p:nvSpPr>
        <p:spPr>
          <a:xfrm>
            <a:off x="566530" y="6275964"/>
            <a:ext cx="5901189" cy="320040"/>
          </a:xfrm>
        </p:spPr>
        <p:txBody>
          <a:bodyPr/>
          <a:lstStyle/>
          <a:p>
            <a:r>
              <a:rPr lang="en-US" dirty="0"/>
              <a:t>@Subash Gunda, McKesson Corp.</a:t>
            </a:r>
          </a:p>
        </p:txBody>
      </p:sp>
      <p:sp>
        <p:nvSpPr>
          <p:cNvPr id="4" name="Slide Number Placeholder 3">
            <a:extLst>
              <a:ext uri="{FF2B5EF4-FFF2-40B4-BE49-F238E27FC236}">
                <a16:creationId xmlns:a16="http://schemas.microsoft.com/office/drawing/2014/main" id="{E6D56F1D-E806-4E23-89CA-E5D1E3525905}"/>
              </a:ext>
            </a:extLst>
          </p:cNvPr>
          <p:cNvSpPr>
            <a:spLocks noGrp="1"/>
          </p:cNvSpPr>
          <p:nvPr>
            <p:ph type="sldNum" sz="quarter" idx="12"/>
          </p:nvPr>
        </p:nvSpPr>
        <p:spPr/>
        <p:txBody>
          <a:bodyPr/>
          <a:lstStyle/>
          <a:p>
            <a:fld id="{8A7A6979-0714-4377-B894-6BE4C2D6E202}" type="slidenum">
              <a:rPr lang="en-US" smtClean="0"/>
              <a:t>2</a:t>
            </a:fld>
            <a:endParaRPr lang="en-US" dirty="0"/>
          </a:p>
        </p:txBody>
      </p:sp>
    </p:spTree>
    <p:extLst>
      <p:ext uri="{BB962C8B-B14F-4D97-AF65-F5344CB8AC3E}">
        <p14:creationId xmlns:p14="http://schemas.microsoft.com/office/powerpoint/2010/main" val="3492752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B7563D-8545-4F6C-AA8B-F1C80682FCA9}"/>
              </a:ext>
            </a:extLst>
          </p:cNvPr>
          <p:cNvPicPr>
            <a:picLocks noChangeAspect="1"/>
          </p:cNvPicPr>
          <p:nvPr/>
        </p:nvPicPr>
        <p:blipFill>
          <a:blip r:embed="rId2"/>
          <a:stretch>
            <a:fillRect/>
          </a:stretch>
        </p:blipFill>
        <p:spPr>
          <a:xfrm>
            <a:off x="2281237" y="1838325"/>
            <a:ext cx="7629525" cy="3181350"/>
          </a:xfrm>
          <a:prstGeom prst="rect">
            <a:avLst/>
          </a:prstGeom>
        </p:spPr>
      </p:pic>
      <p:sp>
        <p:nvSpPr>
          <p:cNvPr id="3" name="TextBox 2">
            <a:extLst>
              <a:ext uri="{FF2B5EF4-FFF2-40B4-BE49-F238E27FC236}">
                <a16:creationId xmlns:a16="http://schemas.microsoft.com/office/drawing/2014/main" id="{3ED54098-D844-41D3-A009-E54642C8F6DE}"/>
              </a:ext>
            </a:extLst>
          </p:cNvPr>
          <p:cNvSpPr txBox="1"/>
          <p:nvPr/>
        </p:nvSpPr>
        <p:spPr>
          <a:xfrm>
            <a:off x="4194313" y="268357"/>
            <a:ext cx="45521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Hosts Entry Change on a workstation</a:t>
            </a:r>
          </a:p>
        </p:txBody>
      </p:sp>
      <p:sp>
        <p:nvSpPr>
          <p:cNvPr id="4" name="TextBox 3">
            <a:extLst>
              <a:ext uri="{FF2B5EF4-FFF2-40B4-BE49-F238E27FC236}">
                <a16:creationId xmlns:a16="http://schemas.microsoft.com/office/drawing/2014/main" id="{FFEB4039-B1DF-44DF-8E24-EC6274743595}"/>
              </a:ext>
            </a:extLst>
          </p:cNvPr>
          <p:cNvSpPr txBox="1"/>
          <p:nvPr/>
        </p:nvSpPr>
        <p:spPr>
          <a:xfrm>
            <a:off x="2892287" y="1013791"/>
            <a:ext cx="7018475"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As really don’t have a DNS to play with I am using my pc with hosts entry change to mimic the demo.</a:t>
            </a:r>
          </a:p>
        </p:txBody>
      </p:sp>
      <p:sp>
        <p:nvSpPr>
          <p:cNvPr id="5" name="Footer Placeholder 4">
            <a:extLst>
              <a:ext uri="{FF2B5EF4-FFF2-40B4-BE49-F238E27FC236}">
                <a16:creationId xmlns:a16="http://schemas.microsoft.com/office/drawing/2014/main" id="{9EF5B93A-FCF6-43C1-84AB-95643E6ECBA7}"/>
              </a:ext>
            </a:extLst>
          </p:cNvPr>
          <p:cNvSpPr>
            <a:spLocks noGrp="1"/>
          </p:cNvSpPr>
          <p:nvPr>
            <p:ph type="ftr" sz="quarter" idx="11"/>
          </p:nvPr>
        </p:nvSpPr>
        <p:spPr/>
        <p:txBody>
          <a:bodyPr/>
          <a:lstStyle/>
          <a:p>
            <a:r>
              <a:rPr lang="en-US"/>
              <a:t>@Subash Gunda, McKesson Corp.</a:t>
            </a:r>
            <a:endParaRPr lang="en-US" dirty="0"/>
          </a:p>
        </p:txBody>
      </p:sp>
      <p:sp>
        <p:nvSpPr>
          <p:cNvPr id="6" name="Slide Number Placeholder 5">
            <a:extLst>
              <a:ext uri="{FF2B5EF4-FFF2-40B4-BE49-F238E27FC236}">
                <a16:creationId xmlns:a16="http://schemas.microsoft.com/office/drawing/2014/main" id="{C011F2E4-EADD-4311-8B0F-6CDEC44954B6}"/>
              </a:ext>
            </a:extLst>
          </p:cNvPr>
          <p:cNvSpPr>
            <a:spLocks noGrp="1"/>
          </p:cNvSpPr>
          <p:nvPr>
            <p:ph type="sldNum" sz="quarter" idx="12"/>
          </p:nvPr>
        </p:nvSpPr>
        <p:spPr/>
        <p:txBody>
          <a:bodyPr/>
          <a:lstStyle/>
          <a:p>
            <a:fld id="{8A7A6979-0714-4377-B894-6BE4C2D6E202}" type="slidenum">
              <a:rPr lang="en-US" smtClean="0"/>
              <a:t>20</a:t>
            </a:fld>
            <a:endParaRPr lang="en-US" dirty="0"/>
          </a:p>
        </p:txBody>
      </p:sp>
    </p:spTree>
    <p:extLst>
      <p:ext uri="{BB962C8B-B14F-4D97-AF65-F5344CB8AC3E}">
        <p14:creationId xmlns:p14="http://schemas.microsoft.com/office/powerpoint/2010/main" val="3614821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9F0C10-F71C-465C-A3AC-EDBA853D74B9}"/>
              </a:ext>
            </a:extLst>
          </p:cNvPr>
          <p:cNvPicPr>
            <a:picLocks noChangeAspect="1"/>
          </p:cNvPicPr>
          <p:nvPr/>
        </p:nvPicPr>
        <p:blipFill>
          <a:blip r:embed="rId2"/>
          <a:stretch>
            <a:fillRect/>
          </a:stretch>
        </p:blipFill>
        <p:spPr>
          <a:xfrm>
            <a:off x="4115629" y="3636479"/>
            <a:ext cx="7038975" cy="2714625"/>
          </a:xfrm>
          <a:prstGeom prst="rect">
            <a:avLst/>
          </a:prstGeom>
        </p:spPr>
      </p:pic>
      <p:pic>
        <p:nvPicPr>
          <p:cNvPr id="4" name="Picture 3">
            <a:extLst>
              <a:ext uri="{FF2B5EF4-FFF2-40B4-BE49-F238E27FC236}">
                <a16:creationId xmlns:a16="http://schemas.microsoft.com/office/drawing/2014/main" id="{3C052852-10B0-4FDF-8A2E-54C6E2990BB4}"/>
              </a:ext>
            </a:extLst>
          </p:cNvPr>
          <p:cNvPicPr>
            <a:picLocks noChangeAspect="1"/>
          </p:cNvPicPr>
          <p:nvPr/>
        </p:nvPicPr>
        <p:blipFill>
          <a:blip r:embed="rId3"/>
          <a:stretch>
            <a:fillRect/>
          </a:stretch>
        </p:blipFill>
        <p:spPr>
          <a:xfrm>
            <a:off x="4284594" y="1299757"/>
            <a:ext cx="6310520" cy="2249953"/>
          </a:xfrm>
          <a:prstGeom prst="rect">
            <a:avLst/>
          </a:prstGeom>
        </p:spPr>
      </p:pic>
      <p:sp>
        <p:nvSpPr>
          <p:cNvPr id="5" name="TextBox 4">
            <a:extLst>
              <a:ext uri="{FF2B5EF4-FFF2-40B4-BE49-F238E27FC236}">
                <a16:creationId xmlns:a16="http://schemas.microsoft.com/office/drawing/2014/main" id="{3622AEB4-4303-45BF-BD67-9C2E543B7889}"/>
              </a:ext>
            </a:extLst>
          </p:cNvPr>
          <p:cNvSpPr txBox="1"/>
          <p:nvPr/>
        </p:nvSpPr>
        <p:spPr>
          <a:xfrm>
            <a:off x="3518453" y="268357"/>
            <a:ext cx="5108713"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Install Apache and Configure on Workstation</a:t>
            </a:r>
          </a:p>
        </p:txBody>
      </p:sp>
      <p:sp>
        <p:nvSpPr>
          <p:cNvPr id="7" name="TextBox 6">
            <a:extLst>
              <a:ext uri="{FF2B5EF4-FFF2-40B4-BE49-F238E27FC236}">
                <a16:creationId xmlns:a16="http://schemas.microsoft.com/office/drawing/2014/main" id="{C722D7FD-584F-4154-9515-72B06A1ED9E0}"/>
              </a:ext>
            </a:extLst>
          </p:cNvPr>
          <p:cNvSpPr txBox="1"/>
          <p:nvPr/>
        </p:nvSpPr>
        <p:spPr>
          <a:xfrm>
            <a:off x="1033671" y="1558301"/>
            <a:ext cx="239533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Install Apache 2.4</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Configure to include the server name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Use reverse proxy to route traffic to Traffic Manager</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Start Apache 2.4 service</a:t>
            </a:r>
          </a:p>
        </p:txBody>
      </p:sp>
      <p:sp>
        <p:nvSpPr>
          <p:cNvPr id="3" name="Footer Placeholder 2">
            <a:extLst>
              <a:ext uri="{FF2B5EF4-FFF2-40B4-BE49-F238E27FC236}">
                <a16:creationId xmlns:a16="http://schemas.microsoft.com/office/drawing/2014/main" id="{35917B3B-2CAA-4166-805E-211AE8923D05}"/>
              </a:ext>
            </a:extLst>
          </p:cNvPr>
          <p:cNvSpPr>
            <a:spLocks noGrp="1"/>
          </p:cNvSpPr>
          <p:nvPr>
            <p:ph type="ftr" sz="quarter" idx="11"/>
          </p:nvPr>
        </p:nvSpPr>
        <p:spPr/>
        <p:txBody>
          <a:bodyPr/>
          <a:lstStyle/>
          <a:p>
            <a:r>
              <a:rPr lang="en-US" dirty="0"/>
              <a:t>@Subash Gunda, McKesson Corp.</a:t>
            </a:r>
          </a:p>
        </p:txBody>
      </p:sp>
      <p:sp>
        <p:nvSpPr>
          <p:cNvPr id="6" name="Slide Number Placeholder 5">
            <a:extLst>
              <a:ext uri="{FF2B5EF4-FFF2-40B4-BE49-F238E27FC236}">
                <a16:creationId xmlns:a16="http://schemas.microsoft.com/office/drawing/2014/main" id="{3BE1D876-3BC3-4120-B2C7-C874ED2703B2}"/>
              </a:ext>
            </a:extLst>
          </p:cNvPr>
          <p:cNvSpPr>
            <a:spLocks noGrp="1"/>
          </p:cNvSpPr>
          <p:nvPr>
            <p:ph type="sldNum" sz="quarter" idx="12"/>
          </p:nvPr>
        </p:nvSpPr>
        <p:spPr/>
        <p:txBody>
          <a:bodyPr/>
          <a:lstStyle/>
          <a:p>
            <a:fld id="{8A7A6979-0714-4377-B894-6BE4C2D6E202}" type="slidenum">
              <a:rPr lang="en-US" smtClean="0"/>
              <a:t>21</a:t>
            </a:fld>
            <a:endParaRPr lang="en-US" dirty="0"/>
          </a:p>
        </p:txBody>
      </p:sp>
    </p:spTree>
    <p:extLst>
      <p:ext uri="{BB962C8B-B14F-4D97-AF65-F5344CB8AC3E}">
        <p14:creationId xmlns:p14="http://schemas.microsoft.com/office/powerpoint/2010/main" val="128878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95D80-C5DA-4899-A460-D394BDC4813A}"/>
              </a:ext>
            </a:extLst>
          </p:cNvPr>
          <p:cNvSpPr txBox="1"/>
          <p:nvPr/>
        </p:nvSpPr>
        <p:spPr>
          <a:xfrm>
            <a:off x="4134679" y="268357"/>
            <a:ext cx="45521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Access Site to Submit Survey </a:t>
            </a:r>
          </a:p>
        </p:txBody>
      </p:sp>
      <p:pic>
        <p:nvPicPr>
          <p:cNvPr id="5" name="Picture 4">
            <a:extLst>
              <a:ext uri="{FF2B5EF4-FFF2-40B4-BE49-F238E27FC236}">
                <a16:creationId xmlns:a16="http://schemas.microsoft.com/office/drawing/2014/main" id="{A4779EC2-80CB-4655-807C-B2437A79BB6B}"/>
              </a:ext>
            </a:extLst>
          </p:cNvPr>
          <p:cNvPicPr>
            <a:picLocks noChangeAspect="1"/>
          </p:cNvPicPr>
          <p:nvPr/>
        </p:nvPicPr>
        <p:blipFill>
          <a:blip r:embed="rId2"/>
          <a:stretch>
            <a:fillRect/>
          </a:stretch>
        </p:blipFill>
        <p:spPr>
          <a:xfrm>
            <a:off x="684348" y="2285174"/>
            <a:ext cx="5199617" cy="3194869"/>
          </a:xfrm>
          <a:prstGeom prst="rect">
            <a:avLst/>
          </a:prstGeom>
        </p:spPr>
      </p:pic>
      <p:pic>
        <p:nvPicPr>
          <p:cNvPr id="6" name="Picture 5">
            <a:extLst>
              <a:ext uri="{FF2B5EF4-FFF2-40B4-BE49-F238E27FC236}">
                <a16:creationId xmlns:a16="http://schemas.microsoft.com/office/drawing/2014/main" id="{04CEEEBB-6ED7-40A8-B07D-0D6C24D69249}"/>
              </a:ext>
            </a:extLst>
          </p:cNvPr>
          <p:cNvPicPr>
            <a:picLocks noChangeAspect="1"/>
          </p:cNvPicPr>
          <p:nvPr/>
        </p:nvPicPr>
        <p:blipFill>
          <a:blip r:embed="rId3"/>
          <a:stretch>
            <a:fillRect/>
          </a:stretch>
        </p:blipFill>
        <p:spPr>
          <a:xfrm>
            <a:off x="6139277" y="2201933"/>
            <a:ext cx="5095047" cy="3583164"/>
          </a:xfrm>
          <a:prstGeom prst="rect">
            <a:avLst/>
          </a:prstGeom>
        </p:spPr>
      </p:pic>
      <p:sp>
        <p:nvSpPr>
          <p:cNvPr id="7" name="TextBox 6">
            <a:extLst>
              <a:ext uri="{FF2B5EF4-FFF2-40B4-BE49-F238E27FC236}">
                <a16:creationId xmlns:a16="http://schemas.microsoft.com/office/drawing/2014/main" id="{BD04D4B3-9FEE-4229-BB45-C43CA5FBB777}"/>
              </a:ext>
            </a:extLst>
          </p:cNvPr>
          <p:cNvSpPr txBox="1"/>
          <p:nvPr/>
        </p:nvSpPr>
        <p:spPr>
          <a:xfrm>
            <a:off x="1355034" y="1001025"/>
            <a:ext cx="823602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Open URL on the workstation </a:t>
            </a:r>
            <a:r>
              <a:rPr lang="en-US" dirty="0">
                <a:latin typeface="Calibri" panose="020F0502020204030204" pitchFamily="34" charset="0"/>
                <a:cs typeface="Calibri" panose="020F0502020204030204" pitchFamily="34" charset="0"/>
                <a:hlinkClick r:id="rId4"/>
              </a:rPr>
              <a:t>http://gsrworld.techsurvey.com/survey/index.xhtml</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 submit the survey proceed further</a:t>
            </a:r>
          </a:p>
        </p:txBody>
      </p:sp>
      <p:sp>
        <p:nvSpPr>
          <p:cNvPr id="2" name="Footer Placeholder 1">
            <a:extLst>
              <a:ext uri="{FF2B5EF4-FFF2-40B4-BE49-F238E27FC236}">
                <a16:creationId xmlns:a16="http://schemas.microsoft.com/office/drawing/2014/main" id="{658DEB1E-8A6B-4B47-BEDE-277960F98B8F}"/>
              </a:ext>
            </a:extLst>
          </p:cNvPr>
          <p:cNvSpPr>
            <a:spLocks noGrp="1"/>
          </p:cNvSpPr>
          <p:nvPr>
            <p:ph type="ftr" sz="quarter" idx="11"/>
          </p:nvPr>
        </p:nvSpPr>
        <p:spPr/>
        <p:txBody>
          <a:bodyPr/>
          <a:lstStyle/>
          <a:p>
            <a:r>
              <a:rPr lang="en-US"/>
              <a:t>@Subash Gunda, McKesson Corp.</a:t>
            </a:r>
            <a:endParaRPr lang="en-US" dirty="0"/>
          </a:p>
        </p:txBody>
      </p:sp>
      <p:sp>
        <p:nvSpPr>
          <p:cNvPr id="4" name="Slide Number Placeholder 3">
            <a:extLst>
              <a:ext uri="{FF2B5EF4-FFF2-40B4-BE49-F238E27FC236}">
                <a16:creationId xmlns:a16="http://schemas.microsoft.com/office/drawing/2014/main" id="{E979B55F-1282-4E9F-9E56-0B7385DB21B0}"/>
              </a:ext>
            </a:extLst>
          </p:cNvPr>
          <p:cNvSpPr>
            <a:spLocks noGrp="1"/>
          </p:cNvSpPr>
          <p:nvPr>
            <p:ph type="sldNum" sz="quarter" idx="12"/>
          </p:nvPr>
        </p:nvSpPr>
        <p:spPr/>
        <p:txBody>
          <a:bodyPr/>
          <a:lstStyle/>
          <a:p>
            <a:fld id="{8A7A6979-0714-4377-B894-6BE4C2D6E202}" type="slidenum">
              <a:rPr lang="en-US" smtClean="0"/>
              <a:t>22</a:t>
            </a:fld>
            <a:endParaRPr lang="en-US" dirty="0"/>
          </a:p>
        </p:txBody>
      </p:sp>
    </p:spTree>
    <p:extLst>
      <p:ext uri="{BB962C8B-B14F-4D97-AF65-F5344CB8AC3E}">
        <p14:creationId xmlns:p14="http://schemas.microsoft.com/office/powerpoint/2010/main" val="4152704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1428FD-FC34-4572-9B79-CBC1382E6911}"/>
              </a:ext>
            </a:extLst>
          </p:cNvPr>
          <p:cNvSpPr txBox="1"/>
          <p:nvPr/>
        </p:nvSpPr>
        <p:spPr>
          <a:xfrm>
            <a:off x="3882887" y="268357"/>
            <a:ext cx="5059017"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Access Survey Admin Site to View the entries</a:t>
            </a:r>
          </a:p>
        </p:txBody>
      </p:sp>
      <p:sp>
        <p:nvSpPr>
          <p:cNvPr id="6" name="TextBox 5">
            <a:extLst>
              <a:ext uri="{FF2B5EF4-FFF2-40B4-BE49-F238E27FC236}">
                <a16:creationId xmlns:a16="http://schemas.microsoft.com/office/drawing/2014/main" id="{BD662AFB-AE60-4F09-9384-D632E646063A}"/>
              </a:ext>
            </a:extLst>
          </p:cNvPr>
          <p:cNvSpPr txBox="1"/>
          <p:nvPr/>
        </p:nvSpPr>
        <p:spPr>
          <a:xfrm>
            <a:off x="1396862" y="2066636"/>
            <a:ext cx="2645464"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Access </a:t>
            </a:r>
            <a:r>
              <a:rPr lang="en-US" dirty="0" err="1">
                <a:latin typeface="Calibri" panose="020F0502020204030204" pitchFamily="34" charset="0"/>
                <a:cs typeface="Calibri" panose="020F0502020204030204" pitchFamily="34" charset="0"/>
              </a:rPr>
              <a:t>surveyadmin</a:t>
            </a:r>
            <a:r>
              <a:rPr lang="en-US" dirty="0">
                <a:latin typeface="Calibri" panose="020F0502020204030204" pitchFamily="34" charset="0"/>
                <a:cs typeface="Calibri" panose="020F0502020204030204" pitchFamily="34" charset="0"/>
              </a:rPr>
              <a:t> site here to view the survey content.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New topic can be added for the survey</a:t>
            </a:r>
          </a:p>
        </p:txBody>
      </p:sp>
      <p:pic>
        <p:nvPicPr>
          <p:cNvPr id="8" name="Picture 7">
            <a:extLst>
              <a:ext uri="{FF2B5EF4-FFF2-40B4-BE49-F238E27FC236}">
                <a16:creationId xmlns:a16="http://schemas.microsoft.com/office/drawing/2014/main" id="{2A1938B0-2E26-458E-9074-D462B53229F7}"/>
              </a:ext>
            </a:extLst>
          </p:cNvPr>
          <p:cNvPicPr>
            <a:picLocks noChangeAspect="1"/>
          </p:cNvPicPr>
          <p:nvPr/>
        </p:nvPicPr>
        <p:blipFill>
          <a:blip r:embed="rId2"/>
          <a:stretch>
            <a:fillRect/>
          </a:stretch>
        </p:blipFill>
        <p:spPr>
          <a:xfrm>
            <a:off x="4209015" y="1082740"/>
            <a:ext cx="6266828" cy="2897182"/>
          </a:xfrm>
          <a:prstGeom prst="rect">
            <a:avLst/>
          </a:prstGeom>
        </p:spPr>
      </p:pic>
      <p:pic>
        <p:nvPicPr>
          <p:cNvPr id="9" name="Picture 8">
            <a:extLst>
              <a:ext uri="{FF2B5EF4-FFF2-40B4-BE49-F238E27FC236}">
                <a16:creationId xmlns:a16="http://schemas.microsoft.com/office/drawing/2014/main" id="{A686D867-ED47-4460-A22F-0D1E7D10C94C}"/>
              </a:ext>
            </a:extLst>
          </p:cNvPr>
          <p:cNvPicPr>
            <a:picLocks noChangeAspect="1"/>
          </p:cNvPicPr>
          <p:nvPr/>
        </p:nvPicPr>
        <p:blipFill>
          <a:blip r:embed="rId3"/>
          <a:stretch>
            <a:fillRect/>
          </a:stretch>
        </p:blipFill>
        <p:spPr>
          <a:xfrm>
            <a:off x="4300744" y="3562556"/>
            <a:ext cx="7725604" cy="3115336"/>
          </a:xfrm>
          <a:prstGeom prst="rect">
            <a:avLst/>
          </a:prstGeom>
        </p:spPr>
      </p:pic>
      <p:sp>
        <p:nvSpPr>
          <p:cNvPr id="2" name="Footer Placeholder 1">
            <a:extLst>
              <a:ext uri="{FF2B5EF4-FFF2-40B4-BE49-F238E27FC236}">
                <a16:creationId xmlns:a16="http://schemas.microsoft.com/office/drawing/2014/main" id="{F1A4BA4C-E603-4577-B586-6D0A2EBC97BF}"/>
              </a:ext>
            </a:extLst>
          </p:cNvPr>
          <p:cNvSpPr>
            <a:spLocks noGrp="1"/>
          </p:cNvSpPr>
          <p:nvPr>
            <p:ph type="ftr" sz="quarter" idx="11"/>
          </p:nvPr>
        </p:nvSpPr>
        <p:spPr/>
        <p:txBody>
          <a:bodyPr/>
          <a:lstStyle/>
          <a:p>
            <a:r>
              <a:rPr lang="en-US"/>
              <a:t>@Subash Gunda, McKesson Corp.</a:t>
            </a:r>
            <a:endParaRPr lang="en-US" dirty="0"/>
          </a:p>
        </p:txBody>
      </p:sp>
      <p:sp>
        <p:nvSpPr>
          <p:cNvPr id="3" name="Slide Number Placeholder 2">
            <a:extLst>
              <a:ext uri="{FF2B5EF4-FFF2-40B4-BE49-F238E27FC236}">
                <a16:creationId xmlns:a16="http://schemas.microsoft.com/office/drawing/2014/main" id="{48E04458-3F7D-45B0-9D98-76DB7B9CE9DD}"/>
              </a:ext>
            </a:extLst>
          </p:cNvPr>
          <p:cNvSpPr>
            <a:spLocks noGrp="1"/>
          </p:cNvSpPr>
          <p:nvPr>
            <p:ph type="sldNum" sz="quarter" idx="12"/>
          </p:nvPr>
        </p:nvSpPr>
        <p:spPr/>
        <p:txBody>
          <a:bodyPr/>
          <a:lstStyle/>
          <a:p>
            <a:fld id="{8A7A6979-0714-4377-B894-6BE4C2D6E202}" type="slidenum">
              <a:rPr lang="en-US" smtClean="0"/>
              <a:t>23</a:t>
            </a:fld>
            <a:endParaRPr lang="en-US" dirty="0"/>
          </a:p>
        </p:txBody>
      </p:sp>
    </p:spTree>
    <p:extLst>
      <p:ext uri="{BB962C8B-B14F-4D97-AF65-F5344CB8AC3E}">
        <p14:creationId xmlns:p14="http://schemas.microsoft.com/office/powerpoint/2010/main" val="104024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A54FDC-7B95-4E27-A250-38210537E4A4}"/>
              </a:ext>
            </a:extLst>
          </p:cNvPr>
          <p:cNvPicPr>
            <a:picLocks noChangeAspect="1"/>
          </p:cNvPicPr>
          <p:nvPr/>
        </p:nvPicPr>
        <p:blipFill>
          <a:blip r:embed="rId2"/>
          <a:stretch>
            <a:fillRect/>
          </a:stretch>
        </p:blipFill>
        <p:spPr>
          <a:xfrm>
            <a:off x="402327" y="1620477"/>
            <a:ext cx="9934822" cy="3833554"/>
          </a:xfrm>
          <a:prstGeom prst="rect">
            <a:avLst/>
          </a:prstGeom>
        </p:spPr>
      </p:pic>
      <p:pic>
        <p:nvPicPr>
          <p:cNvPr id="4" name="Picture 3">
            <a:extLst>
              <a:ext uri="{FF2B5EF4-FFF2-40B4-BE49-F238E27FC236}">
                <a16:creationId xmlns:a16="http://schemas.microsoft.com/office/drawing/2014/main" id="{66F535BD-C823-4CF0-880A-A22BC09068E9}"/>
              </a:ext>
            </a:extLst>
          </p:cNvPr>
          <p:cNvPicPr>
            <a:picLocks noChangeAspect="1"/>
          </p:cNvPicPr>
          <p:nvPr/>
        </p:nvPicPr>
        <p:blipFill>
          <a:blip r:embed="rId3"/>
          <a:stretch>
            <a:fillRect/>
          </a:stretch>
        </p:blipFill>
        <p:spPr>
          <a:xfrm>
            <a:off x="880233" y="5305631"/>
            <a:ext cx="8258175" cy="1362075"/>
          </a:xfrm>
          <a:prstGeom prst="rect">
            <a:avLst/>
          </a:prstGeom>
        </p:spPr>
      </p:pic>
      <p:sp>
        <p:nvSpPr>
          <p:cNvPr id="6" name="TextBox 5">
            <a:extLst>
              <a:ext uri="{FF2B5EF4-FFF2-40B4-BE49-F238E27FC236}">
                <a16:creationId xmlns:a16="http://schemas.microsoft.com/office/drawing/2014/main" id="{7BE33164-6C72-4E7E-9EE3-D1189126FF9B}"/>
              </a:ext>
            </a:extLst>
          </p:cNvPr>
          <p:cNvSpPr txBox="1"/>
          <p:nvPr/>
        </p:nvSpPr>
        <p:spPr>
          <a:xfrm>
            <a:off x="993913" y="463824"/>
            <a:ext cx="946205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While I accessing the above pages I found from the server logs where session landed.</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 disabled that endpoint from TM profile but the client still go to the same error even when that end point is removed TM routed my traffic to a second node.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So finally I stopped the service and I get the service unavailable error as shown below</a:t>
            </a:r>
          </a:p>
          <a:p>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518AB5B-0C49-466C-9303-95364F78A1DF}"/>
              </a:ext>
            </a:extLst>
          </p:cNvPr>
          <p:cNvSpPr txBox="1"/>
          <p:nvPr/>
        </p:nvSpPr>
        <p:spPr>
          <a:xfrm>
            <a:off x="3882889" y="-49691"/>
            <a:ext cx="5059017"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Testing Site with Traffic Manager</a:t>
            </a:r>
          </a:p>
        </p:txBody>
      </p:sp>
      <p:sp>
        <p:nvSpPr>
          <p:cNvPr id="8" name="Footer Placeholder 7">
            <a:extLst>
              <a:ext uri="{FF2B5EF4-FFF2-40B4-BE49-F238E27FC236}">
                <a16:creationId xmlns:a16="http://schemas.microsoft.com/office/drawing/2014/main" id="{E50E1108-BE11-4E12-BF0C-F5A87C962B4F}"/>
              </a:ext>
            </a:extLst>
          </p:cNvPr>
          <p:cNvSpPr>
            <a:spLocks noGrp="1"/>
          </p:cNvSpPr>
          <p:nvPr>
            <p:ph type="ftr" sz="quarter" idx="11"/>
          </p:nvPr>
        </p:nvSpPr>
        <p:spPr>
          <a:xfrm>
            <a:off x="341243" y="6594021"/>
            <a:ext cx="5901189" cy="320040"/>
          </a:xfrm>
        </p:spPr>
        <p:txBody>
          <a:bodyPr/>
          <a:lstStyle/>
          <a:p>
            <a:r>
              <a:rPr lang="en-US" dirty="0"/>
              <a:t>@Subash Gunda, McKesson Corp.</a:t>
            </a:r>
          </a:p>
        </p:txBody>
      </p:sp>
      <p:sp>
        <p:nvSpPr>
          <p:cNvPr id="9" name="Slide Number Placeholder 8">
            <a:extLst>
              <a:ext uri="{FF2B5EF4-FFF2-40B4-BE49-F238E27FC236}">
                <a16:creationId xmlns:a16="http://schemas.microsoft.com/office/drawing/2014/main" id="{A847F611-5D68-47CE-A979-6AC8D48EEC8E}"/>
              </a:ext>
            </a:extLst>
          </p:cNvPr>
          <p:cNvSpPr>
            <a:spLocks noGrp="1"/>
          </p:cNvSpPr>
          <p:nvPr>
            <p:ph type="sldNum" sz="quarter" idx="12"/>
          </p:nvPr>
        </p:nvSpPr>
        <p:spPr/>
        <p:txBody>
          <a:bodyPr/>
          <a:lstStyle/>
          <a:p>
            <a:fld id="{8A7A6979-0714-4377-B894-6BE4C2D6E202}" type="slidenum">
              <a:rPr lang="en-US" smtClean="0"/>
              <a:t>24</a:t>
            </a:fld>
            <a:endParaRPr lang="en-US" dirty="0"/>
          </a:p>
        </p:txBody>
      </p:sp>
    </p:spTree>
    <p:extLst>
      <p:ext uri="{BB962C8B-B14F-4D97-AF65-F5344CB8AC3E}">
        <p14:creationId xmlns:p14="http://schemas.microsoft.com/office/powerpoint/2010/main" val="91972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A8BD5F-0BA4-4B3D-8C8B-6F41CAC1CD6E}"/>
              </a:ext>
            </a:extLst>
          </p:cNvPr>
          <p:cNvPicPr>
            <a:picLocks noChangeAspect="1"/>
          </p:cNvPicPr>
          <p:nvPr/>
        </p:nvPicPr>
        <p:blipFill>
          <a:blip r:embed="rId2"/>
          <a:stretch>
            <a:fillRect/>
          </a:stretch>
        </p:blipFill>
        <p:spPr>
          <a:xfrm>
            <a:off x="2781300" y="2806977"/>
            <a:ext cx="6629400" cy="2781300"/>
          </a:xfrm>
          <a:prstGeom prst="rect">
            <a:avLst/>
          </a:prstGeom>
        </p:spPr>
      </p:pic>
      <p:sp>
        <p:nvSpPr>
          <p:cNvPr id="4" name="TextBox 3">
            <a:extLst>
              <a:ext uri="{FF2B5EF4-FFF2-40B4-BE49-F238E27FC236}">
                <a16:creationId xmlns:a16="http://schemas.microsoft.com/office/drawing/2014/main" id="{6D500642-F330-4438-88E5-90E471198C8B}"/>
              </a:ext>
            </a:extLst>
          </p:cNvPr>
          <p:cNvSpPr txBox="1"/>
          <p:nvPr/>
        </p:nvSpPr>
        <p:spPr>
          <a:xfrm>
            <a:off x="1205947" y="1510744"/>
            <a:ext cx="9462052"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Service restored after a while</a:t>
            </a:r>
          </a:p>
          <a:p>
            <a:endParaRPr lang="en-US"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6284BEA3-199C-49F5-9B78-6529F4D143DF}"/>
              </a:ext>
            </a:extLst>
          </p:cNvPr>
          <p:cNvSpPr>
            <a:spLocks noGrp="1"/>
          </p:cNvSpPr>
          <p:nvPr>
            <p:ph type="ftr" sz="quarter" idx="11"/>
          </p:nvPr>
        </p:nvSpPr>
        <p:spPr/>
        <p:txBody>
          <a:bodyPr/>
          <a:lstStyle/>
          <a:p>
            <a:r>
              <a:rPr lang="en-US"/>
              <a:t>@Subash Gunda, McKesson Corp.</a:t>
            </a:r>
            <a:endParaRPr lang="en-US" dirty="0"/>
          </a:p>
        </p:txBody>
      </p:sp>
      <p:sp>
        <p:nvSpPr>
          <p:cNvPr id="6" name="Slide Number Placeholder 5">
            <a:extLst>
              <a:ext uri="{FF2B5EF4-FFF2-40B4-BE49-F238E27FC236}">
                <a16:creationId xmlns:a16="http://schemas.microsoft.com/office/drawing/2014/main" id="{AF7D7F27-7822-43CF-BDFE-AA635595257A}"/>
              </a:ext>
            </a:extLst>
          </p:cNvPr>
          <p:cNvSpPr>
            <a:spLocks noGrp="1"/>
          </p:cNvSpPr>
          <p:nvPr>
            <p:ph type="sldNum" sz="quarter" idx="12"/>
          </p:nvPr>
        </p:nvSpPr>
        <p:spPr/>
        <p:txBody>
          <a:bodyPr/>
          <a:lstStyle/>
          <a:p>
            <a:fld id="{8A7A6979-0714-4377-B894-6BE4C2D6E202}" type="slidenum">
              <a:rPr lang="en-US" smtClean="0"/>
              <a:t>25</a:t>
            </a:fld>
            <a:endParaRPr lang="en-US" dirty="0"/>
          </a:p>
        </p:txBody>
      </p:sp>
    </p:spTree>
    <p:extLst>
      <p:ext uri="{BB962C8B-B14F-4D97-AF65-F5344CB8AC3E}">
        <p14:creationId xmlns:p14="http://schemas.microsoft.com/office/powerpoint/2010/main" val="1192235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FC9CC-99BD-4861-B714-6B99B90073F2}"/>
              </a:ext>
            </a:extLst>
          </p:cNvPr>
          <p:cNvPicPr>
            <a:picLocks noChangeAspect="1"/>
          </p:cNvPicPr>
          <p:nvPr/>
        </p:nvPicPr>
        <p:blipFill>
          <a:blip r:embed="rId2"/>
          <a:stretch>
            <a:fillRect/>
          </a:stretch>
        </p:blipFill>
        <p:spPr>
          <a:xfrm>
            <a:off x="3770535" y="1630017"/>
            <a:ext cx="7264383" cy="3560072"/>
          </a:xfrm>
          <a:prstGeom prst="rect">
            <a:avLst/>
          </a:prstGeom>
        </p:spPr>
      </p:pic>
      <p:sp>
        <p:nvSpPr>
          <p:cNvPr id="5" name="TextBox 4">
            <a:extLst>
              <a:ext uri="{FF2B5EF4-FFF2-40B4-BE49-F238E27FC236}">
                <a16:creationId xmlns:a16="http://schemas.microsoft.com/office/drawing/2014/main" id="{02E612D3-54C4-4789-9774-3D3C23EE8662}"/>
              </a:ext>
            </a:extLst>
          </p:cNvPr>
          <p:cNvSpPr txBox="1"/>
          <p:nvPr/>
        </p:nvSpPr>
        <p:spPr>
          <a:xfrm>
            <a:off x="993913" y="1630017"/>
            <a:ext cx="185861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For some reason I couldn’t see the traffic view</a:t>
            </a:r>
          </a:p>
        </p:txBody>
      </p:sp>
      <p:sp>
        <p:nvSpPr>
          <p:cNvPr id="6" name="TextBox 5">
            <a:extLst>
              <a:ext uri="{FF2B5EF4-FFF2-40B4-BE49-F238E27FC236}">
                <a16:creationId xmlns:a16="http://schemas.microsoft.com/office/drawing/2014/main" id="{CF489C4C-2D53-42B6-9FBA-CECE9697E9EF}"/>
              </a:ext>
            </a:extLst>
          </p:cNvPr>
          <p:cNvSpPr txBox="1"/>
          <p:nvPr/>
        </p:nvSpPr>
        <p:spPr>
          <a:xfrm>
            <a:off x="3644351" y="559910"/>
            <a:ext cx="5059017"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Traffic View and Real user </a:t>
            </a:r>
            <a:r>
              <a:rPr lang="en-US" sz="2000" b="1" dirty="0" err="1">
                <a:solidFill>
                  <a:srgbClr val="0070C0"/>
                </a:solidFill>
                <a:latin typeface="Calibri" panose="020F0502020204030204" pitchFamily="34" charset="0"/>
                <a:cs typeface="Calibri" panose="020F0502020204030204" pitchFamily="34" charset="0"/>
              </a:rPr>
              <a:t>measurments</a:t>
            </a:r>
            <a:endParaRPr lang="en-US" sz="2000" b="1" dirty="0">
              <a:solidFill>
                <a:srgbClr val="0070C0"/>
              </a:solidFill>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F95E75CA-B1C6-4687-821C-6537465F3449}"/>
              </a:ext>
            </a:extLst>
          </p:cNvPr>
          <p:cNvSpPr>
            <a:spLocks noGrp="1"/>
          </p:cNvSpPr>
          <p:nvPr>
            <p:ph type="ftr" sz="quarter" idx="11"/>
          </p:nvPr>
        </p:nvSpPr>
        <p:spPr/>
        <p:txBody>
          <a:bodyPr/>
          <a:lstStyle/>
          <a:p>
            <a:r>
              <a:rPr lang="en-US"/>
              <a:t>@Subash Gunda, McKesson Corp.</a:t>
            </a:r>
            <a:endParaRPr lang="en-US" dirty="0"/>
          </a:p>
        </p:txBody>
      </p:sp>
      <p:sp>
        <p:nvSpPr>
          <p:cNvPr id="7" name="Slide Number Placeholder 6">
            <a:extLst>
              <a:ext uri="{FF2B5EF4-FFF2-40B4-BE49-F238E27FC236}">
                <a16:creationId xmlns:a16="http://schemas.microsoft.com/office/drawing/2014/main" id="{AA15B9A7-0C53-40B8-9BAC-E3FF6B49CEFD}"/>
              </a:ext>
            </a:extLst>
          </p:cNvPr>
          <p:cNvSpPr>
            <a:spLocks noGrp="1"/>
          </p:cNvSpPr>
          <p:nvPr>
            <p:ph type="sldNum" sz="quarter" idx="12"/>
          </p:nvPr>
        </p:nvSpPr>
        <p:spPr/>
        <p:txBody>
          <a:bodyPr/>
          <a:lstStyle/>
          <a:p>
            <a:fld id="{8A7A6979-0714-4377-B894-6BE4C2D6E202}" type="slidenum">
              <a:rPr lang="en-US" smtClean="0"/>
              <a:t>26</a:t>
            </a:fld>
            <a:endParaRPr lang="en-US" dirty="0"/>
          </a:p>
        </p:txBody>
      </p:sp>
    </p:spTree>
    <p:extLst>
      <p:ext uri="{BB962C8B-B14F-4D97-AF65-F5344CB8AC3E}">
        <p14:creationId xmlns:p14="http://schemas.microsoft.com/office/powerpoint/2010/main" val="1501681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88B916-806C-42D1-8F10-3CED7274D340}"/>
              </a:ext>
            </a:extLst>
          </p:cNvPr>
          <p:cNvPicPr>
            <a:picLocks noChangeAspect="1"/>
          </p:cNvPicPr>
          <p:nvPr/>
        </p:nvPicPr>
        <p:blipFill>
          <a:blip r:embed="rId2"/>
          <a:stretch>
            <a:fillRect/>
          </a:stretch>
        </p:blipFill>
        <p:spPr>
          <a:xfrm>
            <a:off x="752059" y="2419491"/>
            <a:ext cx="4606061" cy="3875292"/>
          </a:xfrm>
          <a:prstGeom prst="rect">
            <a:avLst/>
          </a:prstGeom>
        </p:spPr>
      </p:pic>
      <p:sp>
        <p:nvSpPr>
          <p:cNvPr id="3" name="TextBox 2">
            <a:extLst>
              <a:ext uri="{FF2B5EF4-FFF2-40B4-BE49-F238E27FC236}">
                <a16:creationId xmlns:a16="http://schemas.microsoft.com/office/drawing/2014/main" id="{4BC88539-4914-45AE-B22E-FD662F7D5237}"/>
              </a:ext>
            </a:extLst>
          </p:cNvPr>
          <p:cNvSpPr txBox="1"/>
          <p:nvPr/>
        </p:nvSpPr>
        <p:spPr>
          <a:xfrm>
            <a:off x="1441174" y="1129748"/>
            <a:ext cx="20176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can enable or disable the nodes according for maintenance</a:t>
            </a:r>
          </a:p>
        </p:txBody>
      </p:sp>
      <p:sp>
        <p:nvSpPr>
          <p:cNvPr id="4" name="TextBox 3">
            <a:extLst>
              <a:ext uri="{FF2B5EF4-FFF2-40B4-BE49-F238E27FC236}">
                <a16:creationId xmlns:a16="http://schemas.microsoft.com/office/drawing/2014/main" id="{964B868A-4DDB-4160-AA62-5CDF64B75411}"/>
              </a:ext>
            </a:extLst>
          </p:cNvPr>
          <p:cNvSpPr txBox="1"/>
          <p:nvPr/>
        </p:nvSpPr>
        <p:spPr>
          <a:xfrm>
            <a:off x="1815544" y="268357"/>
            <a:ext cx="80573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Enable/Disable/Remove endpoint on Traffic Manager for maintenance</a:t>
            </a:r>
          </a:p>
        </p:txBody>
      </p:sp>
      <p:pic>
        <p:nvPicPr>
          <p:cNvPr id="5" name="Picture 4">
            <a:extLst>
              <a:ext uri="{FF2B5EF4-FFF2-40B4-BE49-F238E27FC236}">
                <a16:creationId xmlns:a16="http://schemas.microsoft.com/office/drawing/2014/main" id="{2EE8D7A8-BA03-45AB-8C89-A8B4BBE30A40}"/>
              </a:ext>
            </a:extLst>
          </p:cNvPr>
          <p:cNvPicPr>
            <a:picLocks noChangeAspect="1"/>
          </p:cNvPicPr>
          <p:nvPr/>
        </p:nvPicPr>
        <p:blipFill>
          <a:blip r:embed="rId2"/>
          <a:stretch>
            <a:fillRect/>
          </a:stretch>
        </p:blipFill>
        <p:spPr>
          <a:xfrm>
            <a:off x="6443878" y="2373111"/>
            <a:ext cx="4606061" cy="3875292"/>
          </a:xfrm>
          <a:prstGeom prst="rect">
            <a:avLst/>
          </a:prstGeom>
        </p:spPr>
      </p:pic>
      <p:sp>
        <p:nvSpPr>
          <p:cNvPr id="6" name="TextBox 5">
            <a:extLst>
              <a:ext uri="{FF2B5EF4-FFF2-40B4-BE49-F238E27FC236}">
                <a16:creationId xmlns:a16="http://schemas.microsoft.com/office/drawing/2014/main" id="{EEBC3418-EDF3-4DB3-AFEB-540CA225D2A6}"/>
              </a:ext>
            </a:extLst>
          </p:cNvPr>
          <p:cNvSpPr txBox="1"/>
          <p:nvPr/>
        </p:nvSpPr>
        <p:spPr>
          <a:xfrm>
            <a:off x="7132993" y="1083368"/>
            <a:ext cx="20176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Remove endpoint by clicking the delete option</a:t>
            </a:r>
          </a:p>
        </p:txBody>
      </p:sp>
      <p:sp>
        <p:nvSpPr>
          <p:cNvPr id="7" name="Footer Placeholder 6">
            <a:extLst>
              <a:ext uri="{FF2B5EF4-FFF2-40B4-BE49-F238E27FC236}">
                <a16:creationId xmlns:a16="http://schemas.microsoft.com/office/drawing/2014/main" id="{3F31A587-4955-4AB3-91AA-5764B2F439E8}"/>
              </a:ext>
            </a:extLst>
          </p:cNvPr>
          <p:cNvSpPr>
            <a:spLocks noGrp="1"/>
          </p:cNvSpPr>
          <p:nvPr>
            <p:ph type="ftr" sz="quarter" idx="11"/>
          </p:nvPr>
        </p:nvSpPr>
        <p:spPr/>
        <p:txBody>
          <a:bodyPr/>
          <a:lstStyle/>
          <a:p>
            <a:r>
              <a:rPr lang="en-US"/>
              <a:t>@Subash Gunda, McKesson Corp.</a:t>
            </a:r>
            <a:endParaRPr lang="en-US" dirty="0"/>
          </a:p>
        </p:txBody>
      </p:sp>
      <p:sp>
        <p:nvSpPr>
          <p:cNvPr id="8" name="Slide Number Placeholder 7">
            <a:extLst>
              <a:ext uri="{FF2B5EF4-FFF2-40B4-BE49-F238E27FC236}">
                <a16:creationId xmlns:a16="http://schemas.microsoft.com/office/drawing/2014/main" id="{C3A8D8B0-1DC3-494B-B055-69BC4E13F8C8}"/>
              </a:ext>
            </a:extLst>
          </p:cNvPr>
          <p:cNvSpPr>
            <a:spLocks noGrp="1"/>
          </p:cNvSpPr>
          <p:nvPr>
            <p:ph type="sldNum" sz="quarter" idx="12"/>
          </p:nvPr>
        </p:nvSpPr>
        <p:spPr/>
        <p:txBody>
          <a:bodyPr/>
          <a:lstStyle/>
          <a:p>
            <a:fld id="{8A7A6979-0714-4377-B894-6BE4C2D6E202}" type="slidenum">
              <a:rPr lang="en-US" smtClean="0"/>
              <a:t>27</a:t>
            </a:fld>
            <a:endParaRPr lang="en-US" dirty="0"/>
          </a:p>
        </p:txBody>
      </p:sp>
    </p:spTree>
    <p:extLst>
      <p:ext uri="{BB962C8B-B14F-4D97-AF65-F5344CB8AC3E}">
        <p14:creationId xmlns:p14="http://schemas.microsoft.com/office/powerpoint/2010/main" val="326845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F15B1C-0B6D-491E-A018-F72D6306DDA7}"/>
              </a:ext>
            </a:extLst>
          </p:cNvPr>
          <p:cNvPicPr>
            <a:picLocks noChangeAspect="1"/>
          </p:cNvPicPr>
          <p:nvPr/>
        </p:nvPicPr>
        <p:blipFill>
          <a:blip r:embed="rId2"/>
          <a:stretch>
            <a:fillRect/>
          </a:stretch>
        </p:blipFill>
        <p:spPr>
          <a:xfrm>
            <a:off x="2003563" y="5270839"/>
            <a:ext cx="8296275" cy="1590675"/>
          </a:xfrm>
          <a:prstGeom prst="rect">
            <a:avLst/>
          </a:prstGeom>
        </p:spPr>
      </p:pic>
      <p:pic>
        <p:nvPicPr>
          <p:cNvPr id="4" name="Picture 3">
            <a:extLst>
              <a:ext uri="{FF2B5EF4-FFF2-40B4-BE49-F238E27FC236}">
                <a16:creationId xmlns:a16="http://schemas.microsoft.com/office/drawing/2014/main" id="{C00698D3-7364-47E7-BB5D-FC4CD108E740}"/>
              </a:ext>
            </a:extLst>
          </p:cNvPr>
          <p:cNvPicPr>
            <a:picLocks noChangeAspect="1"/>
          </p:cNvPicPr>
          <p:nvPr/>
        </p:nvPicPr>
        <p:blipFill>
          <a:blip r:embed="rId3"/>
          <a:stretch>
            <a:fillRect/>
          </a:stretch>
        </p:blipFill>
        <p:spPr>
          <a:xfrm>
            <a:off x="410818" y="1447003"/>
            <a:ext cx="10442714" cy="3823836"/>
          </a:xfrm>
          <a:prstGeom prst="rect">
            <a:avLst/>
          </a:prstGeom>
        </p:spPr>
      </p:pic>
      <p:sp>
        <p:nvSpPr>
          <p:cNvPr id="5" name="TextBox 4">
            <a:extLst>
              <a:ext uri="{FF2B5EF4-FFF2-40B4-BE49-F238E27FC236}">
                <a16:creationId xmlns:a16="http://schemas.microsoft.com/office/drawing/2014/main" id="{6C33C234-02FF-44B7-95DD-1D0074D16907}"/>
              </a:ext>
            </a:extLst>
          </p:cNvPr>
          <p:cNvSpPr txBox="1"/>
          <p:nvPr/>
        </p:nvSpPr>
        <p:spPr>
          <a:xfrm>
            <a:off x="4134679" y="268357"/>
            <a:ext cx="455212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Suggestion For Later</a:t>
            </a:r>
          </a:p>
        </p:txBody>
      </p:sp>
      <p:sp>
        <p:nvSpPr>
          <p:cNvPr id="6" name="Rectangle 5">
            <a:extLst>
              <a:ext uri="{FF2B5EF4-FFF2-40B4-BE49-F238E27FC236}">
                <a16:creationId xmlns:a16="http://schemas.microsoft.com/office/drawing/2014/main" id="{2212CD84-753A-4045-93A0-E2202686905D}"/>
              </a:ext>
            </a:extLst>
          </p:cNvPr>
          <p:cNvSpPr/>
          <p:nvPr/>
        </p:nvSpPr>
        <p:spPr>
          <a:xfrm>
            <a:off x="2193518" y="655311"/>
            <a:ext cx="7916364"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Below the end points are showing degraded we need to include a proper probe with the path or have the glassfish server have a home page to serve.</a:t>
            </a:r>
          </a:p>
        </p:txBody>
      </p:sp>
      <p:sp>
        <p:nvSpPr>
          <p:cNvPr id="7" name="Footer Placeholder 6">
            <a:extLst>
              <a:ext uri="{FF2B5EF4-FFF2-40B4-BE49-F238E27FC236}">
                <a16:creationId xmlns:a16="http://schemas.microsoft.com/office/drawing/2014/main" id="{58FE1AB8-0B13-4AB9-944F-10BD8900D82E}"/>
              </a:ext>
            </a:extLst>
          </p:cNvPr>
          <p:cNvSpPr>
            <a:spLocks noGrp="1"/>
          </p:cNvSpPr>
          <p:nvPr>
            <p:ph type="ftr" sz="quarter" idx="11"/>
          </p:nvPr>
        </p:nvSpPr>
        <p:spPr>
          <a:xfrm>
            <a:off x="-43072" y="6169948"/>
            <a:ext cx="5901189" cy="320040"/>
          </a:xfrm>
        </p:spPr>
        <p:txBody>
          <a:bodyPr/>
          <a:lstStyle/>
          <a:p>
            <a:r>
              <a:rPr lang="en-US" dirty="0"/>
              <a:t>@Subash Gunda, McKesson Corp.</a:t>
            </a:r>
          </a:p>
        </p:txBody>
      </p:sp>
      <p:sp>
        <p:nvSpPr>
          <p:cNvPr id="8" name="Slide Number Placeholder 7">
            <a:extLst>
              <a:ext uri="{FF2B5EF4-FFF2-40B4-BE49-F238E27FC236}">
                <a16:creationId xmlns:a16="http://schemas.microsoft.com/office/drawing/2014/main" id="{A9AE7386-EFE3-4632-81B0-8348A02A616A}"/>
              </a:ext>
            </a:extLst>
          </p:cNvPr>
          <p:cNvSpPr>
            <a:spLocks noGrp="1"/>
          </p:cNvSpPr>
          <p:nvPr>
            <p:ph type="sldNum" sz="quarter" idx="12"/>
          </p:nvPr>
        </p:nvSpPr>
        <p:spPr/>
        <p:txBody>
          <a:bodyPr/>
          <a:lstStyle/>
          <a:p>
            <a:fld id="{8A7A6979-0714-4377-B894-6BE4C2D6E202}" type="slidenum">
              <a:rPr lang="en-US" smtClean="0"/>
              <a:t>28</a:t>
            </a:fld>
            <a:endParaRPr lang="en-US" dirty="0"/>
          </a:p>
        </p:txBody>
      </p:sp>
    </p:spTree>
    <p:extLst>
      <p:ext uri="{BB962C8B-B14F-4D97-AF65-F5344CB8AC3E}">
        <p14:creationId xmlns:p14="http://schemas.microsoft.com/office/powerpoint/2010/main" val="3402651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DAB20F-25F4-4CC4-9131-E543D493FF89}"/>
              </a:ext>
            </a:extLst>
          </p:cNvPr>
          <p:cNvPicPr>
            <a:picLocks noChangeAspect="1"/>
          </p:cNvPicPr>
          <p:nvPr/>
        </p:nvPicPr>
        <p:blipFill>
          <a:blip r:embed="rId2"/>
          <a:stretch>
            <a:fillRect/>
          </a:stretch>
        </p:blipFill>
        <p:spPr>
          <a:xfrm>
            <a:off x="800100" y="1362074"/>
            <a:ext cx="10591800" cy="4743450"/>
          </a:xfrm>
          <a:prstGeom prst="rect">
            <a:avLst/>
          </a:prstGeom>
        </p:spPr>
      </p:pic>
      <p:sp>
        <p:nvSpPr>
          <p:cNvPr id="3" name="Rectangle 2">
            <a:extLst>
              <a:ext uri="{FF2B5EF4-FFF2-40B4-BE49-F238E27FC236}">
                <a16:creationId xmlns:a16="http://schemas.microsoft.com/office/drawing/2014/main" id="{CE109EB4-BCB4-48BB-A160-86BF2ED1FB91}"/>
              </a:ext>
            </a:extLst>
          </p:cNvPr>
          <p:cNvSpPr/>
          <p:nvPr/>
        </p:nvSpPr>
        <p:spPr>
          <a:xfrm>
            <a:off x="2193518" y="430027"/>
            <a:ext cx="7916364"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We can also change end points to be of type ‘Azure endpoint’ by selecting the respective public IP address.</a:t>
            </a:r>
          </a:p>
        </p:txBody>
      </p:sp>
      <p:sp>
        <p:nvSpPr>
          <p:cNvPr id="4" name="Footer Placeholder 3">
            <a:extLst>
              <a:ext uri="{FF2B5EF4-FFF2-40B4-BE49-F238E27FC236}">
                <a16:creationId xmlns:a16="http://schemas.microsoft.com/office/drawing/2014/main" id="{67195F7C-A994-434E-BF85-9053C8313B27}"/>
              </a:ext>
            </a:extLst>
          </p:cNvPr>
          <p:cNvSpPr>
            <a:spLocks noGrp="1"/>
          </p:cNvSpPr>
          <p:nvPr>
            <p:ph type="ftr" sz="quarter" idx="11"/>
          </p:nvPr>
        </p:nvSpPr>
        <p:spPr/>
        <p:txBody>
          <a:bodyPr/>
          <a:lstStyle/>
          <a:p>
            <a:r>
              <a:rPr lang="en-US"/>
              <a:t>@Subash Gunda, McKesson Corp.</a:t>
            </a:r>
            <a:endParaRPr lang="en-US" dirty="0"/>
          </a:p>
        </p:txBody>
      </p:sp>
      <p:sp>
        <p:nvSpPr>
          <p:cNvPr id="5" name="Slide Number Placeholder 4">
            <a:extLst>
              <a:ext uri="{FF2B5EF4-FFF2-40B4-BE49-F238E27FC236}">
                <a16:creationId xmlns:a16="http://schemas.microsoft.com/office/drawing/2014/main" id="{D4E2A916-4D55-4982-8A5F-FF3AC9C16D65}"/>
              </a:ext>
            </a:extLst>
          </p:cNvPr>
          <p:cNvSpPr>
            <a:spLocks noGrp="1"/>
          </p:cNvSpPr>
          <p:nvPr>
            <p:ph type="sldNum" sz="quarter" idx="12"/>
          </p:nvPr>
        </p:nvSpPr>
        <p:spPr/>
        <p:txBody>
          <a:bodyPr/>
          <a:lstStyle/>
          <a:p>
            <a:fld id="{8A7A6979-0714-4377-B894-6BE4C2D6E202}" type="slidenum">
              <a:rPr lang="en-US" smtClean="0"/>
              <a:t>29</a:t>
            </a:fld>
            <a:endParaRPr lang="en-US" dirty="0"/>
          </a:p>
        </p:txBody>
      </p:sp>
    </p:spTree>
    <p:extLst>
      <p:ext uri="{BB962C8B-B14F-4D97-AF65-F5344CB8AC3E}">
        <p14:creationId xmlns:p14="http://schemas.microsoft.com/office/powerpoint/2010/main" val="9136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E1BF0B-F7EA-4BE6-9303-9C4364ACF538}"/>
              </a:ext>
            </a:extLst>
          </p:cNvPr>
          <p:cNvSpPr/>
          <p:nvPr/>
        </p:nvSpPr>
        <p:spPr>
          <a:xfrm>
            <a:off x="3048000" y="67054"/>
            <a:ext cx="6096000" cy="6723892"/>
          </a:xfrm>
          <a:prstGeom prst="rect">
            <a:avLst/>
          </a:prstGeom>
        </p:spPr>
        <p:txBody>
          <a:bodyPr>
            <a:spAutoFit/>
          </a:bodyPr>
          <a:lstStyle/>
          <a:p>
            <a:pPr>
              <a:lnSpc>
                <a:spcPct val="107000"/>
              </a:lnSpc>
              <a:spcAft>
                <a:spcPts val="800"/>
              </a:spcAft>
            </a:pPr>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Traffic Manager benefits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Improves the availability of critical applications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Improves the responsiveness of high-performance applications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Performs service maintenance without downtime</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Combines on-premises and Cloud-based applications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Distribute traffic for large, complex deployments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Traffic Manager routing methods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Azure traffic Manager supports four traffic-routing methods to determine how to route network traffic to the various service endpoints. Traffic Manager applies the traffic-routing method to each DNS query it receives. Below are four traffic routing methods.</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Priority</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Weighted</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Performance</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Geographic</a:t>
            </a:r>
          </a:p>
        </p:txBody>
      </p:sp>
      <p:sp>
        <p:nvSpPr>
          <p:cNvPr id="3" name="Footer Placeholder 2">
            <a:extLst>
              <a:ext uri="{FF2B5EF4-FFF2-40B4-BE49-F238E27FC236}">
                <a16:creationId xmlns:a16="http://schemas.microsoft.com/office/drawing/2014/main" id="{B5745F20-B5E7-45F0-AC8C-F7226EB9030E}"/>
              </a:ext>
            </a:extLst>
          </p:cNvPr>
          <p:cNvSpPr>
            <a:spLocks noGrp="1"/>
          </p:cNvSpPr>
          <p:nvPr>
            <p:ph type="ftr" sz="quarter" idx="11"/>
          </p:nvPr>
        </p:nvSpPr>
        <p:spPr>
          <a:xfrm>
            <a:off x="619539" y="6236208"/>
            <a:ext cx="5901189" cy="320040"/>
          </a:xfrm>
        </p:spPr>
        <p:txBody>
          <a:bodyPr/>
          <a:lstStyle/>
          <a:p>
            <a:r>
              <a:rPr lang="en-US" dirty="0"/>
              <a:t>@Subash Gunda, McKesson Corp.</a:t>
            </a:r>
          </a:p>
        </p:txBody>
      </p:sp>
      <p:sp>
        <p:nvSpPr>
          <p:cNvPr id="4" name="Slide Number Placeholder 3">
            <a:extLst>
              <a:ext uri="{FF2B5EF4-FFF2-40B4-BE49-F238E27FC236}">
                <a16:creationId xmlns:a16="http://schemas.microsoft.com/office/drawing/2014/main" id="{DAD581B0-9593-4EB0-8DB1-9F9A6E46ECEF}"/>
              </a:ext>
            </a:extLst>
          </p:cNvPr>
          <p:cNvSpPr>
            <a:spLocks noGrp="1"/>
          </p:cNvSpPr>
          <p:nvPr>
            <p:ph type="sldNum" sz="quarter" idx="12"/>
          </p:nvPr>
        </p:nvSpPr>
        <p:spPr/>
        <p:txBody>
          <a:bodyPr/>
          <a:lstStyle/>
          <a:p>
            <a:fld id="{8A7A6979-0714-4377-B894-6BE4C2D6E202}" type="slidenum">
              <a:rPr lang="en-US" smtClean="0"/>
              <a:t>3</a:t>
            </a:fld>
            <a:endParaRPr lang="en-US" dirty="0"/>
          </a:p>
        </p:txBody>
      </p:sp>
    </p:spTree>
    <p:extLst>
      <p:ext uri="{BB962C8B-B14F-4D97-AF65-F5344CB8AC3E}">
        <p14:creationId xmlns:p14="http://schemas.microsoft.com/office/powerpoint/2010/main" val="151550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B5DDF8-C3B9-4DDA-92EC-56D476A8175C}"/>
              </a:ext>
            </a:extLst>
          </p:cNvPr>
          <p:cNvSpPr/>
          <p:nvPr/>
        </p:nvSpPr>
        <p:spPr>
          <a:xfrm>
            <a:off x="2355574" y="927033"/>
            <a:ext cx="8895522" cy="3990836"/>
          </a:xfrm>
          <a:prstGeom prst="rect">
            <a:avLst/>
          </a:prstGeom>
        </p:spPr>
        <p:txBody>
          <a:bodyPr wrap="square">
            <a:spAutoFit/>
          </a:bodyPr>
          <a:lstStyle/>
          <a:p>
            <a:r>
              <a:rPr lang="en-US" sz="2000" b="1" dirty="0">
                <a:solidFill>
                  <a:srgbClr val="0070C0"/>
                </a:solidFill>
                <a:latin typeface="Arial" panose="020B0604020202020204" pitchFamily="34" charset="0"/>
                <a:ea typeface="Calibri" panose="020F0502020204030204" pitchFamily="34" charset="0"/>
              </a:rPr>
              <a:t>				High Level Overview of steps</a:t>
            </a:r>
          </a:p>
          <a:p>
            <a:endParaRPr lang="en-US" sz="2000" b="1" dirty="0">
              <a:solidFill>
                <a:srgbClr val="0070C0"/>
              </a:solidFill>
              <a:latin typeface="Arial" panose="020B0604020202020204" pitchFamily="34" charset="0"/>
              <a:ea typeface="Calibri" panose="020F0502020204030204" pitchFamily="34" charset="0"/>
            </a:endParaRP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Four Azure windows based VMs each with a power shell script</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Installed Java 1.8 JDK, NetBeans IDE 8.2 along with Glassfish Server 4.1 on all of them</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Installed Oracle Database 11g Express Edition on one of the VM</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Ran SQL queries to ingest data on the database</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Deployed survey and survey admin apps on Glassfish server by changing libraries</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Updated JDBC connection string to talk to the DB respectively from each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GlassFish</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Server.</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Ran PowerShell script to Create Azure Traffic Manager Profile ‘performance’ based</a:t>
            </a:r>
          </a:p>
          <a:p>
            <a:pPr marL="342900" indent="-342900">
              <a:spcAft>
                <a:spcPts val="450"/>
              </a:spcAft>
              <a:buFont typeface="+mj-lt"/>
              <a:buAutoNum type="arabicPeriod"/>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Create DNS for the site using DNS Zone and did a CNAME to point to Traffic Manager Profile.</a:t>
            </a:r>
          </a:p>
          <a:p>
            <a:pPr>
              <a:spcAft>
                <a:spcPts val="450"/>
              </a:spcAft>
            </a:pPr>
            <a:endParaRPr lang="en-US" dirty="0">
              <a:solidFill>
                <a:srgbClr val="000000"/>
              </a:solidFill>
              <a:latin typeface="Arial" panose="020B0604020202020204" pitchFamily="34" charset="0"/>
              <a:ea typeface="Calibri" panose="020F0502020204030204" pitchFamily="34" charset="0"/>
            </a:endParaRPr>
          </a:p>
        </p:txBody>
      </p:sp>
      <p:sp>
        <p:nvSpPr>
          <p:cNvPr id="2" name="Footer Placeholder 1">
            <a:extLst>
              <a:ext uri="{FF2B5EF4-FFF2-40B4-BE49-F238E27FC236}">
                <a16:creationId xmlns:a16="http://schemas.microsoft.com/office/drawing/2014/main" id="{93B42D47-DF84-4C10-939E-49DB7CD8D29F}"/>
              </a:ext>
            </a:extLst>
          </p:cNvPr>
          <p:cNvSpPr>
            <a:spLocks noGrp="1"/>
          </p:cNvSpPr>
          <p:nvPr>
            <p:ph type="ftr" sz="quarter" idx="11"/>
          </p:nvPr>
        </p:nvSpPr>
        <p:spPr/>
        <p:txBody>
          <a:bodyPr/>
          <a:lstStyle/>
          <a:p>
            <a:r>
              <a:rPr lang="en-US"/>
              <a:t>@Subash Gunda, McKesson Corp.</a:t>
            </a:r>
            <a:endParaRPr lang="en-US" dirty="0"/>
          </a:p>
        </p:txBody>
      </p:sp>
      <p:sp>
        <p:nvSpPr>
          <p:cNvPr id="4" name="Slide Number Placeholder 3">
            <a:extLst>
              <a:ext uri="{FF2B5EF4-FFF2-40B4-BE49-F238E27FC236}">
                <a16:creationId xmlns:a16="http://schemas.microsoft.com/office/drawing/2014/main" id="{A4CF8C43-3350-4C89-9DE1-40E34552B84E}"/>
              </a:ext>
            </a:extLst>
          </p:cNvPr>
          <p:cNvSpPr>
            <a:spLocks noGrp="1"/>
          </p:cNvSpPr>
          <p:nvPr>
            <p:ph type="sldNum" sz="quarter" idx="12"/>
          </p:nvPr>
        </p:nvSpPr>
        <p:spPr/>
        <p:txBody>
          <a:bodyPr/>
          <a:lstStyle/>
          <a:p>
            <a:fld id="{8A7A6979-0714-4377-B894-6BE4C2D6E202}" type="slidenum">
              <a:rPr lang="en-US" smtClean="0"/>
              <a:t>4</a:t>
            </a:fld>
            <a:endParaRPr lang="en-US" dirty="0"/>
          </a:p>
        </p:txBody>
      </p:sp>
    </p:spTree>
    <p:extLst>
      <p:ext uri="{BB962C8B-B14F-4D97-AF65-F5344CB8AC3E}">
        <p14:creationId xmlns:p14="http://schemas.microsoft.com/office/powerpoint/2010/main" val="253826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302CCC-7FDB-4B27-9ACD-676D56A530E5}"/>
              </a:ext>
            </a:extLst>
          </p:cNvPr>
          <p:cNvSpPr/>
          <p:nvPr/>
        </p:nvSpPr>
        <p:spPr>
          <a:xfrm>
            <a:off x="3048000" y="1166843"/>
            <a:ext cx="6096000" cy="5016758"/>
          </a:xfrm>
          <a:prstGeom prst="rect">
            <a:avLst/>
          </a:prstGeom>
        </p:spPr>
        <p:txBody>
          <a:bodyPr>
            <a:spAutoFit/>
          </a:bodyPr>
          <a:lstStyle/>
          <a:p>
            <a:r>
              <a:rPr lang="en-US" sz="2000" b="1" dirty="0">
                <a:solidFill>
                  <a:srgbClr val="0070C0"/>
                </a:solidFill>
                <a:latin typeface="Calibri" panose="020F0502020204030204" pitchFamily="34" charset="0"/>
                <a:ea typeface="Calibri" panose="020F0502020204030204" pitchFamily="34" charset="0"/>
              </a:rPr>
              <a:t>					Data Set</a:t>
            </a:r>
            <a:endParaRPr lang="en-US" sz="2000" dirty="0">
              <a:solidFill>
                <a:srgbClr val="0070C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Survey URLs: </a:t>
            </a:r>
            <a:r>
              <a:rPr lang="en-US" u="sng" dirty="0">
                <a:solidFill>
                  <a:srgbClr val="0000FF"/>
                </a:solidFill>
                <a:latin typeface="Calibri" panose="020F0502020204030204" pitchFamily="34" charset="0"/>
                <a:ea typeface="Calibri" panose="020F0502020204030204" pitchFamily="34" charset="0"/>
                <a:hlinkClick r:id="rId2"/>
              </a:rPr>
              <a:t>http://gsrworld.techsurvey.com/survey/index.xhtml</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Survey Admin URLs: </a:t>
            </a:r>
            <a:r>
              <a:rPr lang="en-US" u="sng" dirty="0">
                <a:solidFill>
                  <a:srgbClr val="0000FF"/>
                </a:solidFill>
                <a:latin typeface="Calibri" panose="020F0502020204030204" pitchFamily="34" charset="0"/>
                <a:ea typeface="Calibri" panose="020F0502020204030204" pitchFamily="34" charset="0"/>
                <a:hlinkClick r:id="rId3"/>
              </a:rPr>
              <a:t>http://gsrworld.techsurvey.com/surveyadmin/home.jsp</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FF"/>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Traffic Manager Survey URLs: </a:t>
            </a:r>
          </a:p>
          <a:p>
            <a:r>
              <a:rPr lang="en-US" u="sng" dirty="0">
                <a:solidFill>
                  <a:srgbClr val="0000FF"/>
                </a:solidFill>
                <a:latin typeface="Calibri" panose="020F0502020204030204" pitchFamily="34" charset="0"/>
                <a:ea typeface="Calibri" panose="020F0502020204030204" pitchFamily="34" charset="0"/>
                <a:hlinkClick r:id="rId4"/>
              </a:rPr>
              <a:t>http://gen-unique.trafficmanager.net/survey/index.xhtml</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Traffic Manager Survey Admin URL: </a:t>
            </a:r>
            <a:endParaRPr lang="en-US" sz="1200" dirty="0">
              <a:solidFill>
                <a:srgbClr val="000000"/>
              </a:solidFill>
              <a:latin typeface="Arial" panose="020B0604020202020204" pitchFamily="34" charset="0"/>
              <a:ea typeface="Calibri" panose="020F0502020204030204" pitchFamily="34" charset="0"/>
            </a:endParaRPr>
          </a:p>
          <a:p>
            <a:r>
              <a:rPr lang="en-US" u="sng" dirty="0">
                <a:solidFill>
                  <a:srgbClr val="0000FF"/>
                </a:solidFill>
                <a:latin typeface="Calibri" panose="020F0502020204030204" pitchFamily="34" charset="0"/>
                <a:ea typeface="Calibri" panose="020F0502020204030204" pitchFamily="34" charset="0"/>
                <a:hlinkClick r:id="rId5"/>
              </a:rPr>
              <a:t>http://gen-unique.trafficmanager.net/surveyadmin/home.jsp</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FF"/>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FF"/>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Online-Survey-System-Java-Project - Size: 3..2 MB</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I haven’t included other tools as they are big like </a:t>
            </a:r>
            <a:r>
              <a:rPr lang="en-US" dirty="0" err="1">
                <a:solidFill>
                  <a:srgbClr val="000000"/>
                </a:solidFill>
                <a:latin typeface="Calibri" panose="020F0502020204030204" pitchFamily="34" charset="0"/>
                <a:ea typeface="Calibri" panose="020F0502020204030204" pitchFamily="34" charset="0"/>
              </a:rPr>
              <a:t>netbeans</a:t>
            </a:r>
            <a:r>
              <a:rPr lang="en-US" dirty="0">
                <a:solidFill>
                  <a:srgbClr val="000000"/>
                </a:solidFill>
                <a:latin typeface="Calibri" panose="020F0502020204030204" pitchFamily="34" charset="0"/>
                <a:ea typeface="Calibri" panose="020F0502020204030204" pitchFamily="34" charset="0"/>
              </a:rPr>
              <a:t>, oracle </a:t>
            </a:r>
            <a:r>
              <a:rPr lang="en-US" dirty="0" err="1">
                <a:solidFill>
                  <a:srgbClr val="000000"/>
                </a:solidFill>
                <a:latin typeface="Calibri" panose="020F0502020204030204" pitchFamily="34" charset="0"/>
                <a:ea typeface="Calibri" panose="020F0502020204030204" pitchFamily="34" charset="0"/>
              </a:rPr>
              <a:t>db</a:t>
            </a:r>
            <a:r>
              <a:rPr lang="en-US" dirty="0">
                <a:solidFill>
                  <a:srgbClr val="000000"/>
                </a:solidFill>
                <a:latin typeface="Calibri" panose="020F0502020204030204" pitchFamily="34" charset="0"/>
                <a:ea typeface="Calibri" panose="020F0502020204030204" pitchFamily="34" charset="0"/>
              </a:rPr>
              <a:t> and java </a:t>
            </a:r>
            <a:r>
              <a:rPr lang="en-US" dirty="0" err="1">
                <a:solidFill>
                  <a:srgbClr val="000000"/>
                </a:solidFill>
                <a:latin typeface="Calibri" panose="020F0502020204030204" pitchFamily="34" charset="0"/>
                <a:ea typeface="Calibri" panose="020F0502020204030204" pitchFamily="34" charset="0"/>
              </a:rPr>
              <a:t>jdk</a:t>
            </a:r>
            <a:endParaRPr lang="en-US" dirty="0">
              <a:solidFill>
                <a:srgbClr val="000000"/>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Power shell scripts are included</a:t>
            </a:r>
          </a:p>
          <a:p>
            <a:endParaRPr lang="en-US" sz="1200" dirty="0">
              <a:solidFill>
                <a:srgbClr val="000000"/>
              </a:solidFill>
              <a:latin typeface="Arial" panose="020B0604020202020204" pitchFamily="34" charset="0"/>
              <a:ea typeface="Calibri" panose="020F0502020204030204" pitchFamily="34" charset="0"/>
            </a:endParaRPr>
          </a:p>
        </p:txBody>
      </p:sp>
      <p:sp>
        <p:nvSpPr>
          <p:cNvPr id="3" name="Footer Placeholder 2">
            <a:extLst>
              <a:ext uri="{FF2B5EF4-FFF2-40B4-BE49-F238E27FC236}">
                <a16:creationId xmlns:a16="http://schemas.microsoft.com/office/drawing/2014/main" id="{B86D5D19-8E09-4EEC-A703-E092676C4828}"/>
              </a:ext>
            </a:extLst>
          </p:cNvPr>
          <p:cNvSpPr>
            <a:spLocks noGrp="1"/>
          </p:cNvSpPr>
          <p:nvPr>
            <p:ph type="ftr" sz="quarter" idx="11"/>
          </p:nvPr>
        </p:nvSpPr>
        <p:spPr/>
        <p:txBody>
          <a:bodyPr/>
          <a:lstStyle/>
          <a:p>
            <a:r>
              <a:rPr lang="en-US"/>
              <a:t>@Subash Gunda, McKesson Corp.</a:t>
            </a:r>
            <a:endParaRPr lang="en-US" dirty="0"/>
          </a:p>
        </p:txBody>
      </p:sp>
      <p:sp>
        <p:nvSpPr>
          <p:cNvPr id="4" name="Slide Number Placeholder 3">
            <a:extLst>
              <a:ext uri="{FF2B5EF4-FFF2-40B4-BE49-F238E27FC236}">
                <a16:creationId xmlns:a16="http://schemas.microsoft.com/office/drawing/2014/main" id="{E7A69D05-CC8B-42E5-872E-3818FF76D79D}"/>
              </a:ext>
            </a:extLst>
          </p:cNvPr>
          <p:cNvSpPr>
            <a:spLocks noGrp="1"/>
          </p:cNvSpPr>
          <p:nvPr>
            <p:ph type="sldNum" sz="quarter" idx="12"/>
          </p:nvPr>
        </p:nvSpPr>
        <p:spPr/>
        <p:txBody>
          <a:bodyPr/>
          <a:lstStyle/>
          <a:p>
            <a:fld id="{8A7A6979-0714-4377-B894-6BE4C2D6E202}" type="slidenum">
              <a:rPr lang="en-US" smtClean="0"/>
              <a:t>5</a:t>
            </a:fld>
            <a:endParaRPr lang="en-US" dirty="0"/>
          </a:p>
        </p:txBody>
      </p:sp>
    </p:spTree>
    <p:extLst>
      <p:ext uri="{BB962C8B-B14F-4D97-AF65-F5344CB8AC3E}">
        <p14:creationId xmlns:p14="http://schemas.microsoft.com/office/powerpoint/2010/main" val="172720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859242-265D-4D52-B20A-1244E2A0EDF4}"/>
              </a:ext>
            </a:extLst>
          </p:cNvPr>
          <p:cNvSpPr/>
          <p:nvPr/>
        </p:nvSpPr>
        <p:spPr>
          <a:xfrm>
            <a:off x="3048000" y="1443841"/>
            <a:ext cx="6096000" cy="4801314"/>
          </a:xfrm>
          <a:prstGeom prst="rect">
            <a:avLst/>
          </a:prstGeom>
        </p:spPr>
        <p:txBody>
          <a:bodyPr>
            <a:spAutoFit/>
          </a:bodyPr>
          <a:lstStyle/>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Hardware</a:t>
            </a: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Windows Server 2012 R2</a:t>
            </a:r>
            <a:endParaRPr lang="en-US" sz="1200"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Azure Traffic Manager</a:t>
            </a: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Software: </a:t>
            </a: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NetBeans IDE 8.2</a:t>
            </a:r>
          </a:p>
          <a:p>
            <a:pPr marL="285750" indent="-285750">
              <a:buFont typeface="Arial" panose="020B0604020202020204" pitchFamily="34" charset="0"/>
              <a:buChar char="•"/>
            </a:pPr>
            <a:r>
              <a:rPr lang="en-US" dirty="0" err="1">
                <a:solidFill>
                  <a:srgbClr val="000000"/>
                </a:solidFill>
                <a:latin typeface="Calibri" panose="020F0502020204030204" pitchFamily="34" charset="0"/>
                <a:ea typeface="Calibri" panose="020F0502020204030204" pitchFamily="34" charset="0"/>
              </a:rPr>
              <a:t>GlassFish</a:t>
            </a:r>
            <a:r>
              <a:rPr lang="en-US" dirty="0">
                <a:solidFill>
                  <a:srgbClr val="000000"/>
                </a:solidFill>
                <a:latin typeface="Calibri" panose="020F0502020204030204" pitchFamily="34" charset="0"/>
                <a:ea typeface="Calibri" panose="020F0502020204030204" pitchFamily="34" charset="0"/>
              </a:rPr>
              <a:t> Server 4.1</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Java JDK 1.8</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Oracle Database 11g Express Edition</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JDBC Driver  - ojdbc7.jar</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JSF Libraries – 1.2, 2.2</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My PC with Apache 2.4</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MY PC with host entry change</a:t>
            </a:r>
          </a:p>
          <a:p>
            <a:pPr marL="285750" indent="-285750">
              <a:buFont typeface="Arial" panose="020B0604020202020204" pitchFamily="34" charset="0"/>
              <a:buChar char="•"/>
            </a:pPr>
            <a:endParaRPr lang="en-US" sz="1200" dirty="0">
              <a:solidFill>
                <a:srgbClr val="000000"/>
              </a:solidFill>
              <a:latin typeface="Arial" panose="020B0604020202020204" pitchFamily="34" charset="0"/>
              <a:ea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rPr>
              <a:t> </a:t>
            </a:r>
            <a:endParaRPr lang="en-US" sz="1200" dirty="0">
              <a:solidFill>
                <a:srgbClr val="000000"/>
              </a:solidFill>
              <a:latin typeface="Arial" panose="020B0604020202020204" pitchFamily="34" charset="0"/>
              <a:ea typeface="Calibri" panose="020F0502020204030204" pitchFamily="34" charset="0"/>
            </a:endParaRPr>
          </a:p>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References: </a:t>
            </a:r>
          </a:p>
          <a:p>
            <a:r>
              <a:rPr lang="en-US" u="sng" dirty="0">
                <a:solidFill>
                  <a:srgbClr val="000000"/>
                </a:solidFill>
                <a:latin typeface="Calibri" panose="020F0502020204030204" pitchFamily="34" charset="0"/>
                <a:ea typeface="Calibri" panose="020F0502020204030204" pitchFamily="34" charset="0"/>
                <a:hlinkClick r:id="rId2"/>
              </a:rPr>
              <a:t>http://www.codewithc.com/online-survey-system-project-java/</a:t>
            </a:r>
            <a:endParaRPr lang="en-US" sz="1200" dirty="0">
              <a:solidFill>
                <a:srgbClr val="000000"/>
              </a:solidFill>
              <a:latin typeface="Arial" panose="020B0604020202020204" pitchFamily="34" charset="0"/>
              <a:ea typeface="Calibri" panose="020F0502020204030204" pitchFamily="34" charset="0"/>
            </a:endParaRPr>
          </a:p>
        </p:txBody>
      </p:sp>
      <p:sp>
        <p:nvSpPr>
          <p:cNvPr id="3" name="Footer Placeholder 2">
            <a:extLst>
              <a:ext uri="{FF2B5EF4-FFF2-40B4-BE49-F238E27FC236}">
                <a16:creationId xmlns:a16="http://schemas.microsoft.com/office/drawing/2014/main" id="{0B0FD75B-004C-476C-B8F0-9A81DF48DDE5}"/>
              </a:ext>
            </a:extLst>
          </p:cNvPr>
          <p:cNvSpPr>
            <a:spLocks noGrp="1"/>
          </p:cNvSpPr>
          <p:nvPr>
            <p:ph type="ftr" sz="quarter" idx="11"/>
          </p:nvPr>
        </p:nvSpPr>
        <p:spPr/>
        <p:txBody>
          <a:bodyPr/>
          <a:lstStyle/>
          <a:p>
            <a:r>
              <a:rPr lang="en-US"/>
              <a:t>@Subash Gunda, McKesson Corp.</a:t>
            </a:r>
            <a:endParaRPr lang="en-US" dirty="0"/>
          </a:p>
        </p:txBody>
      </p:sp>
      <p:sp>
        <p:nvSpPr>
          <p:cNvPr id="4" name="Slide Number Placeholder 3">
            <a:extLst>
              <a:ext uri="{FF2B5EF4-FFF2-40B4-BE49-F238E27FC236}">
                <a16:creationId xmlns:a16="http://schemas.microsoft.com/office/drawing/2014/main" id="{74BF3962-5B09-478C-9440-C759A2D3BCB8}"/>
              </a:ext>
            </a:extLst>
          </p:cNvPr>
          <p:cNvSpPr>
            <a:spLocks noGrp="1"/>
          </p:cNvSpPr>
          <p:nvPr>
            <p:ph type="sldNum" sz="quarter" idx="12"/>
          </p:nvPr>
        </p:nvSpPr>
        <p:spPr/>
        <p:txBody>
          <a:bodyPr/>
          <a:lstStyle/>
          <a:p>
            <a:fld id="{8A7A6979-0714-4377-B894-6BE4C2D6E202}" type="slidenum">
              <a:rPr lang="en-US" smtClean="0"/>
              <a:t>6</a:t>
            </a:fld>
            <a:endParaRPr lang="en-US" dirty="0"/>
          </a:p>
        </p:txBody>
      </p:sp>
    </p:spTree>
    <p:extLst>
      <p:ext uri="{BB962C8B-B14F-4D97-AF65-F5344CB8AC3E}">
        <p14:creationId xmlns:p14="http://schemas.microsoft.com/office/powerpoint/2010/main" val="231638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3F271B-F5F9-4BC7-BF43-6ACFF8130FBD}"/>
              </a:ext>
            </a:extLst>
          </p:cNvPr>
          <p:cNvSpPr/>
          <p:nvPr/>
        </p:nvSpPr>
        <p:spPr>
          <a:xfrm>
            <a:off x="3048000" y="1997839"/>
            <a:ext cx="6096000" cy="3785652"/>
          </a:xfrm>
          <a:prstGeom prst="rect">
            <a:avLst/>
          </a:prstGeom>
        </p:spPr>
        <p:txBody>
          <a:bodyPr>
            <a:spAutoFit/>
          </a:bodyPr>
          <a:lstStyle/>
          <a:p>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		  Lessons Learned &amp; Pros/Cons</a:t>
            </a:r>
          </a:p>
          <a:p>
            <a:endPar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Need to disable Windows Firewall which was not allowing incoming traffic</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NSGs can able applied at the network interface level or the subnet level for a VM.</a:t>
            </a:r>
          </a:p>
          <a:p>
            <a:pPr marL="285750" indent="-285750">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Not able to submit the survey – may be a code but couldn’t figure out.</a:t>
            </a:r>
            <a:endParaRPr lang="en-US" sz="1200" dirty="0">
              <a:solidFill>
                <a:srgbClr val="00000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DNS zone Site DNS CNAME to Azure Traffic Manager Profile not working so I used my PC with apache as a portal DNS Server</a:t>
            </a:r>
            <a:endParaRPr lang="en-US" sz="1200" dirty="0">
              <a:solidFill>
                <a:srgbClr val="000000"/>
              </a:solidFill>
              <a:latin typeface="Arial" panose="020B0604020202020204" pitchFamily="34" charset="0"/>
              <a:ea typeface="Calibri" panose="020F0502020204030204" pitchFamily="34" charset="0"/>
            </a:endParaRPr>
          </a:p>
        </p:txBody>
      </p:sp>
      <p:sp>
        <p:nvSpPr>
          <p:cNvPr id="3" name="Footer Placeholder 2">
            <a:extLst>
              <a:ext uri="{FF2B5EF4-FFF2-40B4-BE49-F238E27FC236}">
                <a16:creationId xmlns:a16="http://schemas.microsoft.com/office/drawing/2014/main" id="{C9671A85-D96F-47BA-A337-341E93DF23DB}"/>
              </a:ext>
            </a:extLst>
          </p:cNvPr>
          <p:cNvSpPr>
            <a:spLocks noGrp="1"/>
          </p:cNvSpPr>
          <p:nvPr>
            <p:ph type="ftr" sz="quarter" idx="11"/>
          </p:nvPr>
        </p:nvSpPr>
        <p:spPr/>
        <p:txBody>
          <a:bodyPr/>
          <a:lstStyle/>
          <a:p>
            <a:r>
              <a:rPr lang="en-US"/>
              <a:t>@Subash Gunda, McKesson Corp.</a:t>
            </a:r>
            <a:endParaRPr lang="en-US" dirty="0"/>
          </a:p>
        </p:txBody>
      </p:sp>
      <p:sp>
        <p:nvSpPr>
          <p:cNvPr id="4" name="Slide Number Placeholder 3">
            <a:extLst>
              <a:ext uri="{FF2B5EF4-FFF2-40B4-BE49-F238E27FC236}">
                <a16:creationId xmlns:a16="http://schemas.microsoft.com/office/drawing/2014/main" id="{F8745931-C743-4CE8-A927-51BDA7B2691E}"/>
              </a:ext>
            </a:extLst>
          </p:cNvPr>
          <p:cNvSpPr>
            <a:spLocks noGrp="1"/>
          </p:cNvSpPr>
          <p:nvPr>
            <p:ph type="sldNum" sz="quarter" idx="12"/>
          </p:nvPr>
        </p:nvSpPr>
        <p:spPr/>
        <p:txBody>
          <a:bodyPr/>
          <a:lstStyle/>
          <a:p>
            <a:fld id="{8A7A6979-0714-4377-B894-6BE4C2D6E202}" type="slidenum">
              <a:rPr lang="en-US" smtClean="0"/>
              <a:t>7</a:t>
            </a:fld>
            <a:endParaRPr lang="en-US" dirty="0"/>
          </a:p>
        </p:txBody>
      </p:sp>
    </p:spTree>
    <p:extLst>
      <p:ext uri="{BB962C8B-B14F-4D97-AF65-F5344CB8AC3E}">
        <p14:creationId xmlns:p14="http://schemas.microsoft.com/office/powerpoint/2010/main" val="132621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D2887F-7BF0-47C2-9450-E2989A8FE751}"/>
              </a:ext>
            </a:extLst>
          </p:cNvPr>
          <p:cNvPicPr>
            <a:picLocks noChangeAspect="1"/>
          </p:cNvPicPr>
          <p:nvPr/>
        </p:nvPicPr>
        <p:blipFill>
          <a:blip r:embed="rId2"/>
          <a:stretch>
            <a:fillRect/>
          </a:stretch>
        </p:blipFill>
        <p:spPr>
          <a:xfrm>
            <a:off x="2571750" y="966787"/>
            <a:ext cx="7048500" cy="4924425"/>
          </a:xfrm>
          <a:prstGeom prst="rect">
            <a:avLst/>
          </a:prstGeom>
        </p:spPr>
      </p:pic>
      <p:sp>
        <p:nvSpPr>
          <p:cNvPr id="3" name="TextBox 2">
            <a:extLst>
              <a:ext uri="{FF2B5EF4-FFF2-40B4-BE49-F238E27FC236}">
                <a16:creationId xmlns:a16="http://schemas.microsoft.com/office/drawing/2014/main" id="{7DAD6474-F8D7-4F00-9372-E87EAB9A38EB}"/>
              </a:ext>
            </a:extLst>
          </p:cNvPr>
          <p:cNvSpPr txBox="1"/>
          <p:nvPr/>
        </p:nvSpPr>
        <p:spPr>
          <a:xfrm>
            <a:off x="2435090" y="387626"/>
            <a:ext cx="6748669"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Depiction of flow of Traffic for gsrworld.techsurvey.com Site</a:t>
            </a:r>
          </a:p>
        </p:txBody>
      </p:sp>
      <p:sp>
        <p:nvSpPr>
          <p:cNvPr id="4" name="Footer Placeholder 3">
            <a:extLst>
              <a:ext uri="{FF2B5EF4-FFF2-40B4-BE49-F238E27FC236}">
                <a16:creationId xmlns:a16="http://schemas.microsoft.com/office/drawing/2014/main" id="{C26EE5B6-5E63-43BF-99EC-5B16EE1024DC}"/>
              </a:ext>
            </a:extLst>
          </p:cNvPr>
          <p:cNvSpPr>
            <a:spLocks noGrp="1"/>
          </p:cNvSpPr>
          <p:nvPr>
            <p:ph type="ftr" sz="quarter" idx="11"/>
          </p:nvPr>
        </p:nvSpPr>
        <p:spPr/>
        <p:txBody>
          <a:bodyPr/>
          <a:lstStyle/>
          <a:p>
            <a:r>
              <a:rPr lang="en-US"/>
              <a:t>@Subash Gunda, McKesson Corp.</a:t>
            </a:r>
            <a:endParaRPr lang="en-US" dirty="0"/>
          </a:p>
        </p:txBody>
      </p:sp>
      <p:sp>
        <p:nvSpPr>
          <p:cNvPr id="5" name="Slide Number Placeholder 4">
            <a:extLst>
              <a:ext uri="{FF2B5EF4-FFF2-40B4-BE49-F238E27FC236}">
                <a16:creationId xmlns:a16="http://schemas.microsoft.com/office/drawing/2014/main" id="{0D4ECC92-6FC7-49A6-93A9-5FB491C0A723}"/>
              </a:ext>
            </a:extLst>
          </p:cNvPr>
          <p:cNvSpPr>
            <a:spLocks noGrp="1"/>
          </p:cNvSpPr>
          <p:nvPr>
            <p:ph type="sldNum" sz="quarter" idx="12"/>
          </p:nvPr>
        </p:nvSpPr>
        <p:spPr/>
        <p:txBody>
          <a:bodyPr/>
          <a:lstStyle/>
          <a:p>
            <a:fld id="{8A7A6979-0714-4377-B894-6BE4C2D6E202}" type="slidenum">
              <a:rPr lang="en-US" smtClean="0"/>
              <a:t>8</a:t>
            </a:fld>
            <a:endParaRPr lang="en-US" dirty="0"/>
          </a:p>
        </p:txBody>
      </p:sp>
    </p:spTree>
    <p:extLst>
      <p:ext uri="{BB962C8B-B14F-4D97-AF65-F5344CB8AC3E}">
        <p14:creationId xmlns:p14="http://schemas.microsoft.com/office/powerpoint/2010/main" val="4105398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5C83DA-FA59-40F7-9451-FE16BFBE0347}"/>
              </a:ext>
            </a:extLst>
          </p:cNvPr>
          <p:cNvPicPr>
            <a:picLocks noChangeAspect="1"/>
          </p:cNvPicPr>
          <p:nvPr/>
        </p:nvPicPr>
        <p:blipFill>
          <a:blip r:embed="rId2"/>
          <a:stretch>
            <a:fillRect/>
          </a:stretch>
        </p:blipFill>
        <p:spPr>
          <a:xfrm>
            <a:off x="0" y="782959"/>
            <a:ext cx="12192000" cy="5292081"/>
          </a:xfrm>
          <a:prstGeom prst="rect">
            <a:avLst/>
          </a:prstGeom>
        </p:spPr>
      </p:pic>
      <p:sp>
        <p:nvSpPr>
          <p:cNvPr id="3" name="TextBox 2">
            <a:extLst>
              <a:ext uri="{FF2B5EF4-FFF2-40B4-BE49-F238E27FC236}">
                <a16:creationId xmlns:a16="http://schemas.microsoft.com/office/drawing/2014/main" id="{BEC428A5-29C7-46A8-8833-1D6943372C7A}"/>
              </a:ext>
            </a:extLst>
          </p:cNvPr>
          <p:cNvSpPr txBox="1"/>
          <p:nvPr/>
        </p:nvSpPr>
        <p:spPr>
          <a:xfrm>
            <a:off x="2908853" y="159026"/>
            <a:ext cx="6142382" cy="400110"/>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Power Shell Script for the Europe VM And its Execution</a:t>
            </a:r>
          </a:p>
        </p:txBody>
      </p:sp>
      <p:sp>
        <p:nvSpPr>
          <p:cNvPr id="4" name="Footer Placeholder 3">
            <a:extLst>
              <a:ext uri="{FF2B5EF4-FFF2-40B4-BE49-F238E27FC236}">
                <a16:creationId xmlns:a16="http://schemas.microsoft.com/office/drawing/2014/main" id="{5C720A1D-FE3C-43CE-A8B6-3759929010CD}"/>
              </a:ext>
            </a:extLst>
          </p:cNvPr>
          <p:cNvSpPr>
            <a:spLocks noGrp="1"/>
          </p:cNvSpPr>
          <p:nvPr>
            <p:ph type="ftr" sz="quarter" idx="11"/>
          </p:nvPr>
        </p:nvSpPr>
        <p:spPr/>
        <p:txBody>
          <a:bodyPr/>
          <a:lstStyle/>
          <a:p>
            <a:r>
              <a:rPr lang="en-US"/>
              <a:t>@Subash Gunda, McKesson Corp.</a:t>
            </a:r>
            <a:endParaRPr lang="en-US" dirty="0"/>
          </a:p>
        </p:txBody>
      </p:sp>
      <p:sp>
        <p:nvSpPr>
          <p:cNvPr id="5" name="Slide Number Placeholder 4">
            <a:extLst>
              <a:ext uri="{FF2B5EF4-FFF2-40B4-BE49-F238E27FC236}">
                <a16:creationId xmlns:a16="http://schemas.microsoft.com/office/drawing/2014/main" id="{E0292A6C-3A20-456F-959E-AC67D7D4B651}"/>
              </a:ext>
            </a:extLst>
          </p:cNvPr>
          <p:cNvSpPr>
            <a:spLocks noGrp="1"/>
          </p:cNvSpPr>
          <p:nvPr>
            <p:ph type="sldNum" sz="quarter" idx="12"/>
          </p:nvPr>
        </p:nvSpPr>
        <p:spPr/>
        <p:txBody>
          <a:bodyPr/>
          <a:lstStyle/>
          <a:p>
            <a:fld id="{8A7A6979-0714-4377-B894-6BE4C2D6E202}" type="slidenum">
              <a:rPr lang="en-US" smtClean="0"/>
              <a:t>9</a:t>
            </a:fld>
            <a:endParaRPr lang="en-US" dirty="0"/>
          </a:p>
        </p:txBody>
      </p:sp>
    </p:spTree>
    <p:extLst>
      <p:ext uri="{BB962C8B-B14F-4D97-AF65-F5344CB8AC3E}">
        <p14:creationId xmlns:p14="http://schemas.microsoft.com/office/powerpoint/2010/main" val="2488621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4483</TotalTime>
  <Words>691</Words>
  <Application>Microsoft Office PowerPoint</Application>
  <PresentationFormat>Widescreen</PresentationFormat>
  <Paragraphs>180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Gill Sans MT</vt:lpstr>
      <vt:lpstr>Times New Roman</vt:lpstr>
      <vt:lpstr>Parcel</vt:lpstr>
      <vt:lpstr>Azure traffic manager by Subhash Gunda     Deep Azure @McKesson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traffic manager</dc:title>
  <dc:creator>Gunda, Subhash</dc:creator>
  <cp:lastModifiedBy>Gunda, Subhash</cp:lastModifiedBy>
  <cp:revision>171</cp:revision>
  <dcterms:created xsi:type="dcterms:W3CDTF">2018-02-07T13:44:20Z</dcterms:created>
  <dcterms:modified xsi:type="dcterms:W3CDTF">2018-02-17T04:20:50Z</dcterms:modified>
</cp:coreProperties>
</file>