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A106-7F53-4D57-A6C3-6B2D5EDE4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37A78-767A-485E-A33B-84F3C3335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AEA41-F47C-4E9A-B1E7-5476701DB626}"/>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E091CDD2-1A8B-480F-8697-079608F88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B2A63-37B7-4B28-A307-5F3ECF4937D0}"/>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199623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F85A-EB5A-481B-B9A9-1FCF8BEA10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A89FC-5073-4573-83D3-121A8111E7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1C9AE-FE10-459A-87A3-D3E45FB8A896}"/>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17E6AE95-CCE9-40B1-86C6-3FCC9B4CE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C644A-3D02-4D5C-BD82-CDFA87FC8BE5}"/>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7385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C247F-7EDC-4407-893D-DB7CAFF2F3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52F2E3-606A-44BC-A196-754B8FF6ED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5064F-3A3F-4FE2-A6E6-EC624C1C0F0B}"/>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F96CE869-B0DD-432B-A0E0-5AEEDC04E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73973-EE81-49DD-BBF7-CB165B074FA3}"/>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400775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E4F2-8ADE-4C74-9614-06DCAF923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5FA63-7614-4634-9E56-E4E6DAA46A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7FBFE-EC88-4C87-9BD5-14FE0906A6BA}"/>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F44CBAE5-14EC-4408-A178-AB992E370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9A06-E48A-4104-A5CD-A7732FF67FD5}"/>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68404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9726-755F-40C5-876F-A3D11E0DC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AA34E-0B5E-4479-A05F-4CD47B7E7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2F17FF-EBA0-48D5-89F0-3252E8D0863C}"/>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78CD7FBA-ECD1-4517-AADE-9DF6F8B1D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792A9-F689-43F4-A86B-E632EC6589A9}"/>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202053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31CD-51C2-446C-9F20-77E9BEDD4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A05E6-69DE-45A4-9809-C091574440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E1059-E907-4E73-8666-6C5278BA24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D8D43-61F9-42CC-8D49-BE41A54C6CC9}"/>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6" name="Footer Placeholder 5">
            <a:extLst>
              <a:ext uri="{FF2B5EF4-FFF2-40B4-BE49-F238E27FC236}">
                <a16:creationId xmlns:a16="http://schemas.microsoft.com/office/drawing/2014/main" id="{F9A8BCAC-BB59-47C4-AF74-6B3E91077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4C48C-0D2E-4D81-AE6E-C7304507A907}"/>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306690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AA47-E47B-4138-B3DE-45F14966CD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A2028-AC16-4F64-BD5E-F9080A817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FCCDAD-05FD-49AA-B06D-B402A63AB6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FD241-A8AE-4483-A1D7-3624F72EC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2168B8-FB7B-486E-8F7A-DEBCBA7B66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447E31-5E44-4E8E-8D05-3896237AFBA4}"/>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8" name="Footer Placeholder 7">
            <a:extLst>
              <a:ext uri="{FF2B5EF4-FFF2-40B4-BE49-F238E27FC236}">
                <a16:creationId xmlns:a16="http://schemas.microsoft.com/office/drawing/2014/main" id="{5DB664B3-0822-4CF6-AE4C-D7AD9A0B5C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A91609-C2AF-419C-AE0A-0D4E8D768C75}"/>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71175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14E9-DD23-4458-AE7B-C67024DDC5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804C00-3E98-49EA-AF75-F0336AA7BBAF}"/>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4" name="Footer Placeholder 3">
            <a:extLst>
              <a:ext uri="{FF2B5EF4-FFF2-40B4-BE49-F238E27FC236}">
                <a16:creationId xmlns:a16="http://schemas.microsoft.com/office/drawing/2014/main" id="{F0F5DAE6-50A5-42EE-8DA2-9598A54445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E6848C-0B6D-41F6-9A1C-21C5B3463983}"/>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272539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9766A-8D14-4358-8107-CEAB5CB73B8D}"/>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3" name="Footer Placeholder 2">
            <a:extLst>
              <a:ext uri="{FF2B5EF4-FFF2-40B4-BE49-F238E27FC236}">
                <a16:creationId xmlns:a16="http://schemas.microsoft.com/office/drawing/2014/main" id="{BE3A6E92-6F26-4402-8DB0-5A51AB014F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3CBBB-C4E6-4716-AC92-30BCA158FE39}"/>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20042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67C9-25DC-46B1-93AF-CD3A72351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3F3CE-80BE-4B5D-832E-EB0A6F4E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0BF474-BE6B-4748-98EF-5F76E13FD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A1BDBB-5F06-42FB-BEB0-2D9A21541178}"/>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6" name="Footer Placeholder 5">
            <a:extLst>
              <a:ext uri="{FF2B5EF4-FFF2-40B4-BE49-F238E27FC236}">
                <a16:creationId xmlns:a16="http://schemas.microsoft.com/office/drawing/2014/main" id="{66DE2469-E333-4031-BF05-C44AC5EAE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809DB-E087-4A29-8D66-9F7A64DCD2D1}"/>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27361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6E8-B472-4777-87B6-C3B3FE61A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9D4D8C-A62C-41AD-A6F0-C817B81A7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1F183-B734-42A5-A871-59EE7FCE1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40BD81-0C85-492A-AAEB-BF0B6B7F9F11}"/>
              </a:ext>
            </a:extLst>
          </p:cNvPr>
          <p:cNvSpPr>
            <a:spLocks noGrp="1"/>
          </p:cNvSpPr>
          <p:nvPr>
            <p:ph type="dt" sz="half" idx="10"/>
          </p:nvPr>
        </p:nvSpPr>
        <p:spPr/>
        <p:txBody>
          <a:bodyPr/>
          <a:lstStyle/>
          <a:p>
            <a:fld id="{84850EE2-2471-4EEE-9A6A-E07F76BADAB2}" type="datetimeFigureOut">
              <a:rPr lang="en-US" smtClean="0"/>
              <a:t>2/16/2018</a:t>
            </a:fld>
            <a:endParaRPr lang="en-US"/>
          </a:p>
        </p:txBody>
      </p:sp>
      <p:sp>
        <p:nvSpPr>
          <p:cNvPr id="6" name="Footer Placeholder 5">
            <a:extLst>
              <a:ext uri="{FF2B5EF4-FFF2-40B4-BE49-F238E27FC236}">
                <a16:creationId xmlns:a16="http://schemas.microsoft.com/office/drawing/2014/main" id="{BE266DA6-F51D-49A3-9807-2CB219247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CBBAE-245E-49A3-AF96-22A0C414395E}"/>
              </a:ext>
            </a:extLst>
          </p:cNvPr>
          <p:cNvSpPr>
            <a:spLocks noGrp="1"/>
          </p:cNvSpPr>
          <p:nvPr>
            <p:ph type="sldNum" sz="quarter" idx="12"/>
          </p:nvPr>
        </p:nvSpPr>
        <p:spPr/>
        <p:txBody>
          <a:bodyPr/>
          <a:lstStyle/>
          <a:p>
            <a:fld id="{AFEF0F07-4D93-4571-9CB4-032BDDD9AACF}" type="slidenum">
              <a:rPr lang="en-US" smtClean="0"/>
              <a:t>‹#›</a:t>
            </a:fld>
            <a:endParaRPr lang="en-US"/>
          </a:p>
        </p:txBody>
      </p:sp>
    </p:spTree>
    <p:extLst>
      <p:ext uri="{BB962C8B-B14F-4D97-AF65-F5344CB8AC3E}">
        <p14:creationId xmlns:p14="http://schemas.microsoft.com/office/powerpoint/2010/main" val="316015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DF76D-7375-467D-8905-0B65567C9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F47BDE-0978-4C05-AF31-B5970EF31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7DBC4-5B55-43BA-881C-E2DF5D902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50EE2-2471-4EEE-9A6A-E07F76BADAB2}" type="datetimeFigureOut">
              <a:rPr lang="en-US" smtClean="0"/>
              <a:t>2/16/2018</a:t>
            </a:fld>
            <a:endParaRPr lang="en-US"/>
          </a:p>
        </p:txBody>
      </p:sp>
      <p:sp>
        <p:nvSpPr>
          <p:cNvPr id="5" name="Footer Placeholder 4">
            <a:extLst>
              <a:ext uri="{FF2B5EF4-FFF2-40B4-BE49-F238E27FC236}">
                <a16:creationId xmlns:a16="http://schemas.microsoft.com/office/drawing/2014/main" id="{75D8B3E7-2A0F-400A-8BC3-800AFCA03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F4572B-5888-43C4-BCA1-BDD96F694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F0F07-4D93-4571-9CB4-032BDDD9AACF}" type="slidenum">
              <a:rPr lang="en-US" smtClean="0"/>
              <a:t>‹#›</a:t>
            </a:fld>
            <a:endParaRPr lang="en-US"/>
          </a:p>
        </p:txBody>
      </p:sp>
    </p:spTree>
    <p:extLst>
      <p:ext uri="{BB962C8B-B14F-4D97-AF65-F5344CB8AC3E}">
        <p14:creationId xmlns:p14="http://schemas.microsoft.com/office/powerpoint/2010/main" val="1118748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gsrworld.techsurvey.com/surveyadmin/home.jsp" TargetMode="External"/><Relationship Id="rId2" Type="http://schemas.openxmlformats.org/officeDocument/2006/relationships/hyperlink" Target="http://gsrworld.techsurvey.com/survey/index.xhtml" TargetMode="External"/><Relationship Id="rId1" Type="http://schemas.openxmlformats.org/officeDocument/2006/relationships/slideLayout" Target="../slideLayouts/slideLayout7.xml"/><Relationship Id="rId5" Type="http://schemas.openxmlformats.org/officeDocument/2006/relationships/hyperlink" Target="http://gen-unique.trafficmanager.net/surveyadmin/home.jsp" TargetMode="External"/><Relationship Id="rId4" Type="http://schemas.openxmlformats.org/officeDocument/2006/relationships/hyperlink" Target="http://gen-unique.trafficmanager.net/survey/index.x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codewithc.com/online-survey-system-project-jav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50407A-4EDA-4BA3-AF38-77B7175CAD74}"/>
              </a:ext>
            </a:extLst>
          </p:cNvPr>
          <p:cNvSpPr/>
          <p:nvPr/>
        </p:nvSpPr>
        <p:spPr>
          <a:xfrm>
            <a:off x="3048000" y="8833"/>
            <a:ext cx="6096000" cy="6840334"/>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Problem Statement</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Tech survey ecommerce site need a better solution for their application which is deployed geographically in different zones across the world for them performance and uptime are the main key points to keep their site up and running with no single point of failure.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Overview of Technology</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Microsoft Azure Traffic manager is the point of discussion here. Briefly about it, Microsoft Azure Traffic Manager allows control the distribution of user traffic for service endpoints in different datacenters. Service endpoints supported by traffic manager include Azure VMs, Web Apps, and cloud services. It can also be used with external , non-Azure endpoints.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Traffic Manager uses DNS to direct client requests to most appropriate endpoint.</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Endpoints based on traffic-routing method and Health of the endpoints.</a:t>
            </a:r>
          </a:p>
        </p:txBody>
      </p:sp>
    </p:spTree>
    <p:extLst>
      <p:ext uri="{BB962C8B-B14F-4D97-AF65-F5344CB8AC3E}">
        <p14:creationId xmlns:p14="http://schemas.microsoft.com/office/powerpoint/2010/main" val="349275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1BF0B-F7EA-4BE6-9303-9C4364ACF538}"/>
              </a:ext>
            </a:extLst>
          </p:cNvPr>
          <p:cNvSpPr/>
          <p:nvPr/>
        </p:nvSpPr>
        <p:spPr>
          <a:xfrm>
            <a:off x="3048000" y="67054"/>
            <a:ext cx="6096000" cy="6723892"/>
          </a:xfrm>
          <a:prstGeom prst="rect">
            <a:avLst/>
          </a:prstGeom>
        </p:spPr>
        <p:txBody>
          <a:bodyPr>
            <a:spAutoFit/>
          </a:bodyPr>
          <a:lstStyle/>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benefits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availability of critical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responsiveness of high-performance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Performs service maintenance without downtime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Combines on-premises and Cloud-based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Distribute traffic for large, complex deployments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routing methods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Azure traffic Manager supports four traffic-routing methods to determine how to route network traffic to the various service endpoints. Traffic Manager applies the traffic-routing method to each DNS query it receives. Below are four traffic routing methods.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Priority</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Weighted</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Performance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Geographic</a:t>
            </a:r>
          </a:p>
        </p:txBody>
      </p:sp>
    </p:spTree>
    <p:extLst>
      <p:ext uri="{BB962C8B-B14F-4D97-AF65-F5344CB8AC3E}">
        <p14:creationId xmlns:p14="http://schemas.microsoft.com/office/powerpoint/2010/main" val="15155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5DDF8-C3B9-4DDA-92EC-56D476A8175C}"/>
              </a:ext>
            </a:extLst>
          </p:cNvPr>
          <p:cNvSpPr/>
          <p:nvPr/>
        </p:nvSpPr>
        <p:spPr>
          <a:xfrm>
            <a:off x="2355574" y="927033"/>
            <a:ext cx="8895522" cy="3990836"/>
          </a:xfrm>
          <a:prstGeom prst="rect">
            <a:avLst/>
          </a:prstGeom>
        </p:spPr>
        <p:txBody>
          <a:bodyPr wrap="square">
            <a:spAutoFit/>
          </a:bodyPr>
          <a:lstStyle/>
          <a:p>
            <a:r>
              <a:rPr lang="en-US" sz="2000" b="1" dirty="0">
                <a:solidFill>
                  <a:srgbClr val="0070C0"/>
                </a:solidFill>
                <a:latin typeface="Arial" panose="020B0604020202020204" pitchFamily="34" charset="0"/>
                <a:ea typeface="Calibri" panose="020F0502020204030204" pitchFamily="34" charset="0"/>
              </a:rPr>
              <a:t>		High Level Overview of steps</a:t>
            </a:r>
          </a:p>
          <a:p>
            <a:endParaRPr lang="en-US" sz="2000" b="1" dirty="0">
              <a:solidFill>
                <a:srgbClr val="0070C0"/>
              </a:solidFill>
              <a:latin typeface="Arial" panose="020B0604020202020204" pitchFamily="34" charset="0"/>
              <a:ea typeface="Calibri" panose="020F0502020204030204" pitchFamily="34" charset="0"/>
            </a:endParaRP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Four Azure windows based VMs each with a power shell script</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Java 1.8 JDK, NetBeans IDE 8.2 along with Glassfish Server 4.1 on all of them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Oracle Database 11g Express Edition on one of the VM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SQL queries to ingest data on the database</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Deployed survey and survey admin apps on Glassfish server by changing libraries</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Updated JDBC connection string to talk to the DB respectively from each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Server.</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PowerShell script to Create Azure Traffic Manager Profile ‘performance’ based</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Create DNS for the site using DNS Zone and did a CNAME to point to Traffic Manager Profile.</a:t>
            </a:r>
          </a:p>
          <a:p>
            <a:pPr>
              <a:spcAft>
                <a:spcPts val="450"/>
              </a:spcAft>
            </a:pPr>
            <a:endParaRPr lang="en-US"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53826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302CCC-7FDB-4B27-9ACD-676D56A530E5}"/>
              </a:ext>
            </a:extLst>
          </p:cNvPr>
          <p:cNvSpPr/>
          <p:nvPr/>
        </p:nvSpPr>
        <p:spPr>
          <a:xfrm>
            <a:off x="3048000" y="1166843"/>
            <a:ext cx="6096000" cy="5016758"/>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rPr>
              <a:t>	   		Data Set</a:t>
            </a:r>
            <a:endParaRPr lang="en-US" sz="2000" dirty="0">
              <a:solidFill>
                <a:srgbClr val="0070C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URLs: </a:t>
            </a:r>
            <a:r>
              <a:rPr lang="en-US" u="sng" dirty="0">
                <a:solidFill>
                  <a:srgbClr val="0000FF"/>
                </a:solidFill>
                <a:latin typeface="Calibri" panose="020F0502020204030204" pitchFamily="34" charset="0"/>
                <a:ea typeface="Calibri" panose="020F0502020204030204" pitchFamily="34" charset="0"/>
                <a:hlinkClick r:id="rId2"/>
              </a:rPr>
              <a:t>http://gsrworld.techsurvey.com/survey/index.xhtml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Admin URLs: </a:t>
            </a:r>
            <a:r>
              <a:rPr lang="en-US" u="sng" dirty="0">
                <a:solidFill>
                  <a:srgbClr val="0000FF"/>
                </a:solidFill>
                <a:latin typeface="Calibri" panose="020F0502020204030204" pitchFamily="34" charset="0"/>
                <a:ea typeface="Calibri" panose="020F0502020204030204" pitchFamily="34" charset="0"/>
                <a:hlinkClick r:id="rId3"/>
              </a:rPr>
              <a:t>http://gsrworld.techsurvey.com/surveyadmin/home.jsp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URLs: </a:t>
            </a:r>
          </a:p>
          <a:p>
            <a:r>
              <a:rPr lang="en-US" u="sng" dirty="0">
                <a:solidFill>
                  <a:srgbClr val="0000FF"/>
                </a:solidFill>
                <a:latin typeface="Calibri" panose="020F0502020204030204" pitchFamily="34" charset="0"/>
                <a:ea typeface="Calibri" panose="020F0502020204030204" pitchFamily="34" charset="0"/>
                <a:hlinkClick r:id="rId4"/>
              </a:rPr>
              <a:t>http://gen-unique.trafficmanager.net/survey/index.xhtml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Admin URL: </a:t>
            </a:r>
            <a:endParaRPr lang="en-US" sz="1200" dirty="0">
              <a:solidFill>
                <a:srgbClr val="000000"/>
              </a:solidFill>
              <a:latin typeface="Arial" panose="020B0604020202020204" pitchFamily="34" charset="0"/>
              <a:ea typeface="Calibri" panose="020F0502020204030204" pitchFamily="34" charset="0"/>
            </a:endParaRPr>
          </a:p>
          <a:p>
            <a:r>
              <a:rPr lang="en-US" u="sng" dirty="0">
                <a:solidFill>
                  <a:srgbClr val="0000FF"/>
                </a:solidFill>
                <a:latin typeface="Calibri" panose="020F0502020204030204" pitchFamily="34" charset="0"/>
                <a:ea typeface="Calibri" panose="020F0502020204030204" pitchFamily="34" charset="0"/>
                <a:hlinkClick r:id="rId5"/>
              </a:rPr>
              <a:t>http://gen-unique.trafficmanager.net/surveyadmin/home.jsp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Online-Survey-System-Java-Project - Size: 3..2 MB</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I haven’t included other tools as they are big like </a:t>
            </a:r>
            <a:r>
              <a:rPr lang="en-US" dirty="0" err="1">
                <a:solidFill>
                  <a:srgbClr val="000000"/>
                </a:solidFill>
                <a:latin typeface="Calibri" panose="020F0502020204030204" pitchFamily="34" charset="0"/>
                <a:ea typeface="Calibri" panose="020F0502020204030204" pitchFamily="34" charset="0"/>
              </a:rPr>
              <a:t>netbeans</a:t>
            </a:r>
            <a:r>
              <a:rPr lang="en-US" dirty="0">
                <a:solidFill>
                  <a:srgbClr val="000000"/>
                </a:solidFill>
                <a:latin typeface="Calibri" panose="020F0502020204030204" pitchFamily="34" charset="0"/>
                <a:ea typeface="Calibri" panose="020F0502020204030204" pitchFamily="34" charset="0"/>
              </a:rPr>
              <a:t>, oracle </a:t>
            </a:r>
            <a:r>
              <a:rPr lang="en-US" dirty="0" err="1">
                <a:solidFill>
                  <a:srgbClr val="000000"/>
                </a:solidFill>
                <a:latin typeface="Calibri" panose="020F0502020204030204" pitchFamily="34" charset="0"/>
                <a:ea typeface="Calibri" panose="020F0502020204030204" pitchFamily="34" charset="0"/>
              </a:rPr>
              <a:t>db</a:t>
            </a:r>
            <a:r>
              <a:rPr lang="en-US" dirty="0">
                <a:solidFill>
                  <a:srgbClr val="000000"/>
                </a:solidFill>
                <a:latin typeface="Calibri" panose="020F0502020204030204" pitchFamily="34" charset="0"/>
                <a:ea typeface="Calibri" panose="020F0502020204030204" pitchFamily="34" charset="0"/>
              </a:rPr>
              <a:t> and java </a:t>
            </a:r>
            <a:r>
              <a:rPr lang="en-US" dirty="0" err="1">
                <a:solidFill>
                  <a:srgbClr val="000000"/>
                </a:solidFill>
                <a:latin typeface="Calibri" panose="020F0502020204030204" pitchFamily="34" charset="0"/>
                <a:ea typeface="Calibri" panose="020F0502020204030204" pitchFamily="34" charset="0"/>
              </a:rPr>
              <a:t>jdk</a:t>
            </a: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Power shell scripts are included</a:t>
            </a:r>
          </a:p>
          <a:p>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72720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859242-265D-4D52-B20A-1244E2A0EDF4}"/>
              </a:ext>
            </a:extLst>
          </p:cNvPr>
          <p:cNvSpPr/>
          <p:nvPr/>
        </p:nvSpPr>
        <p:spPr>
          <a:xfrm>
            <a:off x="3048000" y="1443841"/>
            <a:ext cx="6096000" cy="4524315"/>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Hardware</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Windows Server 2012 R2</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Azure Traffic Manager</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Software: </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NetBeans IDE 8.2</a:t>
            </a:r>
          </a:p>
          <a:p>
            <a:pPr marL="285750" indent="-285750">
              <a:buFont typeface="Arial" panose="020B0604020202020204" pitchFamily="34" charset="0"/>
              <a:buChar char="•"/>
            </a:pPr>
            <a:r>
              <a:rPr lang="en-US" dirty="0" err="1">
                <a:solidFill>
                  <a:srgbClr val="000000"/>
                </a:solidFill>
                <a:latin typeface="Calibri" panose="020F0502020204030204" pitchFamily="34" charset="0"/>
                <a:ea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rPr>
              <a:t> Server 4.1</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Java JDK 1.8</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Oracle Database 11g Express Edition</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JDBC Driver  - ojdbc7.jar</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JSF Libraries – 1.2, 2.2</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Apache 2.4</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host entry change</a:t>
            </a:r>
          </a:p>
          <a:p>
            <a:pPr marL="285750" indent="-285750">
              <a:buFont typeface="Arial" panose="020B0604020202020204" pitchFamily="34" charset="0"/>
              <a:buChar char="•"/>
            </a:pP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References: </a:t>
            </a:r>
          </a:p>
          <a:p>
            <a:r>
              <a:rPr lang="en-US" u="sng" dirty="0">
                <a:solidFill>
                  <a:srgbClr val="000000"/>
                </a:solidFill>
                <a:latin typeface="Calibri" panose="020F0502020204030204" pitchFamily="34" charset="0"/>
                <a:ea typeface="Calibri" panose="020F0502020204030204" pitchFamily="34" charset="0"/>
                <a:hlinkClick r:id="rId2"/>
              </a:rPr>
              <a:t>http://www.codewithc.com/online-survey-system-project-java/</a:t>
            </a:r>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31638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F271B-F5F9-4BC7-BF43-6ACFF8130FBD}"/>
              </a:ext>
            </a:extLst>
          </p:cNvPr>
          <p:cNvSpPr/>
          <p:nvPr/>
        </p:nvSpPr>
        <p:spPr>
          <a:xfrm>
            <a:off x="3048000" y="1997839"/>
            <a:ext cx="6096000" cy="3170099"/>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Lessons Learned &amp; Pros/Cons</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Need to disable Windows Firewall which was not allowing incoming traffic</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NSGs can able applied at the network interface level or the subnet level for a VM.</a:t>
            </a: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Not able to submit the survey – may be a code but couldn’t figure out.</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DNS zone Site DNS CNAME to Azure Traffic Manager Profile not working so I used my PC with apache as a portal DNS Server</a:t>
            </a:r>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326210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74</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Gunda, Subhash</dc:creator>
  <cp:lastModifiedBy>Gunda, Subhash</cp:lastModifiedBy>
  <cp:revision>3</cp:revision>
  <dcterms:created xsi:type="dcterms:W3CDTF">2018-02-17T00:45:32Z</dcterms:created>
  <dcterms:modified xsi:type="dcterms:W3CDTF">2018-02-17T00:47:06Z</dcterms:modified>
</cp:coreProperties>
</file>