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80" r:id="rId3"/>
    <p:sldId id="279" r:id="rId4"/>
    <p:sldId id="277" r:id="rId5"/>
    <p:sldId id="278" r:id="rId6"/>
    <p:sldId id="281" r:id="rId7"/>
    <p:sldId id="282" r:id="rId8"/>
    <p:sldId id="286" r:id="rId9"/>
    <p:sldId id="284" r:id="rId10"/>
    <p:sldId id="259" r:id="rId11"/>
    <p:sldId id="260" r:id="rId12"/>
    <p:sldId id="263" r:id="rId13"/>
    <p:sldId id="264" r:id="rId14"/>
    <p:sldId id="265" r:id="rId15"/>
    <p:sldId id="266" r:id="rId16"/>
    <p:sldId id="275" r:id="rId17"/>
    <p:sldId id="267" r:id="rId18"/>
    <p:sldId id="269" r:id="rId19"/>
    <p:sldId id="270" r:id="rId20"/>
    <p:sldId id="289" r:id="rId21"/>
    <p:sldId id="287" r:id="rId22"/>
    <p:sldId id="271" r:id="rId23"/>
    <p:sldId id="272" r:id="rId24"/>
    <p:sldId id="290" r:id="rId25"/>
    <p:sldId id="29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7EC177-2B6D-4D38-AB1A-80045DB4AE1F}">
          <p14:sldIdLst>
            <p14:sldId id="256"/>
            <p14:sldId id="280"/>
            <p14:sldId id="279"/>
          </p14:sldIdLst>
        </p14:section>
        <p14:section name="Untitled Section" id="{22414E9D-4E14-4065-84E0-75BA920E3C31}">
          <p14:sldIdLst>
            <p14:sldId id="277"/>
            <p14:sldId id="278"/>
            <p14:sldId id="281"/>
            <p14:sldId id="282"/>
            <p14:sldId id="286"/>
          </p14:sldIdLst>
        </p14:section>
        <p14:section name="Untitled Section" id="{9A9E42B5-333A-4AF4-8A90-2DA9E20C25EC}">
          <p14:sldIdLst>
            <p14:sldId id="284"/>
            <p14:sldId id="259"/>
            <p14:sldId id="260"/>
            <p14:sldId id="263"/>
            <p14:sldId id="264"/>
            <p14:sldId id="265"/>
            <p14:sldId id="266"/>
            <p14:sldId id="275"/>
            <p14:sldId id="267"/>
            <p14:sldId id="269"/>
            <p14:sldId id="270"/>
            <p14:sldId id="289"/>
            <p14:sldId id="287"/>
            <p14:sldId id="271"/>
            <p14:sldId id="272"/>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96" d="100"/>
          <a:sy n="96" d="100"/>
        </p:scale>
        <p:origin x="-3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2/16/2018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2/16/2018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2/16/2018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2/16/2018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gsrworld.techsurvey.com/surveyadmin/home.jsp" TargetMode="External"/><Relationship Id="rId2" Type="http://schemas.openxmlformats.org/officeDocument/2006/relationships/hyperlink" Target="http://gsrworld.techsurvey.com/survey/index.xhtml" TargetMode="External"/><Relationship Id="rId1" Type="http://schemas.openxmlformats.org/officeDocument/2006/relationships/slideLayout" Target="../slideLayouts/slideLayout7.xml"/><Relationship Id="rId5" Type="http://schemas.openxmlformats.org/officeDocument/2006/relationships/hyperlink" Target="http://gen-unique.trafficmanager.net/surveyadmin/home.jsp" TargetMode="External"/><Relationship Id="rId4" Type="http://schemas.openxmlformats.org/officeDocument/2006/relationships/hyperlink" Target="http://gen-unique.trafficmanager.net/survey/index.x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www.codewithc.com/online-survey-system-project-java/"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09D8-8926-477B-B594-95E943D2F09E}"/>
              </a:ext>
            </a:extLst>
          </p:cNvPr>
          <p:cNvSpPr>
            <a:spLocks noGrp="1"/>
          </p:cNvSpPr>
          <p:nvPr>
            <p:ph type="ctrTitle"/>
          </p:nvPr>
        </p:nvSpPr>
        <p:spPr>
          <a:xfrm>
            <a:off x="1600199" y="885371"/>
            <a:ext cx="9795682" cy="5542725"/>
          </a:xfrm>
        </p:spPr>
        <p:txBody>
          <a:bodyPr>
            <a:normAutofit/>
          </a:bodyPr>
          <a:lstStyle/>
          <a:p>
            <a:r>
              <a:rPr lang="en-US" dirty="0"/>
              <a:t>Azure traffic manager</a:t>
            </a:r>
            <a:br>
              <a:rPr lang="en-US" dirty="0"/>
            </a:br>
            <a:r>
              <a:rPr lang="en-US" dirty="0"/>
              <a:t>by</a:t>
            </a:r>
            <a:br>
              <a:rPr lang="en-US" dirty="0"/>
            </a:br>
            <a:r>
              <a:rPr lang="en-US" sz="2800" dirty="0">
                <a:solidFill>
                  <a:srgbClr val="0070C0"/>
                </a:solidFill>
                <a:latin typeface="Arial" panose="020B0604020202020204" pitchFamily="34" charset="0"/>
                <a:cs typeface="Arial" panose="020B0604020202020204" pitchFamily="34" charset="0"/>
              </a:rPr>
              <a:t>Subhash Gunda</a:t>
            </a:r>
            <a:br>
              <a:rPr lang="en-US" sz="2800" dirty="0">
                <a:solidFill>
                  <a:srgbClr val="0070C0"/>
                </a:solidFill>
                <a:latin typeface="Arial" panose="020B0604020202020204" pitchFamily="34" charset="0"/>
                <a:cs typeface="Arial" panose="020B0604020202020204" pitchFamily="34" charset="0"/>
              </a:rPr>
            </a:br>
            <a:br>
              <a:rPr lang="en-US" dirty="0"/>
            </a:br>
            <a:br>
              <a:rPr lang="en-US" dirty="0"/>
            </a:br>
            <a:br>
              <a:rPr lang="en-US" dirty="0"/>
            </a:br>
            <a:br>
              <a:rPr lang="en-US" dirty="0"/>
            </a:br>
            <a:r>
              <a:rPr lang="en-US" dirty="0">
                <a:solidFill>
                  <a:srgbClr val="002060"/>
                </a:solidFill>
              </a:rPr>
              <a:t>Deep Azure @McKesson</a:t>
            </a:r>
          </a:p>
        </p:txBody>
      </p:sp>
    </p:spTree>
    <p:extLst>
      <p:ext uri="{BB962C8B-B14F-4D97-AF65-F5344CB8AC3E}">
        <p14:creationId xmlns:p14="http://schemas.microsoft.com/office/powerpoint/2010/main" val="24011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82A4E-92A4-494B-8B46-4B595AF8E8EC}"/>
              </a:ext>
            </a:extLst>
          </p:cNvPr>
          <p:cNvPicPr>
            <a:picLocks noChangeAspect="1"/>
          </p:cNvPicPr>
          <p:nvPr/>
        </p:nvPicPr>
        <p:blipFill>
          <a:blip r:embed="rId2"/>
          <a:stretch>
            <a:fillRect/>
          </a:stretch>
        </p:blipFill>
        <p:spPr>
          <a:xfrm>
            <a:off x="731979" y="0"/>
            <a:ext cx="10728042" cy="6858000"/>
          </a:xfrm>
          <a:prstGeom prst="rect">
            <a:avLst/>
          </a:prstGeom>
        </p:spPr>
      </p:pic>
    </p:spTree>
    <p:extLst>
      <p:ext uri="{BB962C8B-B14F-4D97-AF65-F5344CB8AC3E}">
        <p14:creationId xmlns:p14="http://schemas.microsoft.com/office/powerpoint/2010/main" val="247006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B0DB4E-5F27-411E-9CEF-9B8E0E27610E}"/>
              </a:ext>
            </a:extLst>
          </p:cNvPr>
          <p:cNvPicPr>
            <a:picLocks noChangeAspect="1"/>
          </p:cNvPicPr>
          <p:nvPr/>
        </p:nvPicPr>
        <p:blipFill>
          <a:blip r:embed="rId2"/>
          <a:stretch>
            <a:fillRect/>
          </a:stretch>
        </p:blipFill>
        <p:spPr>
          <a:xfrm>
            <a:off x="2081212" y="1609725"/>
            <a:ext cx="8029575" cy="3638550"/>
          </a:xfrm>
          <a:prstGeom prst="rect">
            <a:avLst/>
          </a:prstGeom>
        </p:spPr>
      </p:pic>
      <p:sp>
        <p:nvSpPr>
          <p:cNvPr id="2" name="TextBox 1">
            <a:extLst>
              <a:ext uri="{FF2B5EF4-FFF2-40B4-BE49-F238E27FC236}">
                <a16:creationId xmlns:a16="http://schemas.microsoft.com/office/drawing/2014/main" id="{C0C8D5EE-D5A1-4912-BC18-3DB0C354F547}"/>
              </a:ext>
            </a:extLst>
          </p:cNvPr>
          <p:cNvSpPr txBox="1"/>
          <p:nvPr/>
        </p:nvSpPr>
        <p:spPr>
          <a:xfrm>
            <a:off x="3180522" y="487017"/>
            <a:ext cx="5546035" cy="400110"/>
          </a:xfrm>
          <a:prstGeom prst="rect">
            <a:avLst/>
          </a:prstGeom>
          <a:noFill/>
        </p:spPr>
        <p:txBody>
          <a:bodyPr wrap="square" rtlCol="0">
            <a:spAutoFit/>
          </a:bodyPr>
          <a:lstStyle/>
          <a:p>
            <a:r>
              <a:rPr lang="en-US" sz="2000" dirty="0">
                <a:solidFill>
                  <a:srgbClr val="0070C0"/>
                </a:solidFill>
                <a:latin typeface="Calibri" panose="020F0502020204030204" pitchFamily="34" charset="0"/>
                <a:cs typeface="Calibri" panose="020F0502020204030204" pitchFamily="34" charset="0"/>
              </a:rPr>
              <a:t>List of all the VMs on Azure portal after Execution</a:t>
            </a:r>
          </a:p>
        </p:txBody>
      </p:sp>
    </p:spTree>
    <p:extLst>
      <p:ext uri="{BB962C8B-B14F-4D97-AF65-F5344CB8AC3E}">
        <p14:creationId xmlns:p14="http://schemas.microsoft.com/office/powerpoint/2010/main" val="251424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4EA74B7-64F9-48AD-B851-776705BF7EEB}"/>
              </a:ext>
            </a:extLst>
          </p:cNvPr>
          <p:cNvPicPr>
            <a:picLocks noGrp="1" noChangeAspect="1"/>
          </p:cNvPicPr>
          <p:nvPr>
            <p:ph idx="1"/>
          </p:nvPr>
        </p:nvPicPr>
        <p:blipFill>
          <a:blip r:embed="rId2"/>
          <a:stretch>
            <a:fillRect/>
          </a:stretch>
        </p:blipFill>
        <p:spPr>
          <a:xfrm>
            <a:off x="4974630" y="1266825"/>
            <a:ext cx="5959974" cy="3101975"/>
          </a:xfrm>
          <a:prstGeom prst="rect">
            <a:avLst/>
          </a:prstGeom>
        </p:spPr>
      </p:pic>
      <p:sp>
        <p:nvSpPr>
          <p:cNvPr id="6" name="TextBox 5">
            <a:extLst>
              <a:ext uri="{FF2B5EF4-FFF2-40B4-BE49-F238E27FC236}">
                <a16:creationId xmlns:a16="http://schemas.microsoft.com/office/drawing/2014/main" id="{1C69BCD5-C237-4050-AD87-B92DB52CAD11}"/>
              </a:ext>
            </a:extLst>
          </p:cNvPr>
          <p:cNvSpPr txBox="1"/>
          <p:nvPr/>
        </p:nvSpPr>
        <p:spPr>
          <a:xfrm>
            <a:off x="3180522" y="487017"/>
            <a:ext cx="5546035" cy="400110"/>
          </a:xfrm>
          <a:prstGeom prst="rect">
            <a:avLst/>
          </a:prstGeom>
          <a:noFill/>
        </p:spPr>
        <p:txBody>
          <a:bodyPr wrap="square" rtlCol="0">
            <a:spAutoFit/>
          </a:bodyPr>
          <a:lstStyle/>
          <a:p>
            <a:r>
              <a:rPr lang="en-US" sz="2000" dirty="0">
                <a:solidFill>
                  <a:srgbClr val="0070C0"/>
                </a:solidFill>
                <a:latin typeface="Calibri" panose="020F0502020204030204" pitchFamily="34" charset="0"/>
                <a:cs typeface="Calibri" panose="020F0502020204030204" pitchFamily="34" charset="0"/>
              </a:rPr>
              <a:t>			Software Installation</a:t>
            </a:r>
          </a:p>
        </p:txBody>
      </p:sp>
      <p:sp>
        <p:nvSpPr>
          <p:cNvPr id="9" name="TextBox 8">
            <a:extLst>
              <a:ext uri="{FF2B5EF4-FFF2-40B4-BE49-F238E27FC236}">
                <a16:creationId xmlns:a16="http://schemas.microsoft.com/office/drawing/2014/main" id="{8C6DA0F7-493A-4DB1-ABC6-728D8CC6EEFA}"/>
              </a:ext>
            </a:extLst>
          </p:cNvPr>
          <p:cNvSpPr txBox="1"/>
          <p:nvPr/>
        </p:nvSpPr>
        <p:spPr>
          <a:xfrm>
            <a:off x="1709530" y="1759224"/>
            <a:ext cx="275314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RDP to the VMS</a:t>
            </a:r>
          </a:p>
          <a:p>
            <a:pPr marL="285750" indent="-285750">
              <a:buFont typeface="Arial" panose="020B0604020202020204" pitchFamily="34" charset="0"/>
              <a:buChar char="•"/>
            </a:pPr>
            <a:r>
              <a:rPr lang="en-US" dirty="0"/>
              <a:t>Install Java 1.8 JDK</a:t>
            </a:r>
          </a:p>
          <a:p>
            <a:pPr marL="285750" indent="-285750">
              <a:buFont typeface="Arial" panose="020B0604020202020204" pitchFamily="34" charset="0"/>
              <a:buChar char="•"/>
            </a:pPr>
            <a:r>
              <a:rPr lang="en-US" dirty="0"/>
              <a:t>Install NetBeans 8.2 along with </a:t>
            </a:r>
            <a:r>
              <a:rPr lang="en-US" dirty="0" err="1"/>
              <a:t>GlassFish</a:t>
            </a:r>
            <a:r>
              <a:rPr lang="en-US" dirty="0"/>
              <a:t> Server</a:t>
            </a:r>
          </a:p>
          <a:p>
            <a:pPr marL="285750" indent="-285750">
              <a:buFont typeface="Arial" panose="020B0604020202020204" pitchFamily="34" charset="0"/>
              <a:buChar char="•"/>
            </a:pPr>
            <a:r>
              <a:rPr lang="en-US" dirty="0"/>
              <a:t>Update port for </a:t>
            </a:r>
            <a:r>
              <a:rPr lang="en-US" dirty="0" err="1"/>
              <a:t>GlassFish</a:t>
            </a:r>
            <a:r>
              <a:rPr lang="en-US" dirty="0"/>
              <a:t> Server to be 80</a:t>
            </a:r>
          </a:p>
        </p:txBody>
      </p:sp>
    </p:spTree>
    <p:extLst>
      <p:ext uri="{BB962C8B-B14F-4D97-AF65-F5344CB8AC3E}">
        <p14:creationId xmlns:p14="http://schemas.microsoft.com/office/powerpoint/2010/main" val="7164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EC4939-2740-4562-82F0-7093853C6927}"/>
              </a:ext>
            </a:extLst>
          </p:cNvPr>
          <p:cNvPicPr>
            <a:picLocks noChangeAspect="1"/>
          </p:cNvPicPr>
          <p:nvPr/>
        </p:nvPicPr>
        <p:blipFill>
          <a:blip r:embed="rId2"/>
          <a:stretch>
            <a:fillRect/>
          </a:stretch>
        </p:blipFill>
        <p:spPr>
          <a:xfrm>
            <a:off x="3548062" y="1328737"/>
            <a:ext cx="5095875" cy="4200525"/>
          </a:xfrm>
          <a:prstGeom prst="rect">
            <a:avLst/>
          </a:prstGeom>
        </p:spPr>
      </p:pic>
    </p:spTree>
    <p:extLst>
      <p:ext uri="{BB962C8B-B14F-4D97-AF65-F5344CB8AC3E}">
        <p14:creationId xmlns:p14="http://schemas.microsoft.com/office/powerpoint/2010/main" val="614428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E01ADB-A7DA-43E7-AC30-CE44A743BB6C}"/>
              </a:ext>
            </a:extLst>
          </p:cNvPr>
          <p:cNvPicPr>
            <a:picLocks noChangeAspect="1"/>
          </p:cNvPicPr>
          <p:nvPr/>
        </p:nvPicPr>
        <p:blipFill>
          <a:blip r:embed="rId2"/>
          <a:stretch>
            <a:fillRect/>
          </a:stretch>
        </p:blipFill>
        <p:spPr>
          <a:xfrm>
            <a:off x="4919869" y="1360056"/>
            <a:ext cx="6874771" cy="3097850"/>
          </a:xfrm>
          <a:prstGeom prst="rect">
            <a:avLst/>
          </a:prstGeom>
        </p:spPr>
      </p:pic>
      <p:sp>
        <p:nvSpPr>
          <p:cNvPr id="3" name="TextBox 2">
            <a:extLst>
              <a:ext uri="{FF2B5EF4-FFF2-40B4-BE49-F238E27FC236}">
                <a16:creationId xmlns:a16="http://schemas.microsoft.com/office/drawing/2014/main" id="{448CF294-7F5A-4FB6-9BC1-59060020D7FD}"/>
              </a:ext>
            </a:extLst>
          </p:cNvPr>
          <p:cNvSpPr txBox="1"/>
          <p:nvPr/>
        </p:nvSpPr>
        <p:spPr>
          <a:xfrm>
            <a:off x="3747053" y="387626"/>
            <a:ext cx="4939747" cy="400110"/>
          </a:xfrm>
          <a:prstGeom prst="rect">
            <a:avLst/>
          </a:prstGeom>
          <a:noFill/>
        </p:spPr>
        <p:txBody>
          <a:bodyPr wrap="square" rtlCol="0">
            <a:spAutoFit/>
          </a:bodyPr>
          <a:lstStyle/>
          <a:p>
            <a:r>
              <a:rPr lang="en-US" sz="2000" dirty="0">
                <a:solidFill>
                  <a:srgbClr val="0070C0"/>
                </a:solidFill>
                <a:latin typeface="Calibri" panose="020F0502020204030204" pitchFamily="34" charset="0"/>
                <a:cs typeface="Calibri" panose="020F0502020204030204" pitchFamily="34" charset="0"/>
              </a:rPr>
              <a:t>Oracle Database 11g Express Edition Steps</a:t>
            </a:r>
          </a:p>
        </p:txBody>
      </p:sp>
      <p:sp>
        <p:nvSpPr>
          <p:cNvPr id="5" name="TextBox 4">
            <a:extLst>
              <a:ext uri="{FF2B5EF4-FFF2-40B4-BE49-F238E27FC236}">
                <a16:creationId xmlns:a16="http://schemas.microsoft.com/office/drawing/2014/main" id="{9B6A3517-B6DE-48C7-9D1C-86B5634823E8}"/>
              </a:ext>
            </a:extLst>
          </p:cNvPr>
          <p:cNvSpPr txBox="1"/>
          <p:nvPr/>
        </p:nvSpPr>
        <p:spPr>
          <a:xfrm>
            <a:off x="854765" y="2166730"/>
            <a:ext cx="2922105"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Install Oracle Database 11g Express Edition on one of the VM in this case Australia VM</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Connect to the DB with IDS and ingest data from web app folder</a:t>
            </a:r>
          </a:p>
        </p:txBody>
      </p:sp>
    </p:spTree>
    <p:extLst>
      <p:ext uri="{BB962C8B-B14F-4D97-AF65-F5344CB8AC3E}">
        <p14:creationId xmlns:p14="http://schemas.microsoft.com/office/powerpoint/2010/main" val="318336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58AC14-52DE-4C63-B7D7-AE6BA3613420}"/>
              </a:ext>
            </a:extLst>
          </p:cNvPr>
          <p:cNvPicPr>
            <a:picLocks noChangeAspect="1"/>
          </p:cNvPicPr>
          <p:nvPr/>
        </p:nvPicPr>
        <p:blipFill>
          <a:blip r:embed="rId2"/>
          <a:stretch>
            <a:fillRect/>
          </a:stretch>
        </p:blipFill>
        <p:spPr>
          <a:xfrm>
            <a:off x="646043" y="1047974"/>
            <a:ext cx="9831042" cy="5220097"/>
          </a:xfrm>
          <a:prstGeom prst="rect">
            <a:avLst/>
          </a:prstGeom>
        </p:spPr>
      </p:pic>
      <p:sp>
        <p:nvSpPr>
          <p:cNvPr id="3" name="TextBox 2">
            <a:extLst>
              <a:ext uri="{FF2B5EF4-FFF2-40B4-BE49-F238E27FC236}">
                <a16:creationId xmlns:a16="http://schemas.microsoft.com/office/drawing/2014/main" id="{1C6708CD-709A-4FCC-94A1-E533D5348543}"/>
              </a:ext>
            </a:extLst>
          </p:cNvPr>
          <p:cNvSpPr txBox="1"/>
          <p:nvPr/>
        </p:nvSpPr>
        <p:spPr>
          <a:xfrm>
            <a:off x="4363278" y="149087"/>
            <a:ext cx="4263887" cy="369332"/>
          </a:xfrm>
          <a:prstGeom prst="rect">
            <a:avLst/>
          </a:prstGeom>
          <a:noFill/>
        </p:spPr>
        <p:txBody>
          <a:bodyPr wrap="square" rtlCol="0">
            <a:spAutoFit/>
          </a:bodyPr>
          <a:lstStyle/>
          <a:p>
            <a:r>
              <a:rPr lang="en-US" dirty="0">
                <a:solidFill>
                  <a:srgbClr val="0070C0"/>
                </a:solidFill>
                <a:latin typeface="Calibri" panose="020F0502020204030204" pitchFamily="34" charset="0"/>
                <a:cs typeface="Calibri" panose="020F0502020204030204" pitchFamily="34" charset="0"/>
              </a:rPr>
              <a:t>Ingesting Data in to the DB</a:t>
            </a:r>
          </a:p>
        </p:txBody>
      </p:sp>
    </p:spTree>
    <p:extLst>
      <p:ext uri="{BB962C8B-B14F-4D97-AF65-F5344CB8AC3E}">
        <p14:creationId xmlns:p14="http://schemas.microsoft.com/office/powerpoint/2010/main" val="336443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9CDA14-40FA-4BCE-A593-041D6A884E30}"/>
              </a:ext>
            </a:extLst>
          </p:cNvPr>
          <p:cNvPicPr>
            <a:picLocks noChangeAspect="1"/>
          </p:cNvPicPr>
          <p:nvPr/>
        </p:nvPicPr>
        <p:blipFill>
          <a:blip r:embed="rId2"/>
          <a:stretch>
            <a:fillRect/>
          </a:stretch>
        </p:blipFill>
        <p:spPr>
          <a:xfrm>
            <a:off x="3408755" y="1470991"/>
            <a:ext cx="8470575" cy="4136956"/>
          </a:xfrm>
          <a:prstGeom prst="rect">
            <a:avLst/>
          </a:prstGeom>
        </p:spPr>
      </p:pic>
      <p:sp>
        <p:nvSpPr>
          <p:cNvPr id="3" name="TextBox 2">
            <a:extLst>
              <a:ext uri="{FF2B5EF4-FFF2-40B4-BE49-F238E27FC236}">
                <a16:creationId xmlns:a16="http://schemas.microsoft.com/office/drawing/2014/main" id="{5DA6132A-03BB-4254-915E-2712F0AC8635}"/>
              </a:ext>
            </a:extLst>
          </p:cNvPr>
          <p:cNvSpPr txBox="1"/>
          <p:nvPr/>
        </p:nvSpPr>
        <p:spPr>
          <a:xfrm>
            <a:off x="3916017" y="238539"/>
            <a:ext cx="3747053" cy="369332"/>
          </a:xfrm>
          <a:prstGeom prst="rect">
            <a:avLst/>
          </a:prstGeom>
          <a:noFill/>
        </p:spPr>
        <p:txBody>
          <a:bodyPr wrap="square" rtlCol="0">
            <a:spAutoFit/>
          </a:bodyPr>
          <a:lstStyle/>
          <a:p>
            <a:r>
              <a:rPr lang="en-US" dirty="0">
                <a:solidFill>
                  <a:srgbClr val="0070C0"/>
                </a:solidFill>
                <a:latin typeface="Calibri" panose="020F0502020204030204" pitchFamily="34" charset="0"/>
                <a:cs typeface="Calibri" panose="020F0502020204030204" pitchFamily="34" charset="0"/>
              </a:rPr>
              <a:t>Java Program Changes</a:t>
            </a:r>
          </a:p>
        </p:txBody>
      </p:sp>
      <p:sp>
        <p:nvSpPr>
          <p:cNvPr id="5" name="TextBox 4">
            <a:extLst>
              <a:ext uri="{FF2B5EF4-FFF2-40B4-BE49-F238E27FC236}">
                <a16:creationId xmlns:a16="http://schemas.microsoft.com/office/drawing/2014/main" id="{9A3AB3A3-567A-48F1-ACD0-9C0C3420320E}"/>
              </a:ext>
            </a:extLst>
          </p:cNvPr>
          <p:cNvSpPr txBox="1"/>
          <p:nvPr/>
        </p:nvSpPr>
        <p:spPr>
          <a:xfrm>
            <a:off x="417443" y="2266121"/>
            <a:ext cx="2206487"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Import </a:t>
            </a:r>
            <a:r>
              <a:rPr lang="en-US" dirty="0" err="1">
                <a:latin typeface="Calibri" panose="020F0502020204030204" pitchFamily="34" charset="0"/>
                <a:cs typeface="Calibri" panose="020F0502020204030204" pitchFamily="34" charset="0"/>
              </a:rPr>
              <a:t>survery</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surveyadmin</a:t>
            </a:r>
            <a:r>
              <a:rPr lang="en-US" dirty="0">
                <a:latin typeface="Calibri" panose="020F0502020204030204" pitchFamily="34" charset="0"/>
                <a:cs typeface="Calibri" panose="020F0502020204030204" pitchFamily="34" charset="0"/>
              </a:rPr>
              <a:t> projects in to the IDE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Make changes to Database.java file on </a:t>
            </a:r>
            <a:r>
              <a:rPr lang="en-US" dirty="0" err="1">
                <a:latin typeface="Calibri" panose="020F0502020204030204" pitchFamily="34" charset="0"/>
                <a:cs typeface="Calibri" panose="020F0502020204030204" pitchFamily="34" charset="0"/>
              </a:rPr>
              <a:t>eastus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india</a:t>
            </a:r>
            <a:r>
              <a:rPr lang="en-US" dirty="0">
                <a:latin typeface="Calibri" panose="020F0502020204030204" pitchFamily="34" charset="0"/>
                <a:cs typeface="Calibri" panose="020F0502020204030204" pitchFamily="34" charset="0"/>
              </a:rPr>
              <a:t>, Europe VMs to point to the public IP of Australia VM database instance</a:t>
            </a:r>
          </a:p>
        </p:txBody>
      </p:sp>
    </p:spTree>
    <p:extLst>
      <p:ext uri="{BB962C8B-B14F-4D97-AF65-F5344CB8AC3E}">
        <p14:creationId xmlns:p14="http://schemas.microsoft.com/office/powerpoint/2010/main" val="10645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D5268B-E2A8-4090-AE74-C50A3F0F28A9}"/>
              </a:ext>
            </a:extLst>
          </p:cNvPr>
          <p:cNvPicPr>
            <a:picLocks noChangeAspect="1"/>
          </p:cNvPicPr>
          <p:nvPr/>
        </p:nvPicPr>
        <p:blipFill>
          <a:blip r:embed="rId2"/>
          <a:stretch>
            <a:fillRect/>
          </a:stretch>
        </p:blipFill>
        <p:spPr>
          <a:xfrm>
            <a:off x="691626" y="1388061"/>
            <a:ext cx="4864348" cy="2365513"/>
          </a:xfrm>
          <a:prstGeom prst="rect">
            <a:avLst/>
          </a:prstGeom>
        </p:spPr>
      </p:pic>
      <p:sp>
        <p:nvSpPr>
          <p:cNvPr id="3" name="TextBox 2">
            <a:extLst>
              <a:ext uri="{FF2B5EF4-FFF2-40B4-BE49-F238E27FC236}">
                <a16:creationId xmlns:a16="http://schemas.microsoft.com/office/drawing/2014/main" id="{2421F03B-DFA8-4A88-8123-336BEEFFAFEB}"/>
              </a:ext>
            </a:extLst>
          </p:cNvPr>
          <p:cNvSpPr txBox="1"/>
          <p:nvPr/>
        </p:nvSpPr>
        <p:spPr>
          <a:xfrm>
            <a:off x="3478696" y="556591"/>
            <a:ext cx="3995530" cy="369332"/>
          </a:xfrm>
          <a:prstGeom prst="rect">
            <a:avLst/>
          </a:prstGeom>
          <a:noFill/>
        </p:spPr>
        <p:txBody>
          <a:bodyPr wrap="square" rtlCol="0">
            <a:spAutoFit/>
          </a:bodyPr>
          <a:lstStyle/>
          <a:p>
            <a:r>
              <a:rPr lang="en-US" dirty="0">
                <a:solidFill>
                  <a:srgbClr val="0070C0"/>
                </a:solidFill>
                <a:latin typeface="Calibri" panose="020F0502020204030204" pitchFamily="34" charset="0"/>
                <a:cs typeface="Calibri" panose="020F0502020204030204" pitchFamily="34" charset="0"/>
              </a:rPr>
              <a:t>		Deploy Changes</a:t>
            </a:r>
          </a:p>
        </p:txBody>
      </p:sp>
      <p:pic>
        <p:nvPicPr>
          <p:cNvPr id="4" name="Picture 3">
            <a:extLst>
              <a:ext uri="{FF2B5EF4-FFF2-40B4-BE49-F238E27FC236}">
                <a16:creationId xmlns:a16="http://schemas.microsoft.com/office/drawing/2014/main" id="{02A3A5EB-A1DA-4906-983C-B8286C1F7DF1}"/>
              </a:ext>
            </a:extLst>
          </p:cNvPr>
          <p:cNvPicPr>
            <a:picLocks noChangeAspect="1"/>
          </p:cNvPicPr>
          <p:nvPr/>
        </p:nvPicPr>
        <p:blipFill>
          <a:blip r:embed="rId3"/>
          <a:stretch>
            <a:fillRect/>
          </a:stretch>
        </p:blipFill>
        <p:spPr>
          <a:xfrm>
            <a:off x="5575852" y="2693505"/>
            <a:ext cx="4975369" cy="2299045"/>
          </a:xfrm>
          <a:prstGeom prst="rect">
            <a:avLst/>
          </a:prstGeom>
        </p:spPr>
      </p:pic>
    </p:spTree>
    <p:extLst>
      <p:ext uri="{BB962C8B-B14F-4D97-AF65-F5344CB8AC3E}">
        <p14:creationId xmlns:p14="http://schemas.microsoft.com/office/powerpoint/2010/main" val="2869836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6C9BFF-ED53-46FA-9BDE-A0EF515E6E2C}"/>
              </a:ext>
            </a:extLst>
          </p:cNvPr>
          <p:cNvPicPr>
            <a:picLocks noChangeAspect="1"/>
          </p:cNvPicPr>
          <p:nvPr/>
        </p:nvPicPr>
        <p:blipFill>
          <a:blip r:embed="rId2"/>
          <a:stretch>
            <a:fillRect/>
          </a:stretch>
        </p:blipFill>
        <p:spPr>
          <a:xfrm>
            <a:off x="3417957" y="964096"/>
            <a:ext cx="7703930" cy="4604302"/>
          </a:xfrm>
          <a:prstGeom prst="rect">
            <a:avLst/>
          </a:prstGeom>
        </p:spPr>
      </p:pic>
      <p:sp>
        <p:nvSpPr>
          <p:cNvPr id="5" name="TextBox 4">
            <a:extLst>
              <a:ext uri="{FF2B5EF4-FFF2-40B4-BE49-F238E27FC236}">
                <a16:creationId xmlns:a16="http://schemas.microsoft.com/office/drawing/2014/main" id="{904F5D62-38D5-4E0A-A9A2-7D9643BB83AE}"/>
              </a:ext>
            </a:extLst>
          </p:cNvPr>
          <p:cNvSpPr txBox="1"/>
          <p:nvPr/>
        </p:nvSpPr>
        <p:spPr>
          <a:xfrm>
            <a:off x="4194313" y="268357"/>
            <a:ext cx="4552122"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Create Azure Traffic Manager Profile</a:t>
            </a:r>
          </a:p>
        </p:txBody>
      </p:sp>
      <p:sp>
        <p:nvSpPr>
          <p:cNvPr id="6" name="TextBox 5">
            <a:extLst>
              <a:ext uri="{FF2B5EF4-FFF2-40B4-BE49-F238E27FC236}">
                <a16:creationId xmlns:a16="http://schemas.microsoft.com/office/drawing/2014/main" id="{CFC286E2-C8CE-46EE-A194-09CC61DE42C9}"/>
              </a:ext>
            </a:extLst>
          </p:cNvPr>
          <p:cNvSpPr txBox="1"/>
          <p:nvPr/>
        </p:nvSpPr>
        <p:spPr>
          <a:xfrm>
            <a:off x="904461" y="1540564"/>
            <a:ext cx="226612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File updated to include the end points </a:t>
            </a:r>
          </a:p>
          <a:p>
            <a:pPr marL="285750" indent="-285750">
              <a:buFont typeface="Arial" panose="020B0604020202020204" pitchFamily="34" charset="0"/>
              <a:buChar char="•"/>
            </a:pPr>
            <a:r>
              <a:rPr lang="en-US" dirty="0"/>
              <a:t>Run the power shell Script</a:t>
            </a:r>
          </a:p>
          <a:p>
            <a:pPr marL="285750" indent="-285750">
              <a:buFont typeface="Arial" panose="020B0604020202020204" pitchFamily="34" charset="0"/>
              <a:buChar char="•"/>
            </a:pPr>
            <a:r>
              <a:rPr lang="en-US" dirty="0"/>
              <a:t>create_trafficmanager_profile.ps1</a:t>
            </a:r>
          </a:p>
          <a:p>
            <a:pPr marL="285750" indent="-285750">
              <a:buFont typeface="Arial" panose="020B0604020202020204" pitchFamily="34" charset="0"/>
              <a:buChar char="•"/>
            </a:pPr>
            <a:r>
              <a:rPr lang="en-US" dirty="0" err="1"/>
              <a:t>Azuredeploy</a:t>
            </a:r>
            <a:endParaRPr lang="en-US" dirty="0"/>
          </a:p>
          <a:p>
            <a:pPr marL="285750" indent="-285750">
              <a:buFont typeface="Arial" panose="020B0604020202020204" pitchFamily="34" charset="0"/>
              <a:buChar char="•"/>
            </a:pPr>
            <a:r>
              <a:rPr lang="en-US" dirty="0" err="1"/>
              <a:t>azuredeploy.parameters</a:t>
            </a:r>
            <a:endParaRPr lang="en-US" dirty="0"/>
          </a:p>
        </p:txBody>
      </p:sp>
    </p:spTree>
    <p:extLst>
      <p:ext uri="{BB962C8B-B14F-4D97-AF65-F5344CB8AC3E}">
        <p14:creationId xmlns:p14="http://schemas.microsoft.com/office/powerpoint/2010/main" val="1375738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149F28-12F6-43AA-9328-1AE80C1BEF13}"/>
              </a:ext>
            </a:extLst>
          </p:cNvPr>
          <p:cNvPicPr>
            <a:picLocks noChangeAspect="1"/>
          </p:cNvPicPr>
          <p:nvPr/>
        </p:nvPicPr>
        <p:blipFill>
          <a:blip r:embed="rId2"/>
          <a:stretch>
            <a:fillRect/>
          </a:stretch>
        </p:blipFill>
        <p:spPr>
          <a:xfrm>
            <a:off x="958505" y="1344904"/>
            <a:ext cx="10040799" cy="4891899"/>
          </a:xfrm>
          <a:prstGeom prst="rect">
            <a:avLst/>
          </a:prstGeom>
        </p:spPr>
      </p:pic>
      <p:sp>
        <p:nvSpPr>
          <p:cNvPr id="3" name="TextBox 2">
            <a:extLst>
              <a:ext uri="{FF2B5EF4-FFF2-40B4-BE49-F238E27FC236}">
                <a16:creationId xmlns:a16="http://schemas.microsoft.com/office/drawing/2014/main" id="{865F770D-86F2-470E-93FD-577D1E094753}"/>
              </a:ext>
            </a:extLst>
          </p:cNvPr>
          <p:cNvSpPr txBox="1"/>
          <p:nvPr/>
        </p:nvSpPr>
        <p:spPr>
          <a:xfrm>
            <a:off x="4005470" y="308113"/>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BA8F921B-2489-4293-9305-691E3E3F66BA}"/>
              </a:ext>
            </a:extLst>
          </p:cNvPr>
          <p:cNvSpPr txBox="1"/>
          <p:nvPr/>
        </p:nvSpPr>
        <p:spPr>
          <a:xfrm>
            <a:off x="4194313" y="268357"/>
            <a:ext cx="4552122"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Configuration of Traffic Manager Profile</a:t>
            </a:r>
          </a:p>
        </p:txBody>
      </p:sp>
    </p:spTree>
    <p:extLst>
      <p:ext uri="{BB962C8B-B14F-4D97-AF65-F5344CB8AC3E}">
        <p14:creationId xmlns:p14="http://schemas.microsoft.com/office/powerpoint/2010/main" val="315372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50407A-4EDA-4BA3-AF38-77B7175CAD74}"/>
              </a:ext>
            </a:extLst>
          </p:cNvPr>
          <p:cNvSpPr/>
          <p:nvPr/>
        </p:nvSpPr>
        <p:spPr>
          <a:xfrm>
            <a:off x="3048000" y="8833"/>
            <a:ext cx="6096000" cy="6840334"/>
          </a:xfrm>
          <a:prstGeom prst="rect">
            <a:avLst/>
          </a:prstGeom>
        </p:spPr>
        <p:txBody>
          <a:bodyPr>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Problem Statement</a:t>
            </a:r>
            <a:endPar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Tech survey ecommerce site need a better solution for their application which is deployed geographically in different zones across the world for them performance and uptime are the main key points to keep their site up and running with no single point of failure.</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Overview of Technology</a:t>
            </a:r>
            <a:endPar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Microsoft Azure Traffic manager is the point of discussion here. Briefly about it, Microsoft Azure Traffic Manager allows control the distribution of user traffic for service endpoints in different datacenters. Service endpoints supported by traffic manager include Azure VMs, Web Apps, and cloud services. It can also be used with external , non-Azure endpoints.</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Traffic Manager uses DNS to direct client requests to most appropriate endpoint.</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Endpoints based on traffic-routing method and Health of the endpoints.</a:t>
            </a:r>
          </a:p>
        </p:txBody>
      </p:sp>
    </p:spTree>
    <p:extLst>
      <p:ext uri="{BB962C8B-B14F-4D97-AF65-F5344CB8AC3E}">
        <p14:creationId xmlns:p14="http://schemas.microsoft.com/office/powerpoint/2010/main" val="3492752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B7563D-8545-4F6C-AA8B-F1C80682FCA9}"/>
              </a:ext>
            </a:extLst>
          </p:cNvPr>
          <p:cNvPicPr>
            <a:picLocks noChangeAspect="1"/>
          </p:cNvPicPr>
          <p:nvPr/>
        </p:nvPicPr>
        <p:blipFill>
          <a:blip r:embed="rId2"/>
          <a:stretch>
            <a:fillRect/>
          </a:stretch>
        </p:blipFill>
        <p:spPr>
          <a:xfrm>
            <a:off x="2281237" y="1838325"/>
            <a:ext cx="7629525" cy="3181350"/>
          </a:xfrm>
          <a:prstGeom prst="rect">
            <a:avLst/>
          </a:prstGeom>
        </p:spPr>
      </p:pic>
      <p:sp>
        <p:nvSpPr>
          <p:cNvPr id="3" name="TextBox 2">
            <a:extLst>
              <a:ext uri="{FF2B5EF4-FFF2-40B4-BE49-F238E27FC236}">
                <a16:creationId xmlns:a16="http://schemas.microsoft.com/office/drawing/2014/main" id="{3ED54098-D844-41D3-A009-E54642C8F6DE}"/>
              </a:ext>
            </a:extLst>
          </p:cNvPr>
          <p:cNvSpPr txBox="1"/>
          <p:nvPr/>
        </p:nvSpPr>
        <p:spPr>
          <a:xfrm>
            <a:off x="4194313" y="268357"/>
            <a:ext cx="4552122"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Hosts Entry Change on a workstation</a:t>
            </a:r>
          </a:p>
        </p:txBody>
      </p:sp>
      <p:sp>
        <p:nvSpPr>
          <p:cNvPr id="4" name="TextBox 3">
            <a:extLst>
              <a:ext uri="{FF2B5EF4-FFF2-40B4-BE49-F238E27FC236}">
                <a16:creationId xmlns:a16="http://schemas.microsoft.com/office/drawing/2014/main" id="{FFEB4039-B1DF-44DF-8E24-EC6274743595}"/>
              </a:ext>
            </a:extLst>
          </p:cNvPr>
          <p:cNvSpPr txBox="1"/>
          <p:nvPr/>
        </p:nvSpPr>
        <p:spPr>
          <a:xfrm>
            <a:off x="2892287" y="1013791"/>
            <a:ext cx="7018475" cy="646331"/>
          </a:xfrm>
          <a:prstGeom prst="rect">
            <a:avLst/>
          </a:prstGeom>
          <a:noFill/>
        </p:spPr>
        <p:txBody>
          <a:bodyPr wrap="square" rtlCol="0">
            <a:spAutoFit/>
          </a:bodyPr>
          <a:lstStyle/>
          <a:p>
            <a:r>
              <a:rPr lang="en-US" dirty="0"/>
              <a:t>As really don’t have a DNS to play with I am using my pc with hosts entry change to mimic the demo.</a:t>
            </a:r>
          </a:p>
        </p:txBody>
      </p:sp>
    </p:spTree>
    <p:extLst>
      <p:ext uri="{BB962C8B-B14F-4D97-AF65-F5344CB8AC3E}">
        <p14:creationId xmlns:p14="http://schemas.microsoft.com/office/powerpoint/2010/main" val="3614821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9F0C10-F71C-465C-A3AC-EDBA853D74B9}"/>
              </a:ext>
            </a:extLst>
          </p:cNvPr>
          <p:cNvPicPr>
            <a:picLocks noChangeAspect="1"/>
          </p:cNvPicPr>
          <p:nvPr/>
        </p:nvPicPr>
        <p:blipFill>
          <a:blip r:embed="rId2"/>
          <a:stretch>
            <a:fillRect/>
          </a:stretch>
        </p:blipFill>
        <p:spPr>
          <a:xfrm>
            <a:off x="4115629" y="3636479"/>
            <a:ext cx="7038975" cy="2714625"/>
          </a:xfrm>
          <a:prstGeom prst="rect">
            <a:avLst/>
          </a:prstGeom>
        </p:spPr>
      </p:pic>
      <p:pic>
        <p:nvPicPr>
          <p:cNvPr id="4" name="Picture 3">
            <a:extLst>
              <a:ext uri="{FF2B5EF4-FFF2-40B4-BE49-F238E27FC236}">
                <a16:creationId xmlns:a16="http://schemas.microsoft.com/office/drawing/2014/main" id="{3C052852-10B0-4FDF-8A2E-54C6E2990BB4}"/>
              </a:ext>
            </a:extLst>
          </p:cNvPr>
          <p:cNvPicPr>
            <a:picLocks noChangeAspect="1"/>
          </p:cNvPicPr>
          <p:nvPr/>
        </p:nvPicPr>
        <p:blipFill>
          <a:blip r:embed="rId3"/>
          <a:stretch>
            <a:fillRect/>
          </a:stretch>
        </p:blipFill>
        <p:spPr>
          <a:xfrm>
            <a:off x="4284594" y="1299757"/>
            <a:ext cx="6310520" cy="2249953"/>
          </a:xfrm>
          <a:prstGeom prst="rect">
            <a:avLst/>
          </a:prstGeom>
        </p:spPr>
      </p:pic>
      <p:sp>
        <p:nvSpPr>
          <p:cNvPr id="5" name="TextBox 4">
            <a:extLst>
              <a:ext uri="{FF2B5EF4-FFF2-40B4-BE49-F238E27FC236}">
                <a16:creationId xmlns:a16="http://schemas.microsoft.com/office/drawing/2014/main" id="{3622AEB4-4303-45BF-BD67-9C2E543B7889}"/>
              </a:ext>
            </a:extLst>
          </p:cNvPr>
          <p:cNvSpPr txBox="1"/>
          <p:nvPr/>
        </p:nvSpPr>
        <p:spPr>
          <a:xfrm>
            <a:off x="4194312" y="268357"/>
            <a:ext cx="5108713"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Install Apache and Configure on Workstation</a:t>
            </a:r>
          </a:p>
        </p:txBody>
      </p:sp>
      <p:sp>
        <p:nvSpPr>
          <p:cNvPr id="7" name="TextBox 6">
            <a:extLst>
              <a:ext uri="{FF2B5EF4-FFF2-40B4-BE49-F238E27FC236}">
                <a16:creationId xmlns:a16="http://schemas.microsoft.com/office/drawing/2014/main" id="{C722D7FD-584F-4154-9515-72B06A1ED9E0}"/>
              </a:ext>
            </a:extLst>
          </p:cNvPr>
          <p:cNvSpPr txBox="1"/>
          <p:nvPr/>
        </p:nvSpPr>
        <p:spPr>
          <a:xfrm>
            <a:off x="1033671" y="1558301"/>
            <a:ext cx="239533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Install Apache 2.4</a:t>
            </a:r>
          </a:p>
          <a:p>
            <a:pPr marL="285750" indent="-285750">
              <a:buFont typeface="Arial" panose="020B0604020202020204" pitchFamily="34" charset="0"/>
              <a:buChar char="•"/>
            </a:pPr>
            <a:r>
              <a:rPr lang="en-US" dirty="0"/>
              <a:t>Configure to include the </a:t>
            </a:r>
            <a:r>
              <a:rPr lang="en-US" dirty="0" err="1"/>
              <a:t>servername</a:t>
            </a:r>
            <a:r>
              <a:rPr lang="en-US" dirty="0"/>
              <a:t> </a:t>
            </a:r>
          </a:p>
          <a:p>
            <a:pPr marL="285750" indent="-285750">
              <a:buFont typeface="Arial" panose="020B0604020202020204" pitchFamily="34" charset="0"/>
              <a:buChar char="•"/>
            </a:pPr>
            <a:r>
              <a:rPr lang="en-US" dirty="0"/>
              <a:t>Use reverse proxy to route traffic to Traffic Manager</a:t>
            </a:r>
          </a:p>
          <a:p>
            <a:pPr marL="285750" indent="-285750">
              <a:buFont typeface="Arial" panose="020B0604020202020204" pitchFamily="34" charset="0"/>
              <a:buChar char="•"/>
            </a:pPr>
            <a:r>
              <a:rPr lang="en-US" dirty="0"/>
              <a:t>Start Apache 2.4 service</a:t>
            </a:r>
          </a:p>
        </p:txBody>
      </p:sp>
    </p:spTree>
    <p:extLst>
      <p:ext uri="{BB962C8B-B14F-4D97-AF65-F5344CB8AC3E}">
        <p14:creationId xmlns:p14="http://schemas.microsoft.com/office/powerpoint/2010/main" val="128878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95D80-C5DA-4899-A460-D394BDC4813A}"/>
              </a:ext>
            </a:extLst>
          </p:cNvPr>
          <p:cNvSpPr txBox="1"/>
          <p:nvPr/>
        </p:nvSpPr>
        <p:spPr>
          <a:xfrm>
            <a:off x="4134679" y="268357"/>
            <a:ext cx="4552122"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Access Site to Submit Survey</a:t>
            </a:r>
          </a:p>
        </p:txBody>
      </p:sp>
      <p:pic>
        <p:nvPicPr>
          <p:cNvPr id="5" name="Picture 4">
            <a:extLst>
              <a:ext uri="{FF2B5EF4-FFF2-40B4-BE49-F238E27FC236}">
                <a16:creationId xmlns:a16="http://schemas.microsoft.com/office/drawing/2014/main" id="{A4779EC2-80CB-4655-807C-B2437A79BB6B}"/>
              </a:ext>
            </a:extLst>
          </p:cNvPr>
          <p:cNvPicPr>
            <a:picLocks noChangeAspect="1"/>
          </p:cNvPicPr>
          <p:nvPr/>
        </p:nvPicPr>
        <p:blipFill>
          <a:blip r:embed="rId2"/>
          <a:stretch>
            <a:fillRect/>
          </a:stretch>
        </p:blipFill>
        <p:spPr>
          <a:xfrm>
            <a:off x="684348" y="1370772"/>
            <a:ext cx="5199617" cy="3194869"/>
          </a:xfrm>
          <a:prstGeom prst="rect">
            <a:avLst/>
          </a:prstGeom>
        </p:spPr>
      </p:pic>
      <p:pic>
        <p:nvPicPr>
          <p:cNvPr id="6" name="Picture 5">
            <a:extLst>
              <a:ext uri="{FF2B5EF4-FFF2-40B4-BE49-F238E27FC236}">
                <a16:creationId xmlns:a16="http://schemas.microsoft.com/office/drawing/2014/main" id="{04CEEEBB-6ED7-40A8-B07D-0D6C24D69249}"/>
              </a:ext>
            </a:extLst>
          </p:cNvPr>
          <p:cNvPicPr>
            <a:picLocks noChangeAspect="1"/>
          </p:cNvPicPr>
          <p:nvPr/>
        </p:nvPicPr>
        <p:blipFill>
          <a:blip r:embed="rId3"/>
          <a:stretch>
            <a:fillRect/>
          </a:stretch>
        </p:blipFill>
        <p:spPr>
          <a:xfrm>
            <a:off x="6139277" y="1300785"/>
            <a:ext cx="5095047" cy="3583164"/>
          </a:xfrm>
          <a:prstGeom prst="rect">
            <a:avLst/>
          </a:prstGeom>
        </p:spPr>
      </p:pic>
    </p:spTree>
    <p:extLst>
      <p:ext uri="{BB962C8B-B14F-4D97-AF65-F5344CB8AC3E}">
        <p14:creationId xmlns:p14="http://schemas.microsoft.com/office/powerpoint/2010/main" val="4152704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1428FD-FC34-4572-9B79-CBC1382E6911}"/>
              </a:ext>
            </a:extLst>
          </p:cNvPr>
          <p:cNvSpPr txBox="1"/>
          <p:nvPr/>
        </p:nvSpPr>
        <p:spPr>
          <a:xfrm>
            <a:off x="4134678" y="268357"/>
            <a:ext cx="5059017"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Access Survey Admin Site to View the entries</a:t>
            </a:r>
          </a:p>
        </p:txBody>
      </p:sp>
      <p:sp>
        <p:nvSpPr>
          <p:cNvPr id="6" name="TextBox 5">
            <a:extLst>
              <a:ext uri="{FF2B5EF4-FFF2-40B4-BE49-F238E27FC236}">
                <a16:creationId xmlns:a16="http://schemas.microsoft.com/office/drawing/2014/main" id="{BD662AFB-AE60-4F09-9384-D632E646063A}"/>
              </a:ext>
            </a:extLst>
          </p:cNvPr>
          <p:cNvSpPr txBox="1"/>
          <p:nvPr/>
        </p:nvSpPr>
        <p:spPr>
          <a:xfrm>
            <a:off x="1396862" y="2066636"/>
            <a:ext cx="2645464" cy="923330"/>
          </a:xfrm>
          <a:prstGeom prst="rect">
            <a:avLst/>
          </a:prstGeom>
          <a:noFill/>
        </p:spPr>
        <p:txBody>
          <a:bodyPr wrap="square" rtlCol="0">
            <a:spAutoFit/>
          </a:bodyPr>
          <a:lstStyle/>
          <a:p>
            <a:pPr marL="285750" indent="-285750">
              <a:buFont typeface="Arial" panose="020B0604020202020204" pitchFamily="34" charset="0"/>
              <a:buChar char="•"/>
            </a:pPr>
            <a:r>
              <a:rPr lang="en-US" dirty="0"/>
              <a:t>Access </a:t>
            </a:r>
            <a:r>
              <a:rPr lang="en-US" dirty="0" err="1"/>
              <a:t>Surveyadmin</a:t>
            </a:r>
            <a:r>
              <a:rPr lang="en-US" dirty="0"/>
              <a:t> site here to view the survey content.</a:t>
            </a:r>
          </a:p>
        </p:txBody>
      </p:sp>
      <p:pic>
        <p:nvPicPr>
          <p:cNvPr id="8" name="Picture 7">
            <a:extLst>
              <a:ext uri="{FF2B5EF4-FFF2-40B4-BE49-F238E27FC236}">
                <a16:creationId xmlns:a16="http://schemas.microsoft.com/office/drawing/2014/main" id="{2A1938B0-2E26-458E-9074-D462B53229F7}"/>
              </a:ext>
            </a:extLst>
          </p:cNvPr>
          <p:cNvPicPr>
            <a:picLocks noChangeAspect="1"/>
          </p:cNvPicPr>
          <p:nvPr/>
        </p:nvPicPr>
        <p:blipFill>
          <a:blip r:embed="rId2"/>
          <a:stretch>
            <a:fillRect/>
          </a:stretch>
        </p:blipFill>
        <p:spPr>
          <a:xfrm>
            <a:off x="4209015" y="738188"/>
            <a:ext cx="6266828" cy="2897182"/>
          </a:xfrm>
          <a:prstGeom prst="rect">
            <a:avLst/>
          </a:prstGeom>
        </p:spPr>
      </p:pic>
      <p:pic>
        <p:nvPicPr>
          <p:cNvPr id="9" name="Picture 8">
            <a:extLst>
              <a:ext uri="{FF2B5EF4-FFF2-40B4-BE49-F238E27FC236}">
                <a16:creationId xmlns:a16="http://schemas.microsoft.com/office/drawing/2014/main" id="{A686D867-ED47-4460-A22F-0D1E7D10C94C}"/>
              </a:ext>
            </a:extLst>
          </p:cNvPr>
          <p:cNvPicPr>
            <a:picLocks noChangeAspect="1"/>
          </p:cNvPicPr>
          <p:nvPr/>
        </p:nvPicPr>
        <p:blipFill>
          <a:blip r:embed="rId3"/>
          <a:stretch>
            <a:fillRect/>
          </a:stretch>
        </p:blipFill>
        <p:spPr>
          <a:xfrm>
            <a:off x="4300744" y="3390280"/>
            <a:ext cx="7725604" cy="3115336"/>
          </a:xfrm>
          <a:prstGeom prst="rect">
            <a:avLst/>
          </a:prstGeom>
        </p:spPr>
      </p:pic>
    </p:spTree>
    <p:extLst>
      <p:ext uri="{BB962C8B-B14F-4D97-AF65-F5344CB8AC3E}">
        <p14:creationId xmlns:p14="http://schemas.microsoft.com/office/powerpoint/2010/main" val="1040247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D804A-FD61-47A5-A4BD-10C205420962}"/>
              </a:ext>
            </a:extLst>
          </p:cNvPr>
          <p:cNvSpPr txBox="1"/>
          <p:nvPr/>
        </p:nvSpPr>
        <p:spPr>
          <a:xfrm>
            <a:off x="4134678" y="268357"/>
            <a:ext cx="5059017"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Testing Site with Traffic Manager</a:t>
            </a:r>
          </a:p>
        </p:txBody>
      </p:sp>
      <p:pic>
        <p:nvPicPr>
          <p:cNvPr id="3" name="Picture 2">
            <a:extLst>
              <a:ext uri="{FF2B5EF4-FFF2-40B4-BE49-F238E27FC236}">
                <a16:creationId xmlns:a16="http://schemas.microsoft.com/office/drawing/2014/main" id="{031FC9CC-99BD-4861-B714-6B99B90073F2}"/>
              </a:ext>
            </a:extLst>
          </p:cNvPr>
          <p:cNvPicPr>
            <a:picLocks noChangeAspect="1"/>
          </p:cNvPicPr>
          <p:nvPr/>
        </p:nvPicPr>
        <p:blipFill>
          <a:blip r:embed="rId2"/>
          <a:stretch>
            <a:fillRect/>
          </a:stretch>
        </p:blipFill>
        <p:spPr>
          <a:xfrm>
            <a:off x="3770535" y="1630017"/>
            <a:ext cx="7264383" cy="3560072"/>
          </a:xfrm>
          <a:prstGeom prst="rect">
            <a:avLst/>
          </a:prstGeom>
        </p:spPr>
      </p:pic>
      <p:sp>
        <p:nvSpPr>
          <p:cNvPr id="5" name="TextBox 4">
            <a:extLst>
              <a:ext uri="{FF2B5EF4-FFF2-40B4-BE49-F238E27FC236}">
                <a16:creationId xmlns:a16="http://schemas.microsoft.com/office/drawing/2014/main" id="{02E612D3-54C4-4789-9774-3D3C23EE8662}"/>
              </a:ext>
            </a:extLst>
          </p:cNvPr>
          <p:cNvSpPr txBox="1"/>
          <p:nvPr/>
        </p:nvSpPr>
        <p:spPr>
          <a:xfrm>
            <a:off x="993913" y="1630017"/>
            <a:ext cx="185861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For some reason I couldn’t see the traffic view</a:t>
            </a:r>
          </a:p>
          <a:p>
            <a:pPr marL="285750" indent="-285750">
              <a:buFont typeface="Arial" panose="020B0604020202020204" pitchFamily="34" charset="0"/>
              <a:buChar char="•"/>
            </a:pPr>
            <a:r>
              <a:rPr lang="en-US" dirty="0"/>
              <a:t>But I figured it ended up on one of the VM and I killed the service </a:t>
            </a:r>
          </a:p>
          <a:p>
            <a:pPr marL="285750" indent="-285750">
              <a:buFont typeface="Arial" panose="020B0604020202020204" pitchFamily="34" charset="0"/>
              <a:buChar char="•"/>
            </a:pPr>
            <a:r>
              <a:rPr lang="en-US" dirty="0"/>
              <a:t>TM routed my traffic to a second node.</a:t>
            </a:r>
          </a:p>
        </p:txBody>
      </p:sp>
    </p:spTree>
    <p:extLst>
      <p:ext uri="{BB962C8B-B14F-4D97-AF65-F5344CB8AC3E}">
        <p14:creationId xmlns:p14="http://schemas.microsoft.com/office/powerpoint/2010/main" val="1501681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88B916-806C-42D1-8F10-3CED7274D340}"/>
              </a:ext>
            </a:extLst>
          </p:cNvPr>
          <p:cNvPicPr>
            <a:picLocks noChangeAspect="1"/>
          </p:cNvPicPr>
          <p:nvPr/>
        </p:nvPicPr>
        <p:blipFill>
          <a:blip r:embed="rId2"/>
          <a:stretch>
            <a:fillRect/>
          </a:stretch>
        </p:blipFill>
        <p:spPr>
          <a:xfrm>
            <a:off x="3667538" y="1385823"/>
            <a:ext cx="5400261" cy="4543489"/>
          </a:xfrm>
          <a:prstGeom prst="rect">
            <a:avLst/>
          </a:prstGeom>
        </p:spPr>
      </p:pic>
      <p:sp>
        <p:nvSpPr>
          <p:cNvPr id="3" name="TextBox 2">
            <a:extLst>
              <a:ext uri="{FF2B5EF4-FFF2-40B4-BE49-F238E27FC236}">
                <a16:creationId xmlns:a16="http://schemas.microsoft.com/office/drawing/2014/main" id="{4BC88539-4914-45AE-B22E-FD662F7D5237}"/>
              </a:ext>
            </a:extLst>
          </p:cNvPr>
          <p:cNvSpPr txBox="1"/>
          <p:nvPr/>
        </p:nvSpPr>
        <p:spPr>
          <a:xfrm>
            <a:off x="1083365" y="1699591"/>
            <a:ext cx="20176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can enable or disable the nodes according for maintenance</a:t>
            </a:r>
          </a:p>
        </p:txBody>
      </p:sp>
      <p:sp>
        <p:nvSpPr>
          <p:cNvPr id="4" name="TextBox 3">
            <a:extLst>
              <a:ext uri="{FF2B5EF4-FFF2-40B4-BE49-F238E27FC236}">
                <a16:creationId xmlns:a16="http://schemas.microsoft.com/office/drawing/2014/main" id="{964B868A-4DDB-4160-AA62-5CDF64B75411}"/>
              </a:ext>
            </a:extLst>
          </p:cNvPr>
          <p:cNvSpPr txBox="1"/>
          <p:nvPr/>
        </p:nvSpPr>
        <p:spPr>
          <a:xfrm>
            <a:off x="4134678" y="268357"/>
            <a:ext cx="5059017"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Enable or Disable Node on Traffic Manager</a:t>
            </a:r>
          </a:p>
        </p:txBody>
      </p:sp>
    </p:spTree>
    <p:extLst>
      <p:ext uri="{BB962C8B-B14F-4D97-AF65-F5344CB8AC3E}">
        <p14:creationId xmlns:p14="http://schemas.microsoft.com/office/powerpoint/2010/main" val="32684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E1BF0B-F7EA-4BE6-9303-9C4364ACF538}"/>
              </a:ext>
            </a:extLst>
          </p:cNvPr>
          <p:cNvSpPr/>
          <p:nvPr/>
        </p:nvSpPr>
        <p:spPr>
          <a:xfrm>
            <a:off x="3048000" y="67054"/>
            <a:ext cx="6096000" cy="6723892"/>
          </a:xfrm>
          <a:prstGeom prst="rect">
            <a:avLst/>
          </a:prstGeom>
        </p:spPr>
        <p:txBody>
          <a:bodyPr>
            <a:spAutoFit/>
          </a:bodyPr>
          <a:lstStyle/>
          <a:p>
            <a:pPr>
              <a:lnSpc>
                <a:spcPct val="107000"/>
              </a:lnSpc>
              <a:spcAft>
                <a:spcPts val="800"/>
              </a:spcAft>
            </a:pPr>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Traffic Manager benefits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Improves the availability of critical applications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Improves the responsiveness of high-performance applications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Performs service maintenance without downtime</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Combines on-premises and Cloud-based applications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Distribute traffic for large, complex deployments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Traffic Manager routing methods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Azure traffic Manager supports four traffic-routing methods to determine how to route network traffic to the various service endpoints. Traffic Manager applies the traffic-routing method to each DNS query it receives. Below are four traffic routing methods.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Priority</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Weighted</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Performance</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Geographic</a:t>
            </a:r>
          </a:p>
        </p:txBody>
      </p:sp>
    </p:spTree>
    <p:extLst>
      <p:ext uri="{BB962C8B-B14F-4D97-AF65-F5344CB8AC3E}">
        <p14:creationId xmlns:p14="http://schemas.microsoft.com/office/powerpoint/2010/main" val="151550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B5DDF8-C3B9-4DDA-92EC-56D476A8175C}"/>
              </a:ext>
            </a:extLst>
          </p:cNvPr>
          <p:cNvSpPr/>
          <p:nvPr/>
        </p:nvSpPr>
        <p:spPr>
          <a:xfrm>
            <a:off x="2355574" y="927033"/>
            <a:ext cx="8895522" cy="3990836"/>
          </a:xfrm>
          <a:prstGeom prst="rect">
            <a:avLst/>
          </a:prstGeom>
        </p:spPr>
        <p:txBody>
          <a:bodyPr wrap="square">
            <a:spAutoFit/>
          </a:bodyPr>
          <a:lstStyle/>
          <a:p>
            <a:r>
              <a:rPr lang="en-US" sz="2000" b="1" dirty="0">
                <a:solidFill>
                  <a:srgbClr val="0070C0"/>
                </a:solidFill>
                <a:latin typeface="Arial" panose="020B0604020202020204" pitchFamily="34" charset="0"/>
                <a:ea typeface="Calibri" panose="020F0502020204030204" pitchFamily="34" charset="0"/>
              </a:rPr>
              <a:t>				High Level Overview of steps</a:t>
            </a:r>
          </a:p>
          <a:p>
            <a:endParaRPr lang="en-US" sz="2000" b="1" dirty="0">
              <a:solidFill>
                <a:srgbClr val="0070C0"/>
              </a:solidFill>
              <a:latin typeface="Arial" panose="020B0604020202020204" pitchFamily="34" charset="0"/>
              <a:ea typeface="Calibri" panose="020F0502020204030204" pitchFamily="34" charset="0"/>
            </a:endParaRP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Four Azure windows based VMs each with a power shell script</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Installed Java 1.8 JDK, NetBeans IDE 8.2 along with Glassfish Server 4.1 on all of them</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Installed Oracle Database 11g Express Edition on one of the VM</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Ran SQL queries to ingest data on the database</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Deployed survey and survey admin apps on Glassfish server by changing libraries</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Updated JDBC connection string to talk to the DB respectively from each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GlassFish</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Server.</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Ran PowerShell script to Create Azure Traffic Manager Profile ‘performance’ based</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Create DNS for the site using DNS Zone and did a CNAME to point to Traffic Manager Profile.</a:t>
            </a:r>
          </a:p>
          <a:p>
            <a:pPr>
              <a:spcAft>
                <a:spcPts val="450"/>
              </a:spcAft>
            </a:pPr>
            <a:endParaRPr lang="en-US"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538268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302CCC-7FDB-4B27-9ACD-676D56A530E5}"/>
              </a:ext>
            </a:extLst>
          </p:cNvPr>
          <p:cNvSpPr/>
          <p:nvPr/>
        </p:nvSpPr>
        <p:spPr>
          <a:xfrm>
            <a:off x="3048000" y="1166843"/>
            <a:ext cx="6096000" cy="5016758"/>
          </a:xfrm>
          <a:prstGeom prst="rect">
            <a:avLst/>
          </a:prstGeom>
        </p:spPr>
        <p:txBody>
          <a:bodyPr>
            <a:spAutoFit/>
          </a:bodyPr>
          <a:lstStyle/>
          <a:p>
            <a:r>
              <a:rPr lang="en-US" sz="2000" b="1" dirty="0">
                <a:solidFill>
                  <a:srgbClr val="0070C0"/>
                </a:solidFill>
                <a:latin typeface="Calibri" panose="020F0502020204030204" pitchFamily="34" charset="0"/>
                <a:ea typeface="Calibri" panose="020F0502020204030204" pitchFamily="34" charset="0"/>
              </a:rPr>
              <a:t>					Data Set</a:t>
            </a:r>
            <a:endParaRPr lang="en-US" sz="2000" dirty="0">
              <a:solidFill>
                <a:srgbClr val="0070C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Survey URLs: </a:t>
            </a:r>
            <a:r>
              <a:rPr lang="en-US" u="sng" dirty="0">
                <a:solidFill>
                  <a:srgbClr val="0000FF"/>
                </a:solidFill>
                <a:latin typeface="Calibri" panose="020F0502020204030204" pitchFamily="34" charset="0"/>
                <a:ea typeface="Calibri" panose="020F0502020204030204" pitchFamily="34" charset="0"/>
                <a:hlinkClick r:id="rId2"/>
              </a:rPr>
              <a:t>http://gsrworld.techsurvey.com/survey/index.xhtml</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Survey Admin URLs: </a:t>
            </a:r>
            <a:r>
              <a:rPr lang="en-US" u="sng" dirty="0">
                <a:solidFill>
                  <a:srgbClr val="0000FF"/>
                </a:solidFill>
                <a:latin typeface="Calibri" panose="020F0502020204030204" pitchFamily="34" charset="0"/>
                <a:ea typeface="Calibri" panose="020F0502020204030204" pitchFamily="34" charset="0"/>
                <a:hlinkClick r:id="rId3"/>
              </a:rPr>
              <a:t>http://gsrworld.techsurvey.com/surveyadmin/home.jsp</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FF"/>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Traffic Manager Survey URLs: </a:t>
            </a:r>
          </a:p>
          <a:p>
            <a:r>
              <a:rPr lang="en-US" u="sng" dirty="0">
                <a:solidFill>
                  <a:srgbClr val="0000FF"/>
                </a:solidFill>
                <a:latin typeface="Calibri" panose="020F0502020204030204" pitchFamily="34" charset="0"/>
                <a:ea typeface="Calibri" panose="020F0502020204030204" pitchFamily="34" charset="0"/>
                <a:hlinkClick r:id="rId4"/>
              </a:rPr>
              <a:t>http://gen-unique.trafficmanager.net/survey/index.xhtml</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Traffic Manager Survey Admin URL: </a:t>
            </a:r>
            <a:endParaRPr lang="en-US" sz="1200" dirty="0">
              <a:solidFill>
                <a:srgbClr val="000000"/>
              </a:solidFill>
              <a:latin typeface="Arial" panose="020B0604020202020204" pitchFamily="34" charset="0"/>
              <a:ea typeface="Calibri" panose="020F0502020204030204" pitchFamily="34" charset="0"/>
            </a:endParaRPr>
          </a:p>
          <a:p>
            <a:r>
              <a:rPr lang="en-US" u="sng" dirty="0">
                <a:solidFill>
                  <a:srgbClr val="0000FF"/>
                </a:solidFill>
                <a:latin typeface="Calibri" panose="020F0502020204030204" pitchFamily="34" charset="0"/>
                <a:ea typeface="Calibri" panose="020F0502020204030204" pitchFamily="34" charset="0"/>
                <a:hlinkClick r:id="rId5"/>
              </a:rPr>
              <a:t>http://gen-unique.trafficmanager.net/surveyadmin/home.jsp</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FF"/>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FF"/>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Online-Survey-System-Java-Project - Size: 3..2 MB</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I haven’t included other tools as they are big like </a:t>
            </a:r>
            <a:r>
              <a:rPr lang="en-US" dirty="0" err="1">
                <a:solidFill>
                  <a:srgbClr val="000000"/>
                </a:solidFill>
                <a:latin typeface="Calibri" panose="020F0502020204030204" pitchFamily="34" charset="0"/>
                <a:ea typeface="Calibri" panose="020F0502020204030204" pitchFamily="34" charset="0"/>
              </a:rPr>
              <a:t>netbeans</a:t>
            </a:r>
            <a:r>
              <a:rPr lang="en-US" dirty="0">
                <a:solidFill>
                  <a:srgbClr val="000000"/>
                </a:solidFill>
                <a:latin typeface="Calibri" panose="020F0502020204030204" pitchFamily="34" charset="0"/>
                <a:ea typeface="Calibri" panose="020F0502020204030204" pitchFamily="34" charset="0"/>
              </a:rPr>
              <a:t>, oracle </a:t>
            </a:r>
            <a:r>
              <a:rPr lang="en-US" dirty="0" err="1">
                <a:solidFill>
                  <a:srgbClr val="000000"/>
                </a:solidFill>
                <a:latin typeface="Calibri" panose="020F0502020204030204" pitchFamily="34" charset="0"/>
                <a:ea typeface="Calibri" panose="020F0502020204030204" pitchFamily="34" charset="0"/>
              </a:rPr>
              <a:t>db</a:t>
            </a:r>
            <a:r>
              <a:rPr lang="en-US" dirty="0">
                <a:solidFill>
                  <a:srgbClr val="000000"/>
                </a:solidFill>
                <a:latin typeface="Calibri" panose="020F0502020204030204" pitchFamily="34" charset="0"/>
                <a:ea typeface="Calibri" panose="020F0502020204030204" pitchFamily="34" charset="0"/>
              </a:rPr>
              <a:t> and java </a:t>
            </a:r>
            <a:r>
              <a:rPr lang="en-US" dirty="0" err="1">
                <a:solidFill>
                  <a:srgbClr val="000000"/>
                </a:solidFill>
                <a:latin typeface="Calibri" panose="020F0502020204030204" pitchFamily="34" charset="0"/>
                <a:ea typeface="Calibri" panose="020F0502020204030204" pitchFamily="34" charset="0"/>
              </a:rPr>
              <a:t>jdk</a:t>
            </a:r>
            <a:endParaRPr lang="en-US" dirty="0">
              <a:solidFill>
                <a:srgbClr val="000000"/>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Power shell scripts are included</a:t>
            </a:r>
          </a:p>
          <a:p>
            <a:endParaRPr lang="en-US" sz="12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72720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859242-265D-4D52-B20A-1244E2A0EDF4}"/>
              </a:ext>
            </a:extLst>
          </p:cNvPr>
          <p:cNvSpPr/>
          <p:nvPr/>
        </p:nvSpPr>
        <p:spPr>
          <a:xfrm>
            <a:off x="3048000" y="1443841"/>
            <a:ext cx="6096000" cy="4801314"/>
          </a:xfrm>
          <a:prstGeom prst="rect">
            <a:avLst/>
          </a:prstGeom>
        </p:spPr>
        <p:txBody>
          <a:bodyPr>
            <a:spAutoFit/>
          </a:bodyPr>
          <a:lstStyle/>
          <a:p>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					Hardware</a:t>
            </a:r>
            <a:endPar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Windows Server 2012 R2</a:t>
            </a:r>
            <a:endParaRPr lang="en-US" sz="1200" dirty="0">
              <a:solidFill>
                <a:srgbClr val="00000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Azure Traffic Manager</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					Software: </a:t>
            </a:r>
            <a:endPar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NetBeans IDE 8.2</a:t>
            </a:r>
          </a:p>
          <a:p>
            <a:pPr marL="285750" indent="-285750">
              <a:buFont typeface="Arial" panose="020B0604020202020204" pitchFamily="34" charset="0"/>
              <a:buChar char="•"/>
            </a:pPr>
            <a:r>
              <a:rPr lang="en-US" dirty="0" err="1">
                <a:solidFill>
                  <a:srgbClr val="000000"/>
                </a:solidFill>
                <a:latin typeface="Calibri" panose="020F0502020204030204" pitchFamily="34" charset="0"/>
                <a:ea typeface="Calibri" panose="020F0502020204030204" pitchFamily="34" charset="0"/>
              </a:rPr>
              <a:t>GlassFish</a:t>
            </a:r>
            <a:r>
              <a:rPr lang="en-US" dirty="0">
                <a:solidFill>
                  <a:srgbClr val="000000"/>
                </a:solidFill>
                <a:latin typeface="Calibri" panose="020F0502020204030204" pitchFamily="34" charset="0"/>
                <a:ea typeface="Calibri" panose="020F0502020204030204" pitchFamily="34" charset="0"/>
              </a:rPr>
              <a:t> Server 4.1</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Java JDK 1.8</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Oracle Database 11g Express Edition</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JDBC Driver  - ojdbc7.jar</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JSF Libraries – 1.2, 2.2</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My PC with Apache 2.4</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MY PC with host entry change</a:t>
            </a:r>
          </a:p>
          <a:p>
            <a:pPr marL="285750" indent="-285750">
              <a:buFont typeface="Arial" panose="020B0604020202020204" pitchFamily="34" charset="0"/>
              <a:buChar char="•"/>
            </a:pP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				References: </a:t>
            </a:r>
          </a:p>
          <a:p>
            <a:r>
              <a:rPr lang="en-US" u="sng" dirty="0">
                <a:solidFill>
                  <a:srgbClr val="000000"/>
                </a:solidFill>
                <a:latin typeface="Calibri" panose="020F0502020204030204" pitchFamily="34" charset="0"/>
                <a:ea typeface="Calibri" panose="020F0502020204030204" pitchFamily="34" charset="0"/>
                <a:hlinkClick r:id="rId2"/>
              </a:rPr>
              <a:t>http://www.codewithc.com/online-survey-system-project-java/</a:t>
            </a:r>
            <a:endParaRPr lang="en-US" sz="12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316387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3F271B-F5F9-4BC7-BF43-6ACFF8130FBD}"/>
              </a:ext>
            </a:extLst>
          </p:cNvPr>
          <p:cNvSpPr/>
          <p:nvPr/>
        </p:nvSpPr>
        <p:spPr>
          <a:xfrm>
            <a:off x="3048000" y="1997839"/>
            <a:ext cx="6096000" cy="3170099"/>
          </a:xfrm>
          <a:prstGeom prst="rect">
            <a:avLst/>
          </a:prstGeom>
        </p:spPr>
        <p:txBody>
          <a:bodyPr>
            <a:spAutoFit/>
          </a:bodyPr>
          <a:lstStyle/>
          <a:p>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Lessons Learned &amp; Pros/Cons</a:t>
            </a:r>
            <a:endPar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Need to disable Windows Firewall which was not allowing incoming traffic</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NSGs can able applied at the network interface level or the subnet level for a VM.</a:t>
            </a:r>
          </a:p>
          <a:p>
            <a:pPr marL="285750" indent="-285750">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Not able to submit the survey – may be a code but couldn’t figure out.</a:t>
            </a:r>
            <a:endParaRPr lang="en-US" sz="1200" dirty="0">
              <a:solidFill>
                <a:srgbClr val="00000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DNS zone Site DNS CNAME to Azure Traffic Manager Profile not working so I used my PC with apache as a portal </a:t>
            </a:r>
            <a:r>
              <a:rPr lang="en-US">
                <a:solidFill>
                  <a:srgbClr val="000000"/>
                </a:solidFill>
                <a:latin typeface="Calibri" panose="020F0502020204030204" pitchFamily="34" charset="0"/>
                <a:ea typeface="Calibri" panose="020F0502020204030204" pitchFamily="34" charset="0"/>
              </a:rPr>
              <a:t>DNS Server</a:t>
            </a:r>
            <a:endParaRPr lang="en-US" sz="12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32621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D2887F-7BF0-47C2-9450-E2989A8FE751}"/>
              </a:ext>
            </a:extLst>
          </p:cNvPr>
          <p:cNvPicPr>
            <a:picLocks noChangeAspect="1"/>
          </p:cNvPicPr>
          <p:nvPr/>
        </p:nvPicPr>
        <p:blipFill>
          <a:blip r:embed="rId2"/>
          <a:stretch>
            <a:fillRect/>
          </a:stretch>
        </p:blipFill>
        <p:spPr>
          <a:xfrm>
            <a:off x="2571750" y="966787"/>
            <a:ext cx="7048500" cy="4924425"/>
          </a:xfrm>
          <a:prstGeom prst="rect">
            <a:avLst/>
          </a:prstGeom>
        </p:spPr>
      </p:pic>
      <p:sp>
        <p:nvSpPr>
          <p:cNvPr id="3" name="TextBox 2">
            <a:extLst>
              <a:ext uri="{FF2B5EF4-FFF2-40B4-BE49-F238E27FC236}">
                <a16:creationId xmlns:a16="http://schemas.microsoft.com/office/drawing/2014/main" id="{7DAD6474-F8D7-4F00-9372-E87EAB9A38EB}"/>
              </a:ext>
            </a:extLst>
          </p:cNvPr>
          <p:cNvSpPr txBox="1"/>
          <p:nvPr/>
        </p:nvSpPr>
        <p:spPr>
          <a:xfrm>
            <a:off x="3468757" y="387626"/>
            <a:ext cx="6559826" cy="400110"/>
          </a:xfrm>
          <a:prstGeom prst="rect">
            <a:avLst/>
          </a:prstGeom>
          <a:noFill/>
        </p:spPr>
        <p:txBody>
          <a:bodyPr wrap="square" rtlCol="0">
            <a:spAutoFit/>
          </a:bodyPr>
          <a:lstStyle/>
          <a:p>
            <a:r>
              <a:rPr lang="en-US" sz="2000" dirty="0">
                <a:solidFill>
                  <a:srgbClr val="0070C0"/>
                </a:solidFill>
                <a:latin typeface="Calibri" panose="020F0502020204030204" pitchFamily="34" charset="0"/>
                <a:cs typeface="Calibri" panose="020F0502020204030204" pitchFamily="34" charset="0"/>
              </a:rPr>
              <a:t>Depiction of flow of </a:t>
            </a:r>
            <a:r>
              <a:rPr lang="en-US" sz="2000" dirty="0" err="1">
                <a:solidFill>
                  <a:srgbClr val="0070C0"/>
                </a:solidFill>
                <a:latin typeface="Calibri" panose="020F0502020204030204" pitchFamily="34" charset="0"/>
                <a:cs typeface="Calibri" panose="020F0502020204030204" pitchFamily="34" charset="0"/>
              </a:rPr>
              <a:t>Trafffic</a:t>
            </a:r>
            <a:r>
              <a:rPr lang="en-US" sz="2000" dirty="0">
                <a:solidFill>
                  <a:srgbClr val="0070C0"/>
                </a:solidFill>
                <a:latin typeface="Calibri" panose="020F0502020204030204" pitchFamily="34" charset="0"/>
                <a:cs typeface="Calibri" panose="020F0502020204030204" pitchFamily="34" charset="0"/>
              </a:rPr>
              <a:t> for gsrworld.techsurvey.com Site</a:t>
            </a:r>
          </a:p>
        </p:txBody>
      </p:sp>
    </p:spTree>
    <p:extLst>
      <p:ext uri="{BB962C8B-B14F-4D97-AF65-F5344CB8AC3E}">
        <p14:creationId xmlns:p14="http://schemas.microsoft.com/office/powerpoint/2010/main" val="4105398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5C83DA-FA59-40F7-9451-FE16BFBE0347}"/>
              </a:ext>
            </a:extLst>
          </p:cNvPr>
          <p:cNvPicPr>
            <a:picLocks noChangeAspect="1"/>
          </p:cNvPicPr>
          <p:nvPr/>
        </p:nvPicPr>
        <p:blipFill>
          <a:blip r:embed="rId2"/>
          <a:stretch>
            <a:fillRect/>
          </a:stretch>
        </p:blipFill>
        <p:spPr>
          <a:xfrm>
            <a:off x="0" y="782959"/>
            <a:ext cx="12192000" cy="5292081"/>
          </a:xfrm>
          <a:prstGeom prst="rect">
            <a:avLst/>
          </a:prstGeom>
        </p:spPr>
      </p:pic>
      <p:sp>
        <p:nvSpPr>
          <p:cNvPr id="3" name="TextBox 2">
            <a:extLst>
              <a:ext uri="{FF2B5EF4-FFF2-40B4-BE49-F238E27FC236}">
                <a16:creationId xmlns:a16="http://schemas.microsoft.com/office/drawing/2014/main" id="{BEC428A5-29C7-46A8-8833-1D6943372C7A}"/>
              </a:ext>
            </a:extLst>
          </p:cNvPr>
          <p:cNvSpPr txBox="1"/>
          <p:nvPr/>
        </p:nvSpPr>
        <p:spPr>
          <a:xfrm>
            <a:off x="2047461" y="159026"/>
            <a:ext cx="6142382" cy="400110"/>
          </a:xfrm>
          <a:prstGeom prst="rect">
            <a:avLst/>
          </a:prstGeom>
          <a:noFill/>
        </p:spPr>
        <p:txBody>
          <a:bodyPr wrap="square" rtlCol="0">
            <a:spAutoFit/>
          </a:bodyPr>
          <a:lstStyle/>
          <a:p>
            <a:r>
              <a:rPr lang="en-US" sz="2000" dirty="0">
                <a:solidFill>
                  <a:srgbClr val="0070C0"/>
                </a:solidFill>
                <a:latin typeface="Calibri" panose="020F0502020204030204" pitchFamily="34" charset="0"/>
                <a:cs typeface="Calibri" panose="020F0502020204030204" pitchFamily="34" charset="0"/>
              </a:rPr>
              <a:t>Power Shell Script for the Europe VM And its Execution</a:t>
            </a:r>
          </a:p>
        </p:txBody>
      </p:sp>
    </p:spTree>
    <p:extLst>
      <p:ext uri="{BB962C8B-B14F-4D97-AF65-F5344CB8AC3E}">
        <p14:creationId xmlns:p14="http://schemas.microsoft.com/office/powerpoint/2010/main" val="24886215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4356</TotalTime>
  <Words>378</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Times New Roman</vt:lpstr>
      <vt:lpstr>Parcel</vt:lpstr>
      <vt:lpstr>Azure traffic manager by Subhash Gunda     Deep Azure @McKesson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traffic manager</dc:title>
  <dc:creator>Gunda, Subhash</dc:creator>
  <cp:lastModifiedBy>Gunda, Subhash</cp:lastModifiedBy>
  <cp:revision>105</cp:revision>
  <dcterms:created xsi:type="dcterms:W3CDTF">2018-02-07T13:44:20Z</dcterms:created>
  <dcterms:modified xsi:type="dcterms:W3CDTF">2018-02-17T00:44:34Z</dcterms:modified>
</cp:coreProperties>
</file>