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71" r:id="rId5"/>
    <p:sldId id="272" r:id="rId6"/>
    <p:sldId id="274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3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BFE8A4-C346-4632-9658-68F876A78F31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9174CFA-3180-44B3-837E-6517CBD42B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4CFA-3180-44B3-837E-6517CBD42B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4CFA-3180-44B3-837E-6517CBD42B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3600"/>
            <a:ext cx="8001000" cy="16002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HELP DOCUMENT FOR </a:t>
            </a:r>
            <a:br>
              <a:rPr lang="en-US" sz="4800" b="1" dirty="0" smtClean="0"/>
            </a:br>
            <a:r>
              <a:rPr lang="en-US" sz="4800" b="1" dirty="0" err="1" smtClean="0">
                <a:solidFill>
                  <a:srgbClr val="C00000"/>
                </a:solidFill>
              </a:rPr>
              <a:t>EGFRisopred</a:t>
            </a:r>
            <a:r>
              <a:rPr lang="en-US" sz="4800" b="1" dirty="0" smtClean="0">
                <a:solidFill>
                  <a:srgbClr val="C00000"/>
                </a:solidFill>
              </a:rPr>
              <a:t> Application 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76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The FIRST SCREEN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541"/>
          <a:stretch/>
        </p:blipFill>
        <p:spPr>
          <a:xfrm>
            <a:off x="495300" y="990600"/>
            <a:ext cx="8458200" cy="5484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0" y="6727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The user can  either provide the list of molecules in smiles format or upload a file in smiles format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61713" y="1143000"/>
            <a:ext cx="8458200" cy="5484614"/>
            <a:chOff x="-5426676" y="990600"/>
            <a:chExt cx="8458200" cy="54846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b="13541"/>
            <a:stretch/>
          </p:blipFill>
          <p:spPr>
            <a:xfrm>
              <a:off x="-5426676" y="990600"/>
              <a:ext cx="8458200" cy="5484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-2133601" y="2876371"/>
              <a:ext cx="2057401" cy="10772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alibri" pitchFamily="34" charset="0"/>
                </a:rPr>
                <a:t>Paste molecules </a:t>
              </a:r>
            </a:p>
            <a:p>
              <a:r>
                <a:rPr lang="en-US" sz="1600" b="1" dirty="0">
                  <a:latin typeface="Calibri" pitchFamily="34" charset="0"/>
                </a:rPr>
                <a:t>in smiles </a:t>
              </a:r>
              <a:r>
                <a:rPr lang="en-US" sz="1600" b="1" dirty="0" smtClean="0">
                  <a:latin typeface="Calibri" pitchFamily="34" charset="0"/>
                </a:rPr>
                <a:t>format or browse the file (as in the given example)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09598" y="4191000"/>
              <a:ext cx="6858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0800000" flipV="1">
              <a:off x="1295398" y="4267200"/>
              <a:ext cx="568892" cy="2043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667001" y="3104971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74" y="3145545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19" name="TextBox 30"/>
            <p:cNvSpPr txBox="1">
              <a:spLocks noChangeArrowheads="1"/>
            </p:cNvSpPr>
            <p:nvPr/>
          </p:nvSpPr>
          <p:spPr bwMode="auto">
            <a:xfrm>
              <a:off x="457199" y="3181171"/>
              <a:ext cx="2057401" cy="3385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</a:rPr>
                <a:t>Press submit button</a:t>
              </a:r>
              <a:endParaRPr lang="en-US" sz="16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3541"/>
          <a:stretch/>
        </p:blipFill>
        <p:spPr>
          <a:xfrm>
            <a:off x="495300" y="990600"/>
            <a:ext cx="8458200" cy="5484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1670" y="6727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After a while, when processing is completed,  the </a:t>
            </a:r>
            <a:r>
              <a:rPr lang="en-US" sz="2400" b="1" dirty="0" smtClean="0">
                <a:solidFill>
                  <a:srgbClr val="0070C0"/>
                </a:solidFill>
              </a:rPr>
              <a:t>Generate</a:t>
            </a:r>
            <a:r>
              <a:rPr lang="en-US" sz="2400" b="1" dirty="0" smtClean="0"/>
              <a:t> button will become active. Press “Generate” button now.</a:t>
            </a:r>
            <a:endParaRPr lang="en-US" sz="2400" b="1" dirty="0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581400" y="2800171"/>
            <a:ext cx="2057401" cy="107721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Paste molecules </a:t>
            </a:r>
          </a:p>
          <a:p>
            <a:r>
              <a:rPr lang="en-US" sz="1600" b="1" dirty="0">
                <a:latin typeface="Calibri" pitchFamily="34" charset="0"/>
              </a:rPr>
              <a:t>in smiles </a:t>
            </a:r>
            <a:r>
              <a:rPr lang="en-US" sz="1600" b="1" dirty="0" smtClean="0">
                <a:latin typeface="Calibri" pitchFamily="34" charset="0"/>
              </a:rPr>
              <a:t>format or browse the file (as in the given example)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4780300"/>
            <a:ext cx="762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5105400" y="4856500"/>
            <a:ext cx="568892" cy="20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0" y="302877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3075" y="306934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172200" y="3166646"/>
            <a:ext cx="2057401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Press submit button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47041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6160325" y="4801401"/>
            <a:ext cx="2145475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Press Generate button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0937" b="10417"/>
          <a:stretch/>
        </p:blipFill>
        <p:spPr>
          <a:xfrm>
            <a:off x="1066800" y="990600"/>
            <a:ext cx="7467600" cy="5633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672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Again after processing is completed,  the </a:t>
            </a:r>
            <a:r>
              <a:rPr lang="en-US" sz="2400" b="1" dirty="0" smtClean="0">
                <a:solidFill>
                  <a:srgbClr val="0070C0"/>
                </a:solidFill>
              </a:rPr>
              <a:t>Predict</a:t>
            </a:r>
            <a:r>
              <a:rPr lang="en-US" sz="2400" b="1" dirty="0" smtClean="0"/>
              <a:t> button will become active. Select any one of the three models and Press “Predict” button</a:t>
            </a:r>
            <a:endParaRPr lang="en-US" sz="2400" b="1" dirty="0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3916278" y="2820587"/>
            <a:ext cx="2016469" cy="107721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Paste molecules </a:t>
            </a:r>
          </a:p>
          <a:p>
            <a:r>
              <a:rPr lang="en-US" sz="1600" b="1" dirty="0">
                <a:latin typeface="Calibri" pitchFamily="34" charset="0"/>
              </a:rPr>
              <a:t>in smiles </a:t>
            </a:r>
            <a:r>
              <a:rPr lang="en-US" sz="1600" b="1" dirty="0" smtClean="0">
                <a:latin typeface="Calibri" pitchFamily="34" charset="0"/>
              </a:rPr>
              <a:t>format or browse the file (as in the given example)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3062" y="3054342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1026" y="3054342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548009" y="3048000"/>
            <a:ext cx="1768643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Press submit button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5221" y="4627891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6019800" y="4766846"/>
            <a:ext cx="2094659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Press Generate button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3086768" y="5224484"/>
            <a:ext cx="1713832" cy="132343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Select one  model i.e. </a:t>
            </a:r>
            <a:r>
              <a:rPr lang="en-US" sz="1600" b="1" dirty="0" smtClean="0">
                <a:latin typeface="Calibri" pitchFamily="34" charset="0"/>
              </a:rPr>
              <a:t>E1_FP_RF </a:t>
            </a:r>
            <a:r>
              <a:rPr lang="en-US" sz="1600" b="1" dirty="0" smtClean="0">
                <a:latin typeface="Calibri" pitchFamily="34" charset="0"/>
              </a:rPr>
              <a:t>or </a:t>
            </a:r>
            <a:r>
              <a:rPr lang="en-US" sz="1600" b="1" dirty="0" smtClean="0">
                <a:latin typeface="Calibri" pitchFamily="34" charset="0"/>
              </a:rPr>
              <a:t>E1_ExtFP_RF </a:t>
            </a:r>
            <a:r>
              <a:rPr lang="en-US" sz="1600" b="1" dirty="0" smtClean="0">
                <a:latin typeface="Calibri" pitchFamily="34" charset="0"/>
              </a:rPr>
              <a:t>or </a:t>
            </a:r>
            <a:r>
              <a:rPr lang="en-US" sz="1600" b="1" dirty="0" smtClean="0">
                <a:latin typeface="Calibri" pitchFamily="34" charset="0"/>
              </a:rPr>
              <a:t>E2_FP_IBK or</a:t>
            </a:r>
          </a:p>
          <a:p>
            <a:r>
              <a:rPr lang="en-US" sz="1600" b="1" dirty="0" smtClean="0">
                <a:latin typeface="Calibri" pitchFamily="34" charset="0"/>
              </a:rPr>
              <a:t>E2_ExtFP_IBK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1469" y="5580296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6673517" y="5379996"/>
            <a:ext cx="655052" cy="245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7395108" y="5420155"/>
            <a:ext cx="489048" cy="13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53400" y="5224484"/>
            <a:ext cx="32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21" name="TextBox 30"/>
          <p:cNvSpPr txBox="1">
            <a:spLocks noChangeArrowheads="1"/>
          </p:cNvSpPr>
          <p:nvPr/>
        </p:nvSpPr>
        <p:spPr bwMode="auto">
          <a:xfrm>
            <a:off x="7915939" y="5633555"/>
            <a:ext cx="786234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Click Predict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9603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Finally, the Prediction for the molecules in </a:t>
            </a:r>
            <a:r>
              <a:rPr lang="en-US" sz="2400" b="1" dirty="0" smtClean="0"/>
              <a:t>is </a:t>
            </a:r>
            <a:r>
              <a:rPr lang="en-US" sz="2400" b="1" dirty="0"/>
              <a:t>displayed in </a:t>
            </a:r>
            <a:r>
              <a:rPr lang="en-US" sz="2400" b="1" dirty="0" smtClean="0"/>
              <a:t>the Output window, </a:t>
            </a:r>
            <a:r>
              <a:rPr lang="en-US" sz="2400" b="1" dirty="0" smtClean="0"/>
              <a:t>which can also be saved using </a:t>
            </a:r>
            <a:r>
              <a:rPr lang="en-US" sz="2400" b="1" dirty="0" smtClean="0">
                <a:solidFill>
                  <a:srgbClr val="0070C0"/>
                </a:solidFill>
              </a:rPr>
              <a:t>“Save Output”</a:t>
            </a:r>
            <a:r>
              <a:rPr lang="en-US" sz="2400" b="1" dirty="0" smtClean="0"/>
              <a:t> button.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82" t="-349" r="12499" b="5208"/>
          <a:stretch/>
        </p:blipFill>
        <p:spPr>
          <a:xfrm>
            <a:off x="1371600" y="1143000"/>
            <a:ext cx="6373686" cy="5181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" name="Right Arrow 18"/>
          <p:cNvSpPr/>
          <p:nvPr/>
        </p:nvSpPr>
        <p:spPr>
          <a:xfrm rot="10800000" flipV="1">
            <a:off x="4343401" y="6019800"/>
            <a:ext cx="428689" cy="15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5331556" y="5816025"/>
            <a:ext cx="1602644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Prediction is displayed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63010" y="5362648"/>
            <a:ext cx="574206" cy="2836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380844" y="4876800"/>
            <a:ext cx="1686956" cy="12464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latin typeface="Calibri" pitchFamily="34" charset="0"/>
              </a:rPr>
              <a:t>Press Refresh button if you wish to run predictions for new set of molecules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5858859"/>
            <a:ext cx="287103" cy="38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10400" y="5257800"/>
            <a:ext cx="287103" cy="38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7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209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HELP DOCUMENT FOR  EGFRisopred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Dell</cp:lastModifiedBy>
  <cp:revision>62</cp:revision>
  <dcterms:created xsi:type="dcterms:W3CDTF">2006-08-16T00:00:00Z</dcterms:created>
  <dcterms:modified xsi:type="dcterms:W3CDTF">2021-04-12T07:31:13Z</dcterms:modified>
</cp:coreProperties>
</file>