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6" r:id="rId2"/>
    <p:sldId id="267" r:id="rId3"/>
    <p:sldId id="268" r:id="rId4"/>
    <p:sldId id="271" r:id="rId5"/>
    <p:sldId id="272" r:id="rId6"/>
    <p:sldId id="274" r:id="rId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2BFE8A4-C346-4632-9658-68F876A78F31}" type="datetimeFigureOut">
              <a:rPr lang="en-US" smtClean="0"/>
              <a:pPr/>
              <a:t>7/2/21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9174CFA-3180-44B3-837E-6517CBD42B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21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74CFA-3180-44B3-837E-6517CBD42B2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5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74CFA-3180-44B3-837E-6517CBD42B2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16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3600"/>
            <a:ext cx="8001000" cy="1600200"/>
          </a:xfrm>
        </p:spPr>
        <p:txBody>
          <a:bodyPr>
            <a:noAutofit/>
          </a:bodyPr>
          <a:lstStyle/>
          <a:p>
            <a:r>
              <a:rPr lang="en-US" sz="4800" b="1" dirty="0"/>
              <a:t>HELP DOCUMENT FOR </a:t>
            </a:r>
            <a:br>
              <a:rPr lang="en-US" sz="4800" b="1" dirty="0"/>
            </a:br>
            <a:r>
              <a:rPr lang="en-US" sz="4800" b="1" dirty="0" err="1">
                <a:solidFill>
                  <a:srgbClr val="C00000"/>
                </a:solidFill>
              </a:rPr>
              <a:t>EGFRisopred</a:t>
            </a:r>
            <a:r>
              <a:rPr lang="en-US" sz="4800" b="1" dirty="0">
                <a:solidFill>
                  <a:srgbClr val="C00000"/>
                </a:solidFill>
              </a:rPr>
              <a:t> Application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38400" y="762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000" b="1" dirty="0"/>
              <a:t>The FIRST SCREEN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3541"/>
          <a:stretch/>
        </p:blipFill>
        <p:spPr>
          <a:xfrm>
            <a:off x="495300" y="990600"/>
            <a:ext cx="8458200" cy="54846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670" y="67270"/>
            <a:ext cx="861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The user can  either provide the list of molecules in smiles format or upload a file in smiles format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1713" y="1143000"/>
            <a:ext cx="8458200" cy="5484614"/>
            <a:chOff x="-5426676" y="990600"/>
            <a:chExt cx="8458200" cy="548461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b="13541"/>
            <a:stretch/>
          </p:blipFill>
          <p:spPr>
            <a:xfrm>
              <a:off x="-5426676" y="990600"/>
              <a:ext cx="8458200" cy="54846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TextBox 30"/>
            <p:cNvSpPr txBox="1">
              <a:spLocks noChangeArrowheads="1"/>
            </p:cNvSpPr>
            <p:nvPr/>
          </p:nvSpPr>
          <p:spPr bwMode="auto">
            <a:xfrm>
              <a:off x="-2133601" y="2876371"/>
              <a:ext cx="2057401" cy="107721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alibri" pitchFamily="34" charset="0"/>
                </a:rPr>
                <a:t>Paste molecules </a:t>
              </a:r>
            </a:p>
            <a:p>
              <a:r>
                <a:rPr lang="en-US" sz="1600" b="1" dirty="0">
                  <a:latin typeface="Calibri" pitchFamily="34" charset="0"/>
                </a:rPr>
                <a:t>in smiles format or browse the file (as in the given example)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609598" y="4191000"/>
              <a:ext cx="6858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 rot="10800000" flipV="1">
              <a:off x="1295398" y="4267200"/>
              <a:ext cx="568892" cy="2043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2667001" y="3104971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8074" y="3145545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</a:t>
              </a:r>
            </a:p>
          </p:txBody>
        </p:sp>
        <p:sp>
          <p:nvSpPr>
            <p:cNvPr id="19" name="TextBox 30"/>
            <p:cNvSpPr txBox="1">
              <a:spLocks noChangeArrowheads="1"/>
            </p:cNvSpPr>
            <p:nvPr/>
          </p:nvSpPr>
          <p:spPr bwMode="auto">
            <a:xfrm>
              <a:off x="457199" y="3181171"/>
              <a:ext cx="2057401" cy="33855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alibri" pitchFamily="34" charset="0"/>
                </a:rPr>
                <a:t>Press submit button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b="13541"/>
          <a:stretch/>
        </p:blipFill>
        <p:spPr>
          <a:xfrm>
            <a:off x="495300" y="990600"/>
            <a:ext cx="8458200" cy="54846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221670" y="67270"/>
            <a:ext cx="861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After a while, when processing is completed,  the </a:t>
            </a:r>
            <a:r>
              <a:rPr lang="en-US" sz="2400" b="1" dirty="0">
                <a:solidFill>
                  <a:srgbClr val="0070C0"/>
                </a:solidFill>
              </a:rPr>
              <a:t>Generate</a:t>
            </a:r>
            <a:r>
              <a:rPr lang="en-US" sz="2400" b="1" dirty="0"/>
              <a:t> button will become active. Press “Generate” button now.</a:t>
            </a:r>
          </a:p>
        </p:txBody>
      </p:sp>
      <p:sp>
        <p:nvSpPr>
          <p:cNvPr id="7" name="TextBox 30"/>
          <p:cNvSpPr txBox="1">
            <a:spLocks noChangeArrowheads="1"/>
          </p:cNvSpPr>
          <p:nvPr/>
        </p:nvSpPr>
        <p:spPr bwMode="auto">
          <a:xfrm>
            <a:off x="3581400" y="2800171"/>
            <a:ext cx="2057401" cy="107721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Paste molecules </a:t>
            </a:r>
          </a:p>
          <a:p>
            <a:r>
              <a:rPr lang="en-US" sz="1600" b="1" dirty="0">
                <a:latin typeface="Calibri" pitchFamily="34" charset="0"/>
              </a:rPr>
              <a:t>in smiles format or browse the file (as in the given example)</a:t>
            </a:r>
          </a:p>
        </p:txBody>
      </p:sp>
      <p:sp>
        <p:nvSpPr>
          <p:cNvPr id="8" name="Oval 7"/>
          <p:cNvSpPr/>
          <p:nvPr/>
        </p:nvSpPr>
        <p:spPr>
          <a:xfrm>
            <a:off x="4343400" y="4780300"/>
            <a:ext cx="762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0800000" flipV="1">
            <a:off x="5105400" y="4856500"/>
            <a:ext cx="568892" cy="204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48000" y="3028771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03075" y="3069345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4" name="TextBox 30"/>
          <p:cNvSpPr txBox="1">
            <a:spLocks noChangeArrowheads="1"/>
          </p:cNvSpPr>
          <p:nvPr/>
        </p:nvSpPr>
        <p:spPr bwMode="auto">
          <a:xfrm>
            <a:off x="6172200" y="3166646"/>
            <a:ext cx="2057401" cy="33855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Press submit button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91200" y="47041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15" name="TextBox 30"/>
          <p:cNvSpPr txBox="1">
            <a:spLocks noChangeArrowheads="1"/>
          </p:cNvSpPr>
          <p:nvPr/>
        </p:nvSpPr>
        <p:spPr bwMode="auto">
          <a:xfrm>
            <a:off x="6160325" y="4801401"/>
            <a:ext cx="2145475" cy="33855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Press Generate button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10937" b="10417"/>
          <a:stretch/>
        </p:blipFill>
        <p:spPr>
          <a:xfrm>
            <a:off x="1066800" y="990600"/>
            <a:ext cx="7467600" cy="56334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0" y="6727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Again after processing is completed,  the </a:t>
            </a:r>
            <a:r>
              <a:rPr lang="en-US" sz="2400" b="1" dirty="0">
                <a:solidFill>
                  <a:srgbClr val="0070C0"/>
                </a:solidFill>
              </a:rPr>
              <a:t>Predict</a:t>
            </a:r>
            <a:r>
              <a:rPr lang="en-US" sz="2400" b="1" dirty="0"/>
              <a:t> button will become active. Select any one of the three models and Press “Predict” button</a:t>
            </a:r>
          </a:p>
        </p:txBody>
      </p:sp>
      <p:sp>
        <p:nvSpPr>
          <p:cNvPr id="7" name="TextBox 30"/>
          <p:cNvSpPr txBox="1">
            <a:spLocks noChangeArrowheads="1"/>
          </p:cNvSpPr>
          <p:nvPr/>
        </p:nvSpPr>
        <p:spPr bwMode="auto">
          <a:xfrm>
            <a:off x="3916278" y="2820587"/>
            <a:ext cx="2016469" cy="107721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Paste molecules </a:t>
            </a:r>
          </a:p>
          <a:p>
            <a:r>
              <a:rPr lang="en-US" sz="1600" b="1" dirty="0">
                <a:latin typeface="Calibri" pitchFamily="34" charset="0"/>
              </a:rPr>
              <a:t>in smiles format or browse the file (as in the given example)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13062" y="3054342"/>
            <a:ext cx="32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81026" y="3054342"/>
            <a:ext cx="32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4" name="TextBox 30"/>
          <p:cNvSpPr txBox="1">
            <a:spLocks noChangeArrowheads="1"/>
          </p:cNvSpPr>
          <p:nvPr/>
        </p:nvSpPr>
        <p:spPr bwMode="auto">
          <a:xfrm>
            <a:off x="6548009" y="3048000"/>
            <a:ext cx="1768643" cy="5847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Press submit button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05221" y="4627891"/>
            <a:ext cx="32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15" name="TextBox 30"/>
          <p:cNvSpPr txBox="1">
            <a:spLocks noChangeArrowheads="1"/>
          </p:cNvSpPr>
          <p:nvPr/>
        </p:nvSpPr>
        <p:spPr bwMode="auto">
          <a:xfrm>
            <a:off x="6019800" y="4766846"/>
            <a:ext cx="2094659" cy="33855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Press Generate button</a:t>
            </a:r>
          </a:p>
        </p:txBody>
      </p:sp>
      <p:sp>
        <p:nvSpPr>
          <p:cNvPr id="16" name="TextBox 30"/>
          <p:cNvSpPr txBox="1">
            <a:spLocks noChangeArrowheads="1"/>
          </p:cNvSpPr>
          <p:nvPr/>
        </p:nvSpPr>
        <p:spPr bwMode="auto">
          <a:xfrm>
            <a:off x="3086768" y="5224484"/>
            <a:ext cx="1713832" cy="132343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Select one  model i.e. E1_FP_RF or E1_ExtFP_RF or E2_FP_IBK or</a:t>
            </a:r>
          </a:p>
          <a:p>
            <a:r>
              <a:rPr lang="en-US" sz="1600" b="1" dirty="0">
                <a:latin typeface="Calibri" pitchFamily="34" charset="0"/>
              </a:rPr>
              <a:t>E2_ExtFP_IBK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91469" y="5580296"/>
            <a:ext cx="32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18" name="Oval 17"/>
          <p:cNvSpPr/>
          <p:nvPr/>
        </p:nvSpPr>
        <p:spPr>
          <a:xfrm>
            <a:off x="6673517" y="5379996"/>
            <a:ext cx="655052" cy="2458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10800000" flipV="1">
            <a:off x="7395108" y="5420155"/>
            <a:ext cx="489048" cy="131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53400" y="5224484"/>
            <a:ext cx="32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sp>
        <p:nvSpPr>
          <p:cNvPr id="21" name="TextBox 30"/>
          <p:cNvSpPr txBox="1">
            <a:spLocks noChangeArrowheads="1"/>
          </p:cNvSpPr>
          <p:nvPr/>
        </p:nvSpPr>
        <p:spPr bwMode="auto">
          <a:xfrm>
            <a:off x="7915939" y="5633555"/>
            <a:ext cx="786234" cy="5847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Click Predict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159603"/>
            <a:ext cx="891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Finally, the Prediction for the molecules in is displayed in the Output window, which can also be saved using </a:t>
            </a:r>
            <a:r>
              <a:rPr lang="en-US" sz="2400" b="1" dirty="0">
                <a:solidFill>
                  <a:srgbClr val="0070C0"/>
                </a:solidFill>
              </a:rPr>
              <a:t>“Save Output”</a:t>
            </a:r>
            <a:r>
              <a:rPr lang="en-US" sz="2400" b="1" dirty="0"/>
              <a:t> button.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782" t="-349" r="12499" b="5208"/>
          <a:stretch/>
        </p:blipFill>
        <p:spPr>
          <a:xfrm>
            <a:off x="1371600" y="1143000"/>
            <a:ext cx="6373686" cy="51816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9" name="Right Arrow 18"/>
          <p:cNvSpPr/>
          <p:nvPr/>
        </p:nvSpPr>
        <p:spPr>
          <a:xfrm rot="10800000" flipV="1">
            <a:off x="4343401" y="6019800"/>
            <a:ext cx="428689" cy="152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30"/>
          <p:cNvSpPr txBox="1">
            <a:spLocks noChangeArrowheads="1"/>
          </p:cNvSpPr>
          <p:nvPr/>
        </p:nvSpPr>
        <p:spPr bwMode="auto">
          <a:xfrm>
            <a:off x="5331556" y="5816025"/>
            <a:ext cx="1602644" cy="5847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Prediction is displayed</a:t>
            </a:r>
          </a:p>
        </p:txBody>
      </p:sp>
      <p:sp>
        <p:nvSpPr>
          <p:cNvPr id="23" name="Oval 22"/>
          <p:cNvSpPr/>
          <p:nvPr/>
        </p:nvSpPr>
        <p:spPr>
          <a:xfrm>
            <a:off x="6463010" y="5362648"/>
            <a:ext cx="574206" cy="28365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30"/>
          <p:cNvSpPr txBox="1">
            <a:spLocks noChangeArrowheads="1"/>
          </p:cNvSpPr>
          <p:nvPr/>
        </p:nvSpPr>
        <p:spPr bwMode="auto">
          <a:xfrm>
            <a:off x="7380844" y="4876800"/>
            <a:ext cx="1686956" cy="147732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500" b="1" dirty="0">
                <a:latin typeface="Calibri" pitchFamily="34" charset="0"/>
              </a:rPr>
              <a:t>Press Refresh and clear  button if you wish to run predictions for new set of molecules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76800" y="5858859"/>
            <a:ext cx="287103" cy="389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10400" y="5257800"/>
            <a:ext cx="287103" cy="389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17415B0-D465-4346-AE9F-ED7B83B8D9EC}"/>
              </a:ext>
            </a:extLst>
          </p:cNvPr>
          <p:cNvSpPr/>
          <p:nvPr/>
        </p:nvSpPr>
        <p:spPr>
          <a:xfrm>
            <a:off x="4607253" y="5363684"/>
            <a:ext cx="574206" cy="28365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232</Words>
  <Application>Microsoft Macintosh PowerPoint</Application>
  <PresentationFormat>On-screen Show (4:3)</PresentationFormat>
  <Paragraphs>36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HELP DOCUMENT FOR  EGFRisopred Application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Subhash Agarwal</cp:lastModifiedBy>
  <cp:revision>63</cp:revision>
  <dcterms:created xsi:type="dcterms:W3CDTF">2006-08-16T00:00:00Z</dcterms:created>
  <dcterms:modified xsi:type="dcterms:W3CDTF">2021-07-02T08:43:22Z</dcterms:modified>
</cp:coreProperties>
</file>