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Arial Narrow"/>
      <p:regular r:id="rId29"/>
      <p:bold r:id="rId30"/>
      <p:italic r:id="rId31"/>
      <p:boldItalic r:id="rId32"/>
    </p:embeddedFont>
    <p:embeddedFont>
      <p:font typeface="Candar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7" roundtripDataSignature="AMtx7mgDiMO9iiAvWV5QfNACaBrnXQG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6.xml"/><Relationship Id="rId33" Type="http://schemas.openxmlformats.org/officeDocument/2006/relationships/font" Target="fonts/Candara-regular.fntdata"/><Relationship Id="rId10" Type="http://schemas.openxmlformats.org/officeDocument/2006/relationships/slide" Target="slides/slide5.xml"/><Relationship Id="rId32" Type="http://schemas.openxmlformats.org/officeDocument/2006/relationships/font" Target="fonts/ArialNarrow-boldItalic.fntdata"/><Relationship Id="rId13" Type="http://schemas.openxmlformats.org/officeDocument/2006/relationships/slide" Target="slides/slide8.xml"/><Relationship Id="rId35" Type="http://schemas.openxmlformats.org/officeDocument/2006/relationships/font" Target="fonts/Candara-italic.fntdata"/><Relationship Id="rId12" Type="http://schemas.openxmlformats.org/officeDocument/2006/relationships/slide" Target="slides/slide7.xml"/><Relationship Id="rId34" Type="http://schemas.openxmlformats.org/officeDocument/2006/relationships/font" Target="fonts/Candara-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andar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5410c6f5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5410c6f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824091"/>
            <a:ext cx="9144000" cy="2241039"/>
          </a:xfrm>
          <a:prstGeom prst="rect">
            <a:avLst/>
          </a:prstGeom>
          <a:noFill/>
          <a:ln>
            <a:noFill/>
          </a:ln>
        </p:spPr>
        <p:txBody>
          <a:bodyPr anchorCtr="0" anchor="b" bIns="45700" lIns="91425" spcFirstLastPara="1" rIns="91425" wrap="square" tIns="45700">
            <a:noAutofit/>
          </a:bodyPr>
          <a:lstStyle/>
          <a:p>
            <a:pPr indent="0" lvl="0" marL="0" marR="0" rtl="0" algn="ctr">
              <a:lnSpc>
                <a:spcPct val="115000"/>
              </a:lnSpc>
              <a:spcBef>
                <a:spcPts val="0"/>
              </a:spcBef>
              <a:spcAft>
                <a:spcPts val="0"/>
              </a:spcAft>
              <a:buClr>
                <a:srgbClr val="C00000"/>
              </a:buClr>
              <a:buSzPts val="6000"/>
              <a:buFont typeface="Times New Roman"/>
              <a:buNone/>
            </a:pPr>
            <a:r>
              <a:rPr b="1" lang="en-US">
                <a:solidFill>
                  <a:srgbClr val="C00000"/>
                </a:solidFill>
                <a:latin typeface="Times New Roman"/>
                <a:ea typeface="Times New Roman"/>
                <a:cs typeface="Times New Roman"/>
                <a:sym typeface="Times New Roman"/>
              </a:rPr>
              <a:t>Capstone Project</a:t>
            </a:r>
            <a:br>
              <a:rPr b="1" lang="en-US" sz="4800">
                <a:solidFill>
                  <a:srgbClr val="C00000"/>
                </a:solidFill>
                <a:latin typeface="Times New Roman"/>
                <a:ea typeface="Times New Roman"/>
                <a:cs typeface="Times New Roman"/>
                <a:sym typeface="Times New Roman"/>
              </a:rPr>
            </a:br>
            <a:r>
              <a:rPr b="1" i="1" lang="en-US" sz="3200">
                <a:solidFill>
                  <a:srgbClr val="1E4E79"/>
                </a:solidFill>
                <a:latin typeface="Times New Roman"/>
                <a:ea typeface="Times New Roman"/>
                <a:cs typeface="Times New Roman"/>
                <a:sym typeface="Times New Roman"/>
              </a:rPr>
              <a:t>Play Store  App Review Analysis</a:t>
            </a:r>
            <a:br>
              <a:rPr b="1" i="1" lang="en-US" sz="3200">
                <a:solidFill>
                  <a:srgbClr val="1E4E79"/>
                </a:solidFill>
                <a:latin typeface="Times New Roman"/>
                <a:ea typeface="Times New Roman"/>
                <a:cs typeface="Times New Roman"/>
                <a:sym typeface="Times New Roman"/>
              </a:rPr>
            </a:br>
            <a:r>
              <a:rPr b="1" i="1" lang="en-US" sz="2000" u="sng">
                <a:latin typeface="Calibri"/>
                <a:ea typeface="Calibri"/>
                <a:cs typeface="Calibri"/>
                <a:sym typeface="Calibri"/>
              </a:rPr>
              <a:t>Presented By</a:t>
            </a:r>
            <a:endParaRPr i="1" sz="2000" u="sng">
              <a:latin typeface="Calibri"/>
              <a:ea typeface="Calibri"/>
              <a:cs typeface="Calibri"/>
              <a:sym typeface="Calibri"/>
            </a:endParaRPr>
          </a:p>
        </p:txBody>
      </p:sp>
      <p:sp>
        <p:nvSpPr>
          <p:cNvPr id="85" name="Google Shape;85;p1"/>
          <p:cNvSpPr txBox="1"/>
          <p:nvPr>
            <p:ph idx="1" type="subTitle"/>
          </p:nvPr>
        </p:nvSpPr>
        <p:spPr>
          <a:xfrm>
            <a:off x="1529301" y="3446890"/>
            <a:ext cx="9144000" cy="2241038"/>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C55A11"/>
              </a:buClr>
              <a:buSzPts val="2400"/>
              <a:buNone/>
            </a:pPr>
            <a:r>
              <a:rPr lang="en-US">
                <a:solidFill>
                  <a:srgbClr val="C55A11"/>
                </a:solidFill>
              </a:rPr>
              <a:t>Aniket Abhit Jadhav</a:t>
            </a:r>
            <a:endParaRPr/>
          </a:p>
          <a:p>
            <a:pPr indent="0" lvl="0" marL="0" rtl="0" algn="ctr">
              <a:lnSpc>
                <a:spcPct val="90000"/>
              </a:lnSpc>
              <a:spcBef>
                <a:spcPts val="1000"/>
              </a:spcBef>
              <a:spcAft>
                <a:spcPts val="0"/>
              </a:spcAft>
              <a:buClr>
                <a:srgbClr val="C55A11"/>
              </a:buClr>
              <a:buSzPts val="2400"/>
              <a:buNone/>
            </a:pPr>
            <a:r>
              <a:rPr lang="en-US">
                <a:solidFill>
                  <a:srgbClr val="C55A11"/>
                </a:solidFill>
              </a:rPr>
              <a:t>Subhash Ram Achal Mishra</a:t>
            </a:r>
            <a:endParaRPr/>
          </a:p>
          <a:p>
            <a:pPr indent="0" lvl="0" marL="0" rtl="0" algn="ctr">
              <a:lnSpc>
                <a:spcPct val="90000"/>
              </a:lnSpc>
              <a:spcBef>
                <a:spcPts val="1000"/>
              </a:spcBef>
              <a:spcAft>
                <a:spcPts val="0"/>
              </a:spcAft>
              <a:buClr>
                <a:srgbClr val="C55A11"/>
              </a:buClr>
              <a:buSzPts val="2400"/>
              <a:buNone/>
            </a:pPr>
            <a:r>
              <a:rPr lang="en-US">
                <a:solidFill>
                  <a:srgbClr val="C55A11"/>
                </a:solidFill>
              </a:rPr>
              <a:t>Aarju Katiyar</a:t>
            </a:r>
            <a:endParaRPr/>
          </a:p>
          <a:p>
            <a:pPr indent="0" lvl="0" marL="0" rtl="0" algn="ctr">
              <a:lnSpc>
                <a:spcPct val="90000"/>
              </a:lnSpc>
              <a:spcBef>
                <a:spcPts val="1000"/>
              </a:spcBef>
              <a:spcAft>
                <a:spcPts val="0"/>
              </a:spcAft>
              <a:buClr>
                <a:schemeClr val="dk1"/>
              </a:buClr>
              <a:buSzPts val="2400"/>
              <a:buNone/>
            </a:pPr>
            <a:r>
              <a:t/>
            </a:r>
            <a:endParaRPr>
              <a:solidFill>
                <a:srgbClr val="C55A11"/>
              </a:solidFill>
            </a:endParaRPr>
          </a:p>
          <a:p>
            <a:pPr indent="0" lvl="0" marL="0" rtl="0" algn="ctr">
              <a:lnSpc>
                <a:spcPct val="90000"/>
              </a:lnSpc>
              <a:spcBef>
                <a:spcPts val="1000"/>
              </a:spcBef>
              <a:spcAft>
                <a:spcPts val="0"/>
              </a:spcAft>
              <a:buClr>
                <a:srgbClr val="2F5496"/>
              </a:buClr>
              <a:buSzPts val="2400"/>
              <a:buNone/>
            </a:pPr>
            <a:r>
              <a:rPr lang="en-US">
                <a:solidFill>
                  <a:srgbClr val="2F5496"/>
                </a:solidFill>
              </a:rPr>
              <a:t>Data Science Trainee</a:t>
            </a:r>
            <a:r>
              <a:rPr lang="en-US">
                <a:solidFill>
                  <a:srgbClr val="C55A11"/>
                </a:solidFill>
              </a:rPr>
              <a:t>, </a:t>
            </a:r>
            <a:r>
              <a:rPr lang="en-US">
                <a:solidFill>
                  <a:srgbClr val="C00000"/>
                </a:solidFill>
              </a:rPr>
              <a:t>AlmaBetter</a:t>
            </a:r>
            <a:endParaRPr>
              <a:solidFill>
                <a:srgbClr val="C00000"/>
              </a:solidFill>
            </a:endParaRPr>
          </a:p>
        </p:txBody>
      </p:sp>
      <p:pic>
        <p:nvPicPr>
          <p:cNvPr id="86" name="Google Shape;86;p1"/>
          <p:cNvPicPr preferRelativeResize="0"/>
          <p:nvPr/>
        </p:nvPicPr>
        <p:blipFill rotWithShape="1">
          <a:blip r:embed="rId3">
            <a:alphaModFix/>
          </a:blip>
          <a:srcRect b="0" l="0" r="0" t="0"/>
          <a:stretch/>
        </p:blipFill>
        <p:spPr>
          <a:xfrm>
            <a:off x="2107094" y="2059806"/>
            <a:ext cx="1280161" cy="1005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115125"/>
            <a:ext cx="10515600" cy="1325700"/>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Sentiment Review analysis</a:t>
            </a:r>
            <a:endParaRPr b="1" u="sng">
              <a:solidFill>
                <a:srgbClr val="FF0000"/>
              </a:solidFill>
            </a:endParaRPr>
          </a:p>
        </p:txBody>
      </p:sp>
      <p:pic>
        <p:nvPicPr>
          <p:cNvPr id="146" name="Google Shape;146;p10"/>
          <p:cNvPicPr preferRelativeResize="0"/>
          <p:nvPr>
            <p:ph idx="1" type="body"/>
          </p:nvPr>
        </p:nvPicPr>
        <p:blipFill rotWithShape="1">
          <a:blip r:embed="rId3">
            <a:alphaModFix/>
          </a:blip>
          <a:srcRect b="0" l="0" r="0" t="0"/>
          <a:stretch/>
        </p:blipFill>
        <p:spPr>
          <a:xfrm>
            <a:off x="5143650" y="1523777"/>
            <a:ext cx="6950700" cy="5250600"/>
          </a:xfrm>
          <a:prstGeom prst="rect">
            <a:avLst/>
          </a:prstGeom>
          <a:noFill/>
          <a:ln>
            <a:noFill/>
          </a:ln>
        </p:spPr>
      </p:pic>
      <p:sp>
        <p:nvSpPr>
          <p:cNvPr id="147" name="Google Shape;147;p10"/>
          <p:cNvSpPr txBox="1"/>
          <p:nvPr/>
        </p:nvSpPr>
        <p:spPr>
          <a:xfrm>
            <a:off x="78701" y="1773496"/>
            <a:ext cx="46125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Percentage of Review Sentiments</a:t>
            </a:r>
            <a:endParaRPr sz="1800">
              <a:solidFill>
                <a:srgbClr val="FF0000"/>
              </a:solidFill>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11150" lvl="0" marL="285750" marR="0" rtl="0" algn="l">
              <a:spcBef>
                <a:spcPts val="0"/>
              </a:spcBef>
              <a:spcAft>
                <a:spcPts val="0"/>
              </a:spcAft>
              <a:buClr>
                <a:schemeClr val="dk1"/>
              </a:buClr>
              <a:buSzPts val="2200"/>
              <a:buFont typeface="Noto Sans Symbols"/>
              <a:buChar char="✔"/>
            </a:pPr>
            <a:r>
              <a:rPr b="0" lang="en-US" sz="2200">
                <a:solidFill>
                  <a:schemeClr val="dk1"/>
                </a:solidFill>
                <a:latin typeface="Times New Roman"/>
                <a:ea typeface="Times New Roman"/>
                <a:cs typeface="Times New Roman"/>
                <a:sym typeface="Times New Roman"/>
              </a:rPr>
              <a:t>Positive Reviews = 64.12%</a:t>
            </a:r>
            <a:endParaRPr sz="1800"/>
          </a:p>
          <a:p>
            <a:pPr indent="0" lvl="0" marL="0" marR="0" rtl="0" algn="l">
              <a:spcBef>
                <a:spcPts val="0"/>
              </a:spcBef>
              <a:spcAft>
                <a:spcPts val="0"/>
              </a:spcAft>
              <a:buNone/>
            </a:pPr>
            <a:r>
              <a:t/>
            </a:r>
            <a:endParaRPr b="0" sz="2200">
              <a:solidFill>
                <a:schemeClr val="dk1"/>
              </a:solidFill>
              <a:latin typeface="Times New Roman"/>
              <a:ea typeface="Times New Roman"/>
              <a:cs typeface="Times New Roman"/>
              <a:sym typeface="Times New Roman"/>
            </a:endParaRPr>
          </a:p>
          <a:p>
            <a:pPr indent="-311150" lvl="0" marL="285750" marR="0" rtl="0" algn="l">
              <a:spcBef>
                <a:spcPts val="0"/>
              </a:spcBef>
              <a:spcAft>
                <a:spcPts val="0"/>
              </a:spcAft>
              <a:buClr>
                <a:schemeClr val="dk1"/>
              </a:buClr>
              <a:buSzPts val="2200"/>
              <a:buFont typeface="Noto Sans Symbols"/>
              <a:buChar char="✔"/>
            </a:pPr>
            <a:r>
              <a:rPr b="0" lang="en-US" sz="2200">
                <a:solidFill>
                  <a:schemeClr val="dk1"/>
                </a:solidFill>
                <a:latin typeface="Times New Roman"/>
                <a:ea typeface="Times New Roman"/>
                <a:cs typeface="Times New Roman"/>
                <a:sym typeface="Times New Roman"/>
              </a:rPr>
              <a:t>Negative Reviews = 22.10%</a:t>
            </a:r>
            <a:endParaRPr sz="1800"/>
          </a:p>
          <a:p>
            <a:pPr indent="0" lvl="0" marL="0" marR="0" rtl="0" algn="l">
              <a:spcBef>
                <a:spcPts val="0"/>
              </a:spcBef>
              <a:spcAft>
                <a:spcPts val="0"/>
              </a:spcAft>
              <a:buNone/>
            </a:pPr>
            <a:r>
              <a:t/>
            </a:r>
            <a:endParaRPr b="0" sz="2200">
              <a:solidFill>
                <a:schemeClr val="dk1"/>
              </a:solidFill>
              <a:latin typeface="Times New Roman"/>
              <a:ea typeface="Times New Roman"/>
              <a:cs typeface="Times New Roman"/>
              <a:sym typeface="Times New Roman"/>
            </a:endParaRPr>
          </a:p>
          <a:p>
            <a:pPr indent="-311150" lvl="0" marL="285750" marR="0" rtl="0" algn="l">
              <a:spcBef>
                <a:spcPts val="0"/>
              </a:spcBef>
              <a:spcAft>
                <a:spcPts val="0"/>
              </a:spcAft>
              <a:buClr>
                <a:schemeClr val="dk1"/>
              </a:buClr>
              <a:buSzPts val="2200"/>
              <a:buFont typeface="Noto Sans Symbols"/>
              <a:buChar char="✔"/>
            </a:pPr>
            <a:r>
              <a:rPr b="0" lang="en-US" sz="2200">
                <a:solidFill>
                  <a:schemeClr val="dk1"/>
                </a:solidFill>
                <a:latin typeface="Times New Roman"/>
                <a:ea typeface="Times New Roman"/>
                <a:cs typeface="Times New Roman"/>
                <a:sym typeface="Times New Roman"/>
              </a:rPr>
              <a:t>Neutral Reviews = 13.78%</a:t>
            </a:r>
            <a:endParaRPr sz="1800"/>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552450" lvl="0" marL="571500" rtl="0" algn="ctr">
              <a:lnSpc>
                <a:spcPct val="90000"/>
              </a:lnSpc>
              <a:spcBef>
                <a:spcPts val="0"/>
              </a:spcBef>
              <a:spcAft>
                <a:spcPts val="0"/>
              </a:spcAft>
              <a:buClr>
                <a:srgbClr val="FF0000"/>
              </a:buClr>
              <a:buSzPts val="4100"/>
              <a:buFont typeface="Noto Sans Symbols"/>
              <a:buChar char="❑"/>
            </a:pPr>
            <a:r>
              <a:rPr b="1" lang="en-US" sz="4100" u="sng">
                <a:solidFill>
                  <a:srgbClr val="FF0000"/>
                </a:solidFill>
                <a:latin typeface="Arial"/>
                <a:ea typeface="Arial"/>
                <a:cs typeface="Arial"/>
                <a:sym typeface="Arial"/>
              </a:rPr>
              <a:t>Sentiment Analysis Based on Category</a:t>
            </a:r>
            <a:br>
              <a:rPr b="1" lang="en-US" sz="4100" u="sng">
                <a:solidFill>
                  <a:srgbClr val="FF0000"/>
                </a:solidFill>
                <a:latin typeface="Arial"/>
                <a:ea typeface="Arial"/>
                <a:cs typeface="Arial"/>
                <a:sym typeface="Arial"/>
              </a:rPr>
            </a:br>
            <a:endParaRPr b="1" sz="4100" u="sng">
              <a:solidFill>
                <a:srgbClr val="FF0000"/>
              </a:solidFill>
              <a:latin typeface="Arial"/>
              <a:ea typeface="Arial"/>
              <a:cs typeface="Arial"/>
              <a:sym typeface="Arial"/>
            </a:endParaRPr>
          </a:p>
        </p:txBody>
      </p:sp>
      <p:pic>
        <p:nvPicPr>
          <p:cNvPr id="153" name="Google Shape;153;p11"/>
          <p:cNvPicPr preferRelativeResize="0"/>
          <p:nvPr>
            <p:ph idx="1" type="body"/>
          </p:nvPr>
        </p:nvPicPr>
        <p:blipFill rotWithShape="1">
          <a:blip r:embed="rId3">
            <a:alphaModFix/>
          </a:blip>
          <a:srcRect b="0" l="0" r="0" t="0"/>
          <a:stretch/>
        </p:blipFill>
        <p:spPr>
          <a:xfrm>
            <a:off x="95426" y="1331675"/>
            <a:ext cx="8193300" cy="5329200"/>
          </a:xfrm>
          <a:prstGeom prst="rect">
            <a:avLst/>
          </a:prstGeom>
          <a:noFill/>
          <a:ln>
            <a:noFill/>
          </a:ln>
        </p:spPr>
      </p:pic>
      <p:sp>
        <p:nvSpPr>
          <p:cNvPr id="154" name="Google Shape;154;p11"/>
          <p:cNvSpPr txBox="1"/>
          <p:nvPr/>
        </p:nvSpPr>
        <p:spPr>
          <a:xfrm>
            <a:off x="8288729" y="1331678"/>
            <a:ext cx="3824400" cy="5663700"/>
          </a:xfrm>
          <a:prstGeom prst="rect">
            <a:avLst/>
          </a:prstGeom>
          <a:noFill/>
          <a:ln>
            <a:noFill/>
          </a:ln>
        </p:spPr>
        <p:txBody>
          <a:bodyPr anchorCtr="0" anchor="t" bIns="45700" lIns="91425" spcFirstLastPara="1" rIns="91425" wrap="square" tIns="45700">
            <a:spAutoFit/>
          </a:bodyPr>
          <a:lstStyle/>
          <a:p>
            <a:pPr indent="-298450" lvl="0" marL="285750" marR="0" rtl="0" algn="just">
              <a:lnSpc>
                <a:spcPct val="115000"/>
              </a:lnSpc>
              <a:spcBef>
                <a:spcPts val="0"/>
              </a:spcBef>
              <a:spcAft>
                <a:spcPts val="0"/>
              </a:spcAft>
              <a:buClr>
                <a:schemeClr val="dk1"/>
              </a:buClr>
              <a:buSzPts val="1800"/>
              <a:buFont typeface="Courier New"/>
              <a:buChar char="o"/>
            </a:pPr>
            <a:r>
              <a:rPr lang="en-US" sz="1800">
                <a:solidFill>
                  <a:schemeClr val="dk1"/>
                </a:solidFill>
                <a:latin typeface="Arial Narrow"/>
                <a:ea typeface="Arial Narrow"/>
                <a:cs typeface="Arial Narrow"/>
                <a:sym typeface="Arial Narrow"/>
              </a:rPr>
              <a:t>Here we conduct the graph which show type sentiment analysis from each category.</a:t>
            </a:r>
            <a:endParaRPr sz="1800">
              <a:solidFill>
                <a:schemeClr val="dk1"/>
              </a:solidFill>
              <a:latin typeface="Arial Narrow"/>
              <a:ea typeface="Arial Narrow"/>
              <a:cs typeface="Arial Narrow"/>
              <a:sym typeface="Arial Narrow"/>
            </a:endParaRPr>
          </a:p>
          <a:p>
            <a:pPr indent="-298450" lvl="0" marL="285750" marR="0" rtl="0" algn="just">
              <a:lnSpc>
                <a:spcPct val="115000"/>
              </a:lnSpc>
              <a:spcBef>
                <a:spcPts val="700"/>
              </a:spcBef>
              <a:spcAft>
                <a:spcPts val="0"/>
              </a:spcAft>
              <a:buClr>
                <a:schemeClr val="dk1"/>
              </a:buClr>
              <a:buSzPts val="1800"/>
              <a:buFont typeface="Courier New"/>
              <a:buChar char="o"/>
            </a:pPr>
            <a:r>
              <a:rPr lang="en-US" sz="1800">
                <a:solidFill>
                  <a:schemeClr val="dk1"/>
                </a:solidFill>
                <a:latin typeface="Arial Narrow"/>
                <a:ea typeface="Arial Narrow"/>
                <a:cs typeface="Arial Narrow"/>
                <a:sym typeface="Arial Narrow"/>
              </a:rPr>
              <a:t>This graph help us to know which category get highest sentiment review as well as compare of +ve and -ve review.</a:t>
            </a:r>
            <a:endParaRPr sz="1800">
              <a:solidFill>
                <a:schemeClr val="dk1"/>
              </a:solidFill>
              <a:latin typeface="Arial Narrow"/>
              <a:ea typeface="Arial Narrow"/>
              <a:cs typeface="Arial Narrow"/>
              <a:sym typeface="Arial Narrow"/>
            </a:endParaRPr>
          </a:p>
          <a:p>
            <a:pPr indent="-298450" lvl="0" marL="285750" marR="0" rtl="0" algn="just">
              <a:lnSpc>
                <a:spcPct val="115000"/>
              </a:lnSpc>
              <a:spcBef>
                <a:spcPts val="700"/>
              </a:spcBef>
              <a:spcAft>
                <a:spcPts val="0"/>
              </a:spcAft>
              <a:buClr>
                <a:schemeClr val="dk1"/>
              </a:buClr>
              <a:buSzPts val="1800"/>
              <a:buFont typeface="Courier New"/>
              <a:buChar char="o"/>
            </a:pPr>
            <a:r>
              <a:rPr lang="en-US" sz="1800">
                <a:solidFill>
                  <a:schemeClr val="dk1"/>
                </a:solidFill>
                <a:latin typeface="Arial Narrow"/>
                <a:ea typeface="Arial Narrow"/>
                <a:cs typeface="Arial Narrow"/>
                <a:sym typeface="Arial Narrow"/>
              </a:rPr>
              <a:t>Family, Sports and Health &amp; Fitness apps perform the best, Having more than 50% positive reviews and Game and Social apps perform decent leading to 50% positive and 50% negative.</a:t>
            </a:r>
            <a:endParaRPr sz="1800">
              <a:solidFill>
                <a:schemeClr val="dk1"/>
              </a:solidFill>
              <a:latin typeface="Arial Narrow"/>
              <a:ea typeface="Arial Narrow"/>
              <a:cs typeface="Arial Narrow"/>
              <a:sym typeface="Arial Narrow"/>
            </a:endParaRPr>
          </a:p>
          <a:p>
            <a:pPr indent="-298450" lvl="0" marL="285750" marR="0" rtl="0" algn="just">
              <a:lnSpc>
                <a:spcPct val="115000"/>
              </a:lnSpc>
              <a:spcBef>
                <a:spcPts val="700"/>
              </a:spcBef>
              <a:spcAft>
                <a:spcPts val="0"/>
              </a:spcAft>
              <a:buClr>
                <a:schemeClr val="dk1"/>
              </a:buClr>
              <a:buSzPts val="1800"/>
              <a:buFont typeface="Courier New"/>
              <a:buChar char="o"/>
            </a:pPr>
            <a:r>
              <a:rPr lang="en-US" sz="1800">
                <a:solidFill>
                  <a:schemeClr val="dk1"/>
                </a:solidFill>
                <a:latin typeface="Arial Narrow"/>
                <a:ea typeface="Arial Narrow"/>
                <a:cs typeface="Arial Narrow"/>
                <a:sym typeface="Arial Narrow"/>
              </a:rPr>
              <a:t>The number of review of game is much more higher in compare to other</a:t>
            </a:r>
            <a:r>
              <a:rPr lang="en-US"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just">
              <a:lnSpc>
                <a:spcPct val="115000"/>
              </a:lnSpc>
              <a:spcBef>
                <a:spcPts val="70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7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4000" y="-147500"/>
            <a:ext cx="12024000" cy="1610700"/>
          </a:xfrm>
          <a:prstGeom prst="rect">
            <a:avLst/>
          </a:prstGeom>
          <a:noFill/>
          <a:ln>
            <a:noFill/>
          </a:ln>
        </p:spPr>
        <p:txBody>
          <a:bodyPr anchorCtr="0" anchor="ctr" bIns="45700" lIns="91425" spcFirstLastPara="1" rIns="91425" wrap="square" tIns="45700">
            <a:normAutofit/>
          </a:bodyPr>
          <a:lstStyle/>
          <a:p>
            <a:pPr indent="-561340" lvl="0" marL="571500" rtl="0" algn="ctr">
              <a:lnSpc>
                <a:spcPct val="90000"/>
              </a:lnSpc>
              <a:spcBef>
                <a:spcPts val="0"/>
              </a:spcBef>
              <a:spcAft>
                <a:spcPts val="0"/>
              </a:spcAft>
              <a:buClr>
                <a:srgbClr val="FF0000"/>
              </a:buClr>
              <a:buSzPts val="3800"/>
              <a:buFont typeface="Noto Sans Symbols"/>
              <a:buChar char="❑"/>
            </a:pPr>
            <a:r>
              <a:rPr b="1" i="0" lang="en-US" sz="3800" u="sng">
                <a:solidFill>
                  <a:srgbClr val="FF0000"/>
                </a:solidFill>
                <a:latin typeface="Arial"/>
                <a:ea typeface="Arial"/>
                <a:cs typeface="Arial"/>
                <a:sym typeface="Arial"/>
              </a:rPr>
              <a:t> Apps having highest number of</a:t>
            </a:r>
            <a:r>
              <a:rPr b="1" lang="en-US" sz="3800" u="sng">
                <a:solidFill>
                  <a:srgbClr val="FF0000"/>
                </a:solidFill>
                <a:latin typeface="Arial"/>
                <a:ea typeface="Arial"/>
                <a:cs typeface="Arial"/>
                <a:sym typeface="Arial"/>
              </a:rPr>
              <a:t> </a:t>
            </a:r>
            <a:r>
              <a:rPr b="1" i="0" lang="en-US" sz="3800" u="sng">
                <a:solidFill>
                  <a:srgbClr val="FF0000"/>
                </a:solidFill>
                <a:latin typeface="Arial"/>
                <a:ea typeface="Arial"/>
                <a:cs typeface="Arial"/>
                <a:sym typeface="Arial"/>
              </a:rPr>
              <a:t>review</a:t>
            </a:r>
            <a:r>
              <a:rPr b="1" lang="en-US" sz="3800" u="sng">
                <a:solidFill>
                  <a:srgbClr val="FF0000"/>
                </a:solidFill>
                <a:latin typeface="Arial"/>
                <a:ea typeface="Arial"/>
                <a:cs typeface="Arial"/>
                <a:sym typeface="Arial"/>
              </a:rPr>
              <a:t>s</a:t>
            </a:r>
            <a:endParaRPr b="1" sz="3800" u="sng">
              <a:solidFill>
                <a:srgbClr val="FF0000"/>
              </a:solidFill>
              <a:latin typeface="Arial"/>
              <a:ea typeface="Arial"/>
              <a:cs typeface="Arial"/>
              <a:sym typeface="Arial"/>
            </a:endParaRPr>
          </a:p>
        </p:txBody>
      </p:sp>
      <p:pic>
        <p:nvPicPr>
          <p:cNvPr id="160" name="Google Shape;160;p12"/>
          <p:cNvPicPr preferRelativeResize="0"/>
          <p:nvPr>
            <p:ph idx="1" type="body"/>
          </p:nvPr>
        </p:nvPicPr>
        <p:blipFill rotWithShape="1">
          <a:blip r:embed="rId3">
            <a:alphaModFix/>
          </a:blip>
          <a:srcRect b="0" l="0" r="0" t="0"/>
          <a:stretch/>
        </p:blipFill>
        <p:spPr>
          <a:xfrm>
            <a:off x="0" y="1158775"/>
            <a:ext cx="7413000" cy="5532600"/>
          </a:xfrm>
          <a:prstGeom prst="rect">
            <a:avLst/>
          </a:prstGeom>
          <a:noFill/>
          <a:ln>
            <a:noFill/>
          </a:ln>
        </p:spPr>
      </p:pic>
      <p:sp>
        <p:nvSpPr>
          <p:cNvPr id="161" name="Google Shape;161;p12"/>
          <p:cNvSpPr txBox="1"/>
          <p:nvPr/>
        </p:nvSpPr>
        <p:spPr>
          <a:xfrm>
            <a:off x="7509162" y="1158771"/>
            <a:ext cx="4228500" cy="51717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As we see in chart the highest review apps</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are Facebook , WhatsApp Messenger and Instagram.</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As we see the most reviewed app is from Social media platform.</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After social media apps there is apps comes from GAMING category.</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Clash of Clans has the most reviews in the gaming category.</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And Subway Surfers has the 2nd most review app from the GAMING category.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565150" lvl="0" marL="571500" rtl="0" algn="ctr">
              <a:lnSpc>
                <a:spcPct val="90000"/>
              </a:lnSpc>
              <a:spcBef>
                <a:spcPts val="0"/>
              </a:spcBef>
              <a:spcAft>
                <a:spcPts val="0"/>
              </a:spcAft>
              <a:buClr>
                <a:srgbClr val="FF0000"/>
              </a:buClr>
              <a:buSzPts val="4300"/>
              <a:buFont typeface="Noto Sans Symbols"/>
              <a:buChar char="❑"/>
            </a:pPr>
            <a:r>
              <a:rPr b="1" lang="en-US" sz="4300" u="sng">
                <a:solidFill>
                  <a:srgbClr val="FF0000"/>
                </a:solidFill>
                <a:latin typeface="Arial"/>
                <a:ea typeface="Arial"/>
                <a:cs typeface="Arial"/>
                <a:sym typeface="Arial"/>
              </a:rPr>
              <a:t>Free vs Paid Apps category wise</a:t>
            </a:r>
            <a:endParaRPr b="1" sz="4300" u="sng">
              <a:solidFill>
                <a:srgbClr val="FF0000"/>
              </a:solidFill>
            </a:endParaRPr>
          </a:p>
        </p:txBody>
      </p:sp>
      <p:pic>
        <p:nvPicPr>
          <p:cNvPr id="167" name="Google Shape;167;p13"/>
          <p:cNvPicPr preferRelativeResize="0"/>
          <p:nvPr>
            <p:ph idx="1" type="body"/>
          </p:nvPr>
        </p:nvPicPr>
        <p:blipFill rotWithShape="1">
          <a:blip r:embed="rId3">
            <a:alphaModFix/>
          </a:blip>
          <a:srcRect b="0" l="0" r="0" t="0"/>
          <a:stretch/>
        </p:blipFill>
        <p:spPr>
          <a:xfrm>
            <a:off x="3403150" y="1101150"/>
            <a:ext cx="8662800" cy="5625600"/>
          </a:xfrm>
          <a:prstGeom prst="rect">
            <a:avLst/>
          </a:prstGeom>
          <a:noFill/>
          <a:ln>
            <a:noFill/>
          </a:ln>
        </p:spPr>
      </p:pic>
      <p:sp>
        <p:nvSpPr>
          <p:cNvPr id="168" name="Google Shape;168;p13"/>
          <p:cNvSpPr txBox="1"/>
          <p:nvPr/>
        </p:nvSpPr>
        <p:spPr>
          <a:xfrm>
            <a:off x="192539" y="1181702"/>
            <a:ext cx="3210600" cy="44946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As per the study of chart we can say that every category has more than 75% of apps that are free for user.</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Apps from COMMUNICATION and BEAUTY category has most free apps.</a:t>
            </a:r>
            <a:endParaRPr sz="1800"/>
          </a:p>
          <a:p>
            <a:pPr indent="-311150" lvl="0" marL="285750" marR="0" rtl="0" algn="l">
              <a:spcBef>
                <a:spcPts val="0"/>
              </a:spcBef>
              <a:spcAft>
                <a:spcPts val="0"/>
              </a:spcAft>
              <a:buClr>
                <a:schemeClr val="dk1"/>
              </a:buClr>
              <a:buSzPts val="2200"/>
              <a:buFont typeface="Courier New"/>
              <a:buChar char="o"/>
            </a:pPr>
            <a:r>
              <a:rPr lang="en-US" sz="2200">
                <a:solidFill>
                  <a:schemeClr val="dk1"/>
                </a:solidFill>
                <a:latin typeface="Calibri"/>
                <a:ea typeface="Calibri"/>
                <a:cs typeface="Calibri"/>
                <a:sym typeface="Calibri"/>
              </a:rPr>
              <a:t>Category like MEDICAL and </a:t>
            </a:r>
            <a:r>
              <a:rPr lang="en-US" sz="2200">
                <a:solidFill>
                  <a:schemeClr val="dk1"/>
                </a:solidFill>
                <a:latin typeface="Calibri"/>
                <a:ea typeface="Calibri"/>
                <a:cs typeface="Calibri"/>
                <a:sym typeface="Calibri"/>
              </a:rPr>
              <a:t>PERSONALIZATION</a:t>
            </a:r>
            <a:r>
              <a:rPr lang="en-US" sz="2200">
                <a:solidFill>
                  <a:schemeClr val="dk1"/>
                </a:solidFill>
                <a:latin typeface="Calibri"/>
                <a:ea typeface="Calibri"/>
                <a:cs typeface="Calibri"/>
                <a:sym typeface="Calibri"/>
              </a:rPr>
              <a:t> has the lowest free apps.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Content Rating</a:t>
            </a:r>
            <a:endParaRPr b="1" u="sng">
              <a:solidFill>
                <a:srgbClr val="FF0000"/>
              </a:solidFill>
            </a:endParaRPr>
          </a:p>
        </p:txBody>
      </p:sp>
      <p:pic>
        <p:nvPicPr>
          <p:cNvPr id="174" name="Google Shape;174;p14"/>
          <p:cNvPicPr preferRelativeResize="0"/>
          <p:nvPr>
            <p:ph idx="1" type="body"/>
          </p:nvPr>
        </p:nvPicPr>
        <p:blipFill rotWithShape="1">
          <a:blip r:embed="rId3">
            <a:alphaModFix/>
          </a:blip>
          <a:srcRect b="0" l="0" r="0" t="0"/>
          <a:stretch/>
        </p:blipFill>
        <p:spPr>
          <a:xfrm>
            <a:off x="0" y="1101150"/>
            <a:ext cx="8425500" cy="5757000"/>
          </a:xfrm>
          <a:prstGeom prst="rect">
            <a:avLst/>
          </a:prstGeom>
          <a:noFill/>
          <a:ln>
            <a:noFill/>
          </a:ln>
        </p:spPr>
      </p:pic>
      <p:sp>
        <p:nvSpPr>
          <p:cNvPr id="175" name="Google Shape;175;p14"/>
          <p:cNvSpPr txBox="1"/>
          <p:nvPr/>
        </p:nvSpPr>
        <p:spPr>
          <a:xfrm>
            <a:off x="8639400" y="1101149"/>
            <a:ext cx="3552600" cy="21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Calibri"/>
                <a:ea typeface="Calibri"/>
                <a:cs typeface="Calibri"/>
                <a:sym typeface="Calibri"/>
              </a:rPr>
              <a:t>Rating According to:</a:t>
            </a:r>
            <a:endParaRPr sz="1600"/>
          </a:p>
          <a:p>
            <a:pPr indent="-342900" lvl="0" marL="342900" marR="0" rtl="0" algn="l">
              <a:spcBef>
                <a:spcPts val="0"/>
              </a:spcBef>
              <a:spcAft>
                <a:spcPts val="0"/>
              </a:spcAft>
              <a:buClr>
                <a:schemeClr val="dk1"/>
              </a:buClr>
              <a:buSzPts val="2000"/>
              <a:buFont typeface="Noto Sans Symbols"/>
              <a:buChar char="✔"/>
            </a:pPr>
            <a:r>
              <a:rPr b="1" lang="en-US" sz="22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Everyone</a:t>
            </a:r>
            <a:r>
              <a:rPr lang="en-US" sz="2200">
                <a:solidFill>
                  <a:schemeClr val="dk1"/>
                </a:solidFill>
                <a:latin typeface="Calibri"/>
                <a:ea typeface="Calibri"/>
                <a:cs typeface="Calibri"/>
                <a:sym typeface="Calibri"/>
              </a:rPr>
              <a:t>  –  81.80%</a:t>
            </a:r>
            <a:endParaRPr sz="1600"/>
          </a:p>
          <a:p>
            <a:pPr indent="-3556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    Teens  –  10.74% </a:t>
            </a:r>
            <a:endParaRPr sz="1600"/>
          </a:p>
          <a:p>
            <a:pPr indent="-3556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    Everyone 10+  –  4.07% </a:t>
            </a:r>
            <a:endParaRPr sz="1600"/>
          </a:p>
          <a:p>
            <a:pPr indent="-3556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    Mature 17+  –  3.34%</a:t>
            </a:r>
            <a:endParaRPr sz="1600"/>
          </a:p>
          <a:p>
            <a:pPr indent="-3556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    Adult only 18+  –  0.03%</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838200" y="-115125"/>
            <a:ext cx="10515600" cy="1325700"/>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Percentage of Paid Vs Free Apps</a:t>
            </a:r>
            <a:endParaRPr b="1" u="sng">
              <a:solidFill>
                <a:srgbClr val="FF0000"/>
              </a:solidFill>
            </a:endParaRPr>
          </a:p>
        </p:txBody>
      </p:sp>
      <p:pic>
        <p:nvPicPr>
          <p:cNvPr id="181" name="Google Shape;181;p15"/>
          <p:cNvPicPr preferRelativeResize="0"/>
          <p:nvPr>
            <p:ph idx="1" type="body"/>
          </p:nvPr>
        </p:nvPicPr>
        <p:blipFill rotWithShape="1">
          <a:blip r:embed="rId3">
            <a:alphaModFix/>
          </a:blip>
          <a:srcRect b="0" l="0" r="0" t="0"/>
          <a:stretch/>
        </p:blipFill>
        <p:spPr>
          <a:xfrm>
            <a:off x="6427799" y="1093515"/>
            <a:ext cx="5764200" cy="5855400"/>
          </a:xfrm>
          <a:prstGeom prst="rect">
            <a:avLst/>
          </a:prstGeom>
          <a:noFill/>
          <a:ln>
            <a:noFill/>
          </a:ln>
        </p:spPr>
      </p:pic>
      <p:sp>
        <p:nvSpPr>
          <p:cNvPr id="182" name="Google Shape;182;p15"/>
          <p:cNvSpPr txBox="1"/>
          <p:nvPr/>
        </p:nvSpPr>
        <p:spPr>
          <a:xfrm>
            <a:off x="155525" y="2234525"/>
            <a:ext cx="50454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solidFill>
                  <a:schemeClr val="dk1"/>
                </a:solidFill>
                <a:latin typeface="Calibri"/>
                <a:ea typeface="Calibri"/>
                <a:cs typeface="Calibri"/>
                <a:sym typeface="Calibri"/>
              </a:rPr>
              <a:t> According to the study of graph :</a:t>
            </a:r>
            <a:endParaRPr sz="1700"/>
          </a:p>
          <a:p>
            <a:pPr indent="-171450" lvl="0" marL="285750" marR="0" rtl="0" algn="l">
              <a:spcBef>
                <a:spcPts val="0"/>
              </a:spcBef>
              <a:spcAft>
                <a:spcPts val="0"/>
              </a:spcAft>
              <a:buClr>
                <a:schemeClr val="dk1"/>
              </a:buClr>
              <a:buSzPts val="1800"/>
              <a:buFont typeface="Noto Sans Symbols"/>
              <a:buNone/>
            </a:pPr>
            <a:r>
              <a:t/>
            </a:r>
            <a:endParaRPr sz="2100">
              <a:solidFill>
                <a:schemeClr val="dk1"/>
              </a:solidFill>
              <a:latin typeface="Calibri"/>
              <a:ea typeface="Calibri"/>
              <a:cs typeface="Calibri"/>
              <a:sym typeface="Calibri"/>
            </a:endParaRPr>
          </a:p>
          <a:p>
            <a:pPr indent="-304800" lvl="0" marL="285750" marR="0" rtl="0" algn="l">
              <a:spcBef>
                <a:spcPts val="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Free Apps   –  92%.</a:t>
            </a:r>
            <a:endParaRPr sz="1700"/>
          </a:p>
          <a:p>
            <a:pPr indent="-304800" lvl="0" marL="285750" marR="0" rtl="0" algn="l">
              <a:spcBef>
                <a:spcPts val="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Paid Apps   –  8% .</a:t>
            </a:r>
            <a:endParaRPr sz="21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0" y="121425"/>
            <a:ext cx="12090900" cy="1152600"/>
          </a:xfrm>
          <a:prstGeom prst="rect">
            <a:avLst/>
          </a:prstGeom>
          <a:noFill/>
          <a:ln>
            <a:noFill/>
          </a:ln>
        </p:spPr>
        <p:txBody>
          <a:bodyPr anchorCtr="0" anchor="ctr" bIns="45700" lIns="91425" spcFirstLastPara="1" rIns="91425" wrap="square" tIns="45700">
            <a:normAutofit fontScale="90000"/>
          </a:bodyPr>
          <a:lstStyle/>
          <a:p>
            <a:pPr indent="-571500" lvl="0" marL="571500" rtl="0" algn="just">
              <a:lnSpc>
                <a:spcPct val="90000"/>
              </a:lnSpc>
              <a:spcBef>
                <a:spcPts val="0"/>
              </a:spcBef>
              <a:spcAft>
                <a:spcPts val="0"/>
              </a:spcAft>
              <a:buClr>
                <a:srgbClr val="FF0000"/>
              </a:buClr>
              <a:buSzPct val="102590"/>
              <a:buFont typeface="Noto Sans Symbols"/>
              <a:buChar char="❑"/>
            </a:pPr>
            <a:r>
              <a:rPr b="1" lang="en-US" sz="4288" u="sng">
                <a:solidFill>
                  <a:srgbClr val="FF0000"/>
                </a:solidFill>
                <a:latin typeface="Arial"/>
                <a:ea typeface="Arial"/>
                <a:cs typeface="Arial"/>
                <a:sym typeface="Arial"/>
              </a:rPr>
              <a:t>Number of apps installed at particular price</a:t>
            </a:r>
            <a:br>
              <a:rPr b="1" lang="en-US" u="sng">
                <a:solidFill>
                  <a:srgbClr val="FF0000"/>
                </a:solidFill>
                <a:latin typeface="Arial"/>
                <a:ea typeface="Arial"/>
                <a:cs typeface="Arial"/>
                <a:sym typeface="Arial"/>
              </a:rPr>
            </a:br>
            <a:endParaRPr b="1" u="sng">
              <a:solidFill>
                <a:srgbClr val="FF0000"/>
              </a:solidFill>
              <a:latin typeface="Arial"/>
              <a:ea typeface="Arial"/>
              <a:cs typeface="Arial"/>
              <a:sym typeface="Arial"/>
            </a:endParaRPr>
          </a:p>
        </p:txBody>
      </p:sp>
      <p:pic>
        <p:nvPicPr>
          <p:cNvPr id="188" name="Google Shape;188;p16"/>
          <p:cNvPicPr preferRelativeResize="0"/>
          <p:nvPr>
            <p:ph idx="1" type="body"/>
          </p:nvPr>
        </p:nvPicPr>
        <p:blipFill rotWithShape="1">
          <a:blip r:embed="rId3">
            <a:alphaModFix/>
          </a:blip>
          <a:srcRect b="0" l="0" r="0" t="0"/>
          <a:stretch/>
        </p:blipFill>
        <p:spPr>
          <a:xfrm>
            <a:off x="98350" y="2561100"/>
            <a:ext cx="11992500" cy="4210500"/>
          </a:xfrm>
          <a:prstGeom prst="rect">
            <a:avLst/>
          </a:prstGeom>
          <a:noFill/>
          <a:ln>
            <a:noFill/>
          </a:ln>
        </p:spPr>
      </p:pic>
      <p:sp>
        <p:nvSpPr>
          <p:cNvPr id="189" name="Google Shape;189;p16"/>
          <p:cNvSpPr txBox="1"/>
          <p:nvPr/>
        </p:nvSpPr>
        <p:spPr>
          <a:xfrm>
            <a:off x="98350" y="816350"/>
            <a:ext cx="11992500" cy="16317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There are so many apps charge a small amount as well as larger amount which varies from USD 0.99 to</a:t>
            </a:r>
            <a:endParaRPr sz="1600">
              <a:solidFill>
                <a:schemeClr val="dk1"/>
              </a:solidFill>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     USD 400</a:t>
            </a:r>
            <a:endParaRPr sz="1600">
              <a:solidFill>
                <a:schemeClr val="dk1"/>
              </a:solidFill>
            </a:endParaRPr>
          </a:p>
          <a:p>
            <a:pPr indent="-355600" lvl="0" marL="4572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In order to select the top paid apps, it won’t fair to look just into the number of installs . This is because the apps that charge a lower installation fee will be installed by more number of people in general</a:t>
            </a:r>
            <a:endParaRPr sz="1600">
              <a:solidFill>
                <a:schemeClr val="dk1"/>
              </a:solidFill>
            </a:endParaRPr>
          </a:p>
          <a:p>
            <a:pPr indent="-355600" lvl="0" marL="45720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The paid apps charge the users a certain amount to download and install the app</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0" y="140650"/>
            <a:ext cx="12192000" cy="1267800"/>
          </a:xfrm>
          <a:prstGeom prst="rect">
            <a:avLst/>
          </a:prstGeom>
          <a:noFill/>
          <a:ln>
            <a:noFill/>
          </a:ln>
        </p:spPr>
        <p:txBody>
          <a:bodyPr anchorCtr="0" anchor="ctr" bIns="45700" lIns="91425" spcFirstLastPara="1" rIns="91425" wrap="square" tIns="45700">
            <a:normAutofit/>
          </a:bodyPr>
          <a:lstStyle/>
          <a:p>
            <a:pPr indent="-546100" lvl="0" marL="571500" rtl="0" algn="just">
              <a:lnSpc>
                <a:spcPct val="90000"/>
              </a:lnSpc>
              <a:spcBef>
                <a:spcPts val="0"/>
              </a:spcBef>
              <a:spcAft>
                <a:spcPts val="0"/>
              </a:spcAft>
              <a:buClr>
                <a:srgbClr val="FF0000"/>
              </a:buClr>
              <a:buSzPts val="3600"/>
              <a:buFont typeface="Noto Sans Symbols"/>
              <a:buChar char="❑"/>
            </a:pPr>
            <a:r>
              <a:rPr b="1" lang="en-US" sz="3600" u="sng">
                <a:solidFill>
                  <a:srgbClr val="FF0000"/>
                </a:solidFill>
                <a:latin typeface="Arial"/>
                <a:ea typeface="Arial"/>
                <a:cs typeface="Arial"/>
                <a:sym typeface="Arial"/>
              </a:rPr>
              <a:t>T</a:t>
            </a:r>
            <a:r>
              <a:rPr b="1" lang="en-US" sz="3600" u="sng">
                <a:solidFill>
                  <a:srgbClr val="FF0000"/>
                </a:solidFill>
                <a:latin typeface="Arial"/>
                <a:ea typeface="Arial"/>
                <a:cs typeface="Arial"/>
                <a:sym typeface="Arial"/>
              </a:rPr>
              <a:t>op apps based on revenue generated</a:t>
            </a:r>
            <a:r>
              <a:rPr b="1" lang="en-US" sz="3600" u="sng">
                <a:solidFill>
                  <a:srgbClr val="FF0000"/>
                </a:solidFill>
                <a:latin typeface="Arial"/>
                <a:ea typeface="Arial"/>
                <a:cs typeface="Arial"/>
                <a:sym typeface="Arial"/>
              </a:rPr>
              <a:t> through installation fee</a:t>
            </a:r>
            <a:endParaRPr sz="4000" u="sng">
              <a:solidFill>
                <a:srgbClr val="FF0000"/>
              </a:solidFill>
            </a:endParaRPr>
          </a:p>
        </p:txBody>
      </p:sp>
      <p:pic>
        <p:nvPicPr>
          <p:cNvPr id="195" name="Google Shape;195;p17"/>
          <p:cNvPicPr preferRelativeResize="0"/>
          <p:nvPr>
            <p:ph idx="1" type="body"/>
          </p:nvPr>
        </p:nvPicPr>
        <p:blipFill rotWithShape="1">
          <a:blip r:embed="rId3">
            <a:alphaModFix/>
          </a:blip>
          <a:srcRect b="0" l="0" r="0" t="0"/>
          <a:stretch/>
        </p:blipFill>
        <p:spPr>
          <a:xfrm>
            <a:off x="97900" y="1980750"/>
            <a:ext cx="8220600" cy="4653000"/>
          </a:xfrm>
          <a:prstGeom prst="rect">
            <a:avLst/>
          </a:prstGeom>
          <a:noFill/>
          <a:ln>
            <a:noFill/>
          </a:ln>
        </p:spPr>
      </p:pic>
      <p:sp>
        <p:nvSpPr>
          <p:cNvPr id="196" name="Google Shape;196;p17"/>
          <p:cNvSpPr txBox="1"/>
          <p:nvPr/>
        </p:nvSpPr>
        <p:spPr>
          <a:xfrm>
            <a:off x="8225119" y="2435414"/>
            <a:ext cx="3785100" cy="3324600"/>
          </a:xfrm>
          <a:prstGeom prst="rect">
            <a:avLst/>
          </a:prstGeom>
          <a:noFill/>
          <a:ln>
            <a:noFill/>
          </a:ln>
        </p:spPr>
        <p:txBody>
          <a:bodyPr anchorCtr="0" anchor="t" bIns="45700" lIns="91425" spcFirstLastPara="1" rIns="91425" wrap="square" tIns="45700">
            <a:spAutoFit/>
          </a:bodyPr>
          <a:lstStyle/>
          <a:p>
            <a:pPr indent="-304800" lvl="0" marL="285750" marR="0" rtl="0" algn="l">
              <a:spcBef>
                <a:spcPts val="0"/>
              </a:spcBef>
              <a:spcAft>
                <a:spcPts val="0"/>
              </a:spcAft>
              <a:buClr>
                <a:schemeClr val="dk1"/>
              </a:buClr>
              <a:buSzPts val="2100"/>
              <a:buFont typeface="Courier New"/>
              <a:buChar char="o"/>
            </a:pPr>
            <a:r>
              <a:rPr lang="en-US" sz="2100">
                <a:solidFill>
                  <a:schemeClr val="dk1"/>
                </a:solidFill>
                <a:latin typeface="Calibri"/>
                <a:ea typeface="Calibri"/>
                <a:cs typeface="Calibri"/>
                <a:sym typeface="Calibri"/>
              </a:rPr>
              <a:t>According to the study of Graph, the highest revenue generated app is Minecraft.</a:t>
            </a:r>
            <a:endParaRPr sz="1700"/>
          </a:p>
          <a:p>
            <a:pPr indent="-171450" lvl="0" marL="285750" marR="0" rtl="0" algn="l">
              <a:spcBef>
                <a:spcPts val="0"/>
              </a:spcBef>
              <a:spcAft>
                <a:spcPts val="0"/>
              </a:spcAft>
              <a:buClr>
                <a:schemeClr val="dk1"/>
              </a:buClr>
              <a:buSzPts val="1800"/>
              <a:buFont typeface="Courier New"/>
              <a:buNone/>
            </a:pPr>
            <a:r>
              <a:t/>
            </a:r>
            <a:endParaRPr sz="2100">
              <a:solidFill>
                <a:schemeClr val="dk1"/>
              </a:solidFill>
              <a:latin typeface="Calibri"/>
              <a:ea typeface="Calibri"/>
              <a:cs typeface="Calibri"/>
              <a:sym typeface="Calibri"/>
            </a:endParaRPr>
          </a:p>
          <a:p>
            <a:pPr indent="-304800" lvl="0" marL="285750" marR="0" rtl="0" algn="l">
              <a:spcBef>
                <a:spcPts val="0"/>
              </a:spcBef>
              <a:spcAft>
                <a:spcPts val="0"/>
              </a:spcAft>
              <a:buClr>
                <a:schemeClr val="dk1"/>
              </a:buClr>
              <a:buSzPts val="2100"/>
              <a:buFont typeface="Courier New"/>
              <a:buChar char="o"/>
            </a:pPr>
            <a:r>
              <a:rPr lang="en-US" sz="2100">
                <a:solidFill>
                  <a:schemeClr val="dk1"/>
                </a:solidFill>
                <a:latin typeface="Calibri"/>
                <a:ea typeface="Calibri"/>
                <a:cs typeface="Calibri"/>
                <a:sym typeface="Calibri"/>
              </a:rPr>
              <a:t>Second position of highest revenue generated app is hold by I am rich.</a:t>
            </a:r>
            <a:endParaRPr sz="1700"/>
          </a:p>
          <a:p>
            <a:pPr indent="-171450" lvl="0" marL="285750" marR="0" rtl="0" algn="l">
              <a:spcBef>
                <a:spcPts val="0"/>
              </a:spcBef>
              <a:spcAft>
                <a:spcPts val="0"/>
              </a:spcAft>
              <a:buClr>
                <a:schemeClr val="dk1"/>
              </a:buClr>
              <a:buSzPts val="1800"/>
              <a:buFont typeface="Courier New"/>
              <a:buNone/>
            </a:pPr>
            <a:r>
              <a:t/>
            </a:r>
            <a:endParaRPr sz="2100">
              <a:solidFill>
                <a:schemeClr val="dk1"/>
              </a:solidFill>
              <a:latin typeface="Calibri"/>
              <a:ea typeface="Calibri"/>
              <a:cs typeface="Calibri"/>
              <a:sym typeface="Calibri"/>
            </a:endParaRPr>
          </a:p>
          <a:p>
            <a:pPr indent="-304800" lvl="0" marL="285750" marR="0" rtl="0" algn="l">
              <a:spcBef>
                <a:spcPts val="0"/>
              </a:spcBef>
              <a:spcAft>
                <a:spcPts val="0"/>
              </a:spcAft>
              <a:buClr>
                <a:schemeClr val="dk1"/>
              </a:buClr>
              <a:buSzPts val="2100"/>
              <a:buFont typeface="Courier New"/>
              <a:buChar char="o"/>
            </a:pPr>
            <a:r>
              <a:rPr lang="en-US" sz="2100">
                <a:solidFill>
                  <a:schemeClr val="dk1"/>
                </a:solidFill>
                <a:latin typeface="Calibri"/>
                <a:ea typeface="Calibri"/>
                <a:cs typeface="Calibri"/>
                <a:sym typeface="Calibri"/>
              </a:rPr>
              <a:t>And the I am Rich Premium is at the 3 position.</a:t>
            </a:r>
            <a:endParaRPr sz="2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635978" y="417878"/>
            <a:ext cx="10515600" cy="1325563"/>
          </a:xfrm>
          <a:prstGeom prst="rect">
            <a:avLst/>
          </a:prstGeom>
          <a:noFill/>
          <a:ln>
            <a:noFill/>
          </a:ln>
        </p:spPr>
        <p:txBody>
          <a:bodyPr anchorCtr="0" anchor="ctr" bIns="45700" lIns="91425" spcFirstLastPara="1" rIns="91425" wrap="square" tIns="45700">
            <a:noAutofit/>
          </a:bodyPr>
          <a:lstStyle/>
          <a:p>
            <a:pPr indent="-546100" lvl="0" marL="571500" rtl="0" algn="ctr">
              <a:lnSpc>
                <a:spcPct val="90000"/>
              </a:lnSpc>
              <a:spcBef>
                <a:spcPts val="0"/>
              </a:spcBef>
              <a:spcAft>
                <a:spcPts val="0"/>
              </a:spcAft>
              <a:buClr>
                <a:srgbClr val="FF0000"/>
              </a:buClr>
              <a:buSzPts val="3560"/>
              <a:buFont typeface="Noto Sans Symbols"/>
              <a:buChar char="❑"/>
            </a:pPr>
            <a:r>
              <a:rPr b="1" lang="en-US" sz="3559" u="sng">
                <a:solidFill>
                  <a:srgbClr val="FF0000"/>
                </a:solidFill>
                <a:latin typeface="Arial"/>
                <a:ea typeface="Arial"/>
                <a:cs typeface="Arial"/>
                <a:sym typeface="Arial"/>
              </a:rPr>
              <a:t>Distribution of apps in term of their </a:t>
            </a:r>
            <a:br>
              <a:rPr b="1" lang="en-US" sz="3559" u="sng">
                <a:solidFill>
                  <a:srgbClr val="FF0000"/>
                </a:solidFill>
                <a:latin typeface="Arial"/>
                <a:ea typeface="Arial"/>
                <a:cs typeface="Arial"/>
                <a:sym typeface="Arial"/>
              </a:rPr>
            </a:br>
            <a:r>
              <a:rPr b="1" lang="en-US" sz="3559" u="sng">
                <a:solidFill>
                  <a:srgbClr val="FF0000"/>
                </a:solidFill>
                <a:latin typeface="Arial"/>
                <a:ea typeface="Arial"/>
                <a:cs typeface="Arial"/>
                <a:sym typeface="Arial"/>
              </a:rPr>
              <a:t>rating, size and type.</a:t>
            </a:r>
            <a:br>
              <a:rPr lang="en-US" sz="3559" u="sng">
                <a:solidFill>
                  <a:srgbClr val="FF0000"/>
                </a:solidFill>
              </a:rPr>
            </a:br>
            <a:endParaRPr sz="3559" u="sng">
              <a:solidFill>
                <a:srgbClr val="FF0000"/>
              </a:solidFill>
            </a:endParaRPr>
          </a:p>
        </p:txBody>
      </p:sp>
      <p:pic>
        <p:nvPicPr>
          <p:cNvPr id="202" name="Google Shape;202;p18"/>
          <p:cNvPicPr preferRelativeResize="0"/>
          <p:nvPr>
            <p:ph idx="1" type="body"/>
          </p:nvPr>
        </p:nvPicPr>
        <p:blipFill rotWithShape="1">
          <a:blip r:embed="rId3">
            <a:alphaModFix/>
          </a:blip>
          <a:srcRect b="0" l="0" r="0" t="0"/>
          <a:stretch/>
        </p:blipFill>
        <p:spPr>
          <a:xfrm>
            <a:off x="1246050" y="1448225"/>
            <a:ext cx="9699900" cy="4134900"/>
          </a:xfrm>
          <a:prstGeom prst="rect">
            <a:avLst/>
          </a:prstGeom>
          <a:noFill/>
          <a:ln>
            <a:noFill/>
          </a:ln>
        </p:spPr>
      </p:pic>
      <p:sp>
        <p:nvSpPr>
          <p:cNvPr id="203" name="Google Shape;203;p18"/>
          <p:cNvSpPr txBox="1"/>
          <p:nvPr/>
        </p:nvSpPr>
        <p:spPr>
          <a:xfrm>
            <a:off x="464533" y="5736815"/>
            <a:ext cx="112629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From the above scatter plot, we can say that the most of the apps are free and having small in size and also having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 high rating.</a:t>
            </a:r>
            <a:endParaRPr/>
          </a:p>
          <a:p>
            <a:pPr indent="-285750" lvl="0" marL="285750" marR="0" rtl="0" algn="l">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While for paid apps, we have quite equal distribution in terms of size and rating.</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838200" y="-96050"/>
            <a:ext cx="10515600" cy="1325700"/>
          </a:xfrm>
          <a:prstGeom prst="rect">
            <a:avLst/>
          </a:prstGeom>
          <a:noFill/>
          <a:ln>
            <a:noFill/>
          </a:ln>
        </p:spPr>
        <p:txBody>
          <a:bodyPr anchorCtr="0" anchor="ctr" bIns="45700" lIns="91425" spcFirstLastPara="1" rIns="91425" wrap="square" tIns="45700">
            <a:normAutofit/>
          </a:bodyPr>
          <a:lstStyle/>
          <a:p>
            <a:pPr indent="-565150" lvl="0" marL="571500" rtl="0" algn="ctr">
              <a:lnSpc>
                <a:spcPct val="90000"/>
              </a:lnSpc>
              <a:spcBef>
                <a:spcPts val="0"/>
              </a:spcBef>
              <a:spcAft>
                <a:spcPts val="0"/>
              </a:spcAft>
              <a:buClr>
                <a:srgbClr val="FF0000"/>
              </a:buClr>
              <a:buSzPts val="4300"/>
              <a:buFont typeface="Noto Sans Symbols"/>
              <a:buChar char="❑"/>
            </a:pPr>
            <a:r>
              <a:rPr b="1" lang="en-US" sz="4300" u="sng">
                <a:solidFill>
                  <a:srgbClr val="FF0000"/>
                </a:solidFill>
                <a:latin typeface="Arial"/>
                <a:ea typeface="Arial"/>
                <a:cs typeface="Arial"/>
                <a:sym typeface="Arial"/>
              </a:rPr>
              <a:t>Review Sentiment analysis</a:t>
            </a:r>
            <a:endParaRPr sz="4300" u="sng">
              <a:solidFill>
                <a:srgbClr val="FF0000"/>
              </a:solidFill>
            </a:endParaRPr>
          </a:p>
        </p:txBody>
      </p:sp>
      <p:pic>
        <p:nvPicPr>
          <p:cNvPr id="209" name="Google Shape;209;p19"/>
          <p:cNvPicPr preferRelativeResize="0"/>
          <p:nvPr>
            <p:ph idx="1" type="body"/>
          </p:nvPr>
        </p:nvPicPr>
        <p:blipFill rotWithShape="1">
          <a:blip r:embed="rId3">
            <a:alphaModFix/>
          </a:blip>
          <a:srcRect b="0" l="0" r="0" t="0"/>
          <a:stretch/>
        </p:blipFill>
        <p:spPr>
          <a:xfrm>
            <a:off x="0" y="1418275"/>
            <a:ext cx="7099500" cy="4792800"/>
          </a:xfrm>
          <a:prstGeom prst="rect">
            <a:avLst/>
          </a:prstGeom>
          <a:noFill/>
          <a:ln>
            <a:noFill/>
          </a:ln>
        </p:spPr>
      </p:pic>
      <p:sp>
        <p:nvSpPr>
          <p:cNvPr id="210" name="Google Shape;210;p19"/>
          <p:cNvSpPr txBox="1"/>
          <p:nvPr/>
        </p:nvSpPr>
        <p:spPr>
          <a:xfrm>
            <a:off x="7509345" y="1418283"/>
            <a:ext cx="4133100" cy="2709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As per study of Review sentiment analysis the are 3 types of reviews:-</a:t>
            </a:r>
            <a:endParaRPr/>
          </a:p>
          <a:p>
            <a:pPr indent="-215900" lvl="0" marL="34290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Positive.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Negative.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Neutral.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9"/>
          <p:cNvSpPr txBox="1"/>
          <p:nvPr/>
        </p:nvSpPr>
        <p:spPr>
          <a:xfrm>
            <a:off x="7102400" y="3732924"/>
            <a:ext cx="49470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From this plot it can be concluded that sentiment subjectivity is not always proportional to sentiment polarity but in maximum number of case, Show a proportional behavior, when variance is too high or low</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687125" y="30946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5400"/>
              <a:buFont typeface="Candara"/>
              <a:buNone/>
            </a:pPr>
            <a:r>
              <a:rPr b="1" lang="en-US" sz="5700" u="sng">
                <a:solidFill>
                  <a:srgbClr val="C00000"/>
                </a:solidFill>
                <a:latin typeface="Candara"/>
                <a:ea typeface="Candara"/>
                <a:cs typeface="Candara"/>
                <a:sym typeface="Candara"/>
              </a:rPr>
              <a:t>Index</a:t>
            </a:r>
            <a:endParaRPr sz="5800" u="sng"/>
          </a:p>
        </p:txBody>
      </p:sp>
      <p:pic>
        <p:nvPicPr>
          <p:cNvPr id="92" name="Google Shape;92;p2"/>
          <p:cNvPicPr preferRelativeResize="0"/>
          <p:nvPr>
            <p:ph idx="1" type="body"/>
          </p:nvPr>
        </p:nvPicPr>
        <p:blipFill rotWithShape="1">
          <a:blip r:embed="rId3">
            <a:alphaModFix/>
          </a:blip>
          <a:srcRect b="0" l="0" r="0" t="0"/>
          <a:stretch/>
        </p:blipFill>
        <p:spPr>
          <a:xfrm>
            <a:off x="230925" y="1635025"/>
            <a:ext cx="4035600" cy="4523100"/>
          </a:xfrm>
          <a:prstGeom prst="rect">
            <a:avLst/>
          </a:prstGeom>
          <a:noFill/>
          <a:ln>
            <a:noFill/>
          </a:ln>
        </p:spPr>
      </p:pic>
      <p:sp>
        <p:nvSpPr>
          <p:cNvPr id="93" name="Google Shape;93;p2"/>
          <p:cNvSpPr txBox="1"/>
          <p:nvPr/>
        </p:nvSpPr>
        <p:spPr>
          <a:xfrm>
            <a:off x="4813124" y="1726226"/>
            <a:ext cx="7233600" cy="50796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Introduction</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Abstract</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Problem statement</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Exploring the database</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Analysis of share of apps according to there category</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Top installed Apps category</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Rating Analysis</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Sentiment Analysis based on category</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Reviews analysis</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Different types of apps based on prices(Free/Paid)</a:t>
            </a:r>
            <a:endParaRPr sz="1800"/>
          </a:p>
          <a:p>
            <a:pPr indent="-311150" lvl="0" marL="285750" marR="0" rtl="0" algn="l">
              <a:spcBef>
                <a:spcPts val="0"/>
              </a:spcBef>
              <a:spcAft>
                <a:spcPts val="0"/>
              </a:spcAft>
              <a:buClr>
                <a:srgbClr val="595959"/>
              </a:buClr>
              <a:buSzPts val="2400"/>
              <a:buFont typeface="Noto Sans Symbols"/>
              <a:buChar char="⮚"/>
            </a:pPr>
            <a:r>
              <a:rPr b="1" i="0" lang="en-US" sz="2400" u="none" cap="none" strike="noStrike">
                <a:solidFill>
                  <a:srgbClr val="595959"/>
                </a:solidFill>
                <a:latin typeface="Calibri"/>
                <a:ea typeface="Calibri"/>
                <a:cs typeface="Calibri"/>
                <a:sym typeface="Calibri"/>
              </a:rPr>
              <a:t>Conclusion</a:t>
            </a:r>
            <a:endParaRPr sz="1800"/>
          </a:p>
          <a:p>
            <a:pPr indent="-311150" lvl="0" marL="285750" marR="0" rtl="0" algn="l">
              <a:spcBef>
                <a:spcPts val="0"/>
              </a:spcBef>
              <a:spcAft>
                <a:spcPts val="0"/>
              </a:spcAft>
              <a:buClr>
                <a:srgbClr val="595959"/>
              </a:buClr>
              <a:buSzPts val="2400"/>
              <a:buFont typeface="Noto Sans Symbols"/>
              <a:buChar char="⮚"/>
            </a:pPr>
            <a:r>
              <a:rPr b="1" lang="en-US" sz="2400">
                <a:solidFill>
                  <a:srgbClr val="595959"/>
                </a:solidFill>
                <a:latin typeface="Calibri"/>
                <a:ea typeface="Calibri"/>
                <a:cs typeface="Calibri"/>
                <a:sym typeface="Calibri"/>
              </a:rPr>
              <a:t>Reference</a:t>
            </a:r>
            <a:endParaRPr sz="1800"/>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723900" y="93229"/>
            <a:ext cx="10515600" cy="1325700"/>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Conclusion</a:t>
            </a:r>
            <a:endParaRPr b="1" u="sng">
              <a:solidFill>
                <a:srgbClr val="FF0000"/>
              </a:solidFill>
              <a:latin typeface="Arial"/>
              <a:ea typeface="Arial"/>
              <a:cs typeface="Arial"/>
              <a:sym typeface="Arial"/>
            </a:endParaRPr>
          </a:p>
        </p:txBody>
      </p:sp>
      <p:sp>
        <p:nvSpPr>
          <p:cNvPr id="217" name="Google Shape;217;p20"/>
          <p:cNvSpPr txBox="1"/>
          <p:nvPr>
            <p:ph idx="1" type="body"/>
          </p:nvPr>
        </p:nvSpPr>
        <p:spPr>
          <a:xfrm>
            <a:off x="404450" y="1235600"/>
            <a:ext cx="11661300" cy="544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583"/>
              <a:t>In this project of analyzing play store applications, we have worked on several  parameters and got some actionable insights that would help any organization  to do well in the  Android market. </a:t>
            </a:r>
            <a:r>
              <a:rPr lang="en-US"/>
              <a:t> </a:t>
            </a:r>
            <a:r>
              <a:rPr b="1" lang="en-US"/>
              <a:t>                                                     </a:t>
            </a:r>
            <a:endParaRPr b="1"/>
          </a:p>
          <a:p>
            <a:pPr indent="-275469" lvl="0" marL="228600" rtl="0" algn="just">
              <a:lnSpc>
                <a:spcPct val="90000"/>
              </a:lnSpc>
              <a:spcBef>
                <a:spcPts val="1000"/>
              </a:spcBef>
              <a:spcAft>
                <a:spcPts val="0"/>
              </a:spcAft>
              <a:buClr>
                <a:srgbClr val="FF0000"/>
              </a:buClr>
              <a:buSzPts val="2908"/>
              <a:buFont typeface="Noto Sans Symbols"/>
              <a:buChar char="⮚"/>
            </a:pPr>
            <a:r>
              <a:rPr b="1" lang="en-US" sz="2908" u="sng">
                <a:solidFill>
                  <a:srgbClr val="FF0000"/>
                </a:solidFill>
              </a:rPr>
              <a:t>As per as EDA shown above:</a:t>
            </a:r>
            <a:endParaRPr i="1" u="sng"/>
          </a:p>
          <a:p>
            <a:pPr indent="-223125" lvl="0" marL="228600" rtl="0" algn="l">
              <a:lnSpc>
                <a:spcPct val="90000"/>
              </a:lnSpc>
              <a:spcBef>
                <a:spcPts val="1000"/>
              </a:spcBef>
              <a:spcAft>
                <a:spcPts val="0"/>
              </a:spcAft>
              <a:buClr>
                <a:schemeClr val="dk1"/>
              </a:buClr>
              <a:buSzPts val="2084"/>
              <a:buFont typeface="Courier New"/>
              <a:buChar char="o"/>
            </a:pPr>
            <a:r>
              <a:rPr lang="en-US" sz="2083"/>
              <a:t>The weightage of the installation of the app, which belongs to the games and communication categories, is much higher than all other categories . we can see that messenger, Skype, and WhatsApp have the most users in the communication category.</a:t>
            </a:r>
            <a:endParaRPr sz="2083"/>
          </a:p>
          <a:p>
            <a:pPr indent="-223125" lvl="0" marL="228600" rtl="0" algn="l">
              <a:lnSpc>
                <a:spcPct val="90000"/>
              </a:lnSpc>
              <a:spcBef>
                <a:spcPts val="1000"/>
              </a:spcBef>
              <a:spcAft>
                <a:spcPts val="0"/>
              </a:spcAft>
              <a:buClr>
                <a:schemeClr val="dk1"/>
              </a:buClr>
              <a:buSzPts val="2084"/>
              <a:buFont typeface="Courier New"/>
              <a:buChar char="o"/>
            </a:pPr>
            <a:r>
              <a:rPr lang="en-US" sz="2083"/>
              <a:t>Most of the market is covered  by 'FAMILY' category follows by 'GAME' and 'TOOLS'.</a:t>
            </a:r>
            <a:endParaRPr sz="2083"/>
          </a:p>
          <a:p>
            <a:pPr indent="-223125" lvl="0" marL="228600" rtl="0" algn="l">
              <a:lnSpc>
                <a:spcPct val="90000"/>
              </a:lnSpc>
              <a:spcBef>
                <a:spcPts val="1000"/>
              </a:spcBef>
              <a:spcAft>
                <a:spcPts val="0"/>
              </a:spcAft>
              <a:buClr>
                <a:schemeClr val="dk1"/>
              </a:buClr>
              <a:buSzPts val="2084"/>
              <a:buFont typeface="Courier New"/>
              <a:buChar char="o"/>
            </a:pPr>
            <a:r>
              <a:rPr lang="en-US" sz="2083"/>
              <a:t>After we compare rating and category. we saw every category has a slightly similar rating. There is so much similarity in both.</a:t>
            </a:r>
            <a:endParaRPr sz="2083"/>
          </a:p>
          <a:p>
            <a:pPr indent="-223125" lvl="0" marL="228600" rtl="0" algn="l">
              <a:lnSpc>
                <a:spcPct val="90000"/>
              </a:lnSpc>
              <a:spcBef>
                <a:spcPts val="1000"/>
              </a:spcBef>
              <a:spcAft>
                <a:spcPts val="0"/>
              </a:spcAft>
              <a:buClr>
                <a:schemeClr val="dk1"/>
              </a:buClr>
              <a:buSzPts val="2084"/>
              <a:buFont typeface="Courier New"/>
              <a:buChar char="o"/>
            </a:pPr>
            <a:r>
              <a:rPr lang="en-US" sz="2083"/>
              <a:t>We find that most of the apps are free of charge for users, There are 92% of the apps are free and 8% of apps are paid.</a:t>
            </a:r>
            <a:endParaRPr sz="2083"/>
          </a:p>
          <a:p>
            <a:pPr indent="-223125" lvl="0" marL="228600" rtl="0" algn="l">
              <a:lnSpc>
                <a:spcPct val="90000"/>
              </a:lnSpc>
              <a:spcBef>
                <a:spcPts val="1000"/>
              </a:spcBef>
              <a:spcAft>
                <a:spcPts val="0"/>
              </a:spcAft>
              <a:buClr>
                <a:schemeClr val="dk1"/>
              </a:buClr>
              <a:buSzPts val="2084"/>
              <a:buFont typeface="Courier New"/>
              <a:buChar char="o"/>
            </a:pPr>
            <a:r>
              <a:rPr lang="en-US" sz="2083"/>
              <a:t>As we come to the average rating of the app, and we saw that most of the people have given top ratings of between 3.5 and 4.8.</a:t>
            </a:r>
            <a:endParaRPr sz="2083"/>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idx="1" type="body"/>
          </p:nvPr>
        </p:nvSpPr>
        <p:spPr>
          <a:xfrm>
            <a:off x="759070" y="483577"/>
            <a:ext cx="10515600" cy="6062663"/>
          </a:xfrm>
          <a:prstGeom prst="rect">
            <a:avLst/>
          </a:prstGeom>
          <a:noFill/>
          <a:ln>
            <a:noFill/>
          </a:ln>
        </p:spPr>
        <p:txBody>
          <a:bodyPr anchorCtr="0" anchor="t" bIns="45700" lIns="91425" spcFirstLastPara="1" rIns="91425" wrap="square" tIns="45700">
            <a:normAutofit/>
          </a:bodyPr>
          <a:lstStyle/>
          <a:p>
            <a:pPr indent="-222250" lvl="0" marL="228600" rtl="0" algn="l">
              <a:lnSpc>
                <a:spcPct val="80000"/>
              </a:lnSpc>
              <a:spcBef>
                <a:spcPts val="0"/>
              </a:spcBef>
              <a:spcAft>
                <a:spcPts val="0"/>
              </a:spcAft>
              <a:buClr>
                <a:schemeClr val="dk1"/>
              </a:buClr>
              <a:buSzPts val="2070"/>
              <a:buFont typeface="Calibri"/>
              <a:buChar char="o"/>
            </a:pPr>
            <a:r>
              <a:rPr lang="en-US" sz="2070"/>
              <a:t>After </a:t>
            </a:r>
            <a:r>
              <a:rPr lang="en-US" sz="2070"/>
              <a:t>studying</a:t>
            </a:r>
            <a:r>
              <a:rPr lang="en-US" sz="2070"/>
              <a:t> the data we also come to know that MINICRAFT app creates the highest amount of revenue in the play store.</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We find there are a lot of apps that charge a small amount, whereas some apps charge a larger amount. In this case, the price to download an app varies from USD 0.99 to USD 400.</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We can also conclude that FACEBOOK, WHATSAPP MESSENGER, and INSTAGRAM are the top three apps that have the highest reviews.</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We also see that the applications belongs to ‘Everyone’ does not have age restriction.</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After understanding the data we come to know that majority of the free apps are small in size and having high rating. While for paid apps, we have quite equal distribution in term on size and rating.</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We saw the sentiments of the user review data, and we found most of the reviews are of positive sentiment, while negative and neutral sentiments have a low number of reviews.</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Here we notice that most of the reaction are from 'Game' category and very less from 'Comics', 'Events', 'Maps_And_Navigation' and 'Weather'. This shows that people take much interest in Game </a:t>
            </a:r>
            <a:r>
              <a:rPr lang="en-US" sz="2070"/>
              <a:t>category</a:t>
            </a:r>
            <a:r>
              <a:rPr lang="en-US" sz="2070"/>
              <a:t> app as </a:t>
            </a:r>
            <a:r>
              <a:rPr lang="en-US" sz="2070"/>
              <a:t>compared</a:t>
            </a:r>
            <a:r>
              <a:rPr lang="en-US" sz="2070"/>
              <a:t> to other apps.</a:t>
            </a:r>
            <a:endParaRPr sz="2070"/>
          </a:p>
          <a:p>
            <a:pPr indent="-222250" lvl="0" marL="228600" rtl="0" algn="l">
              <a:lnSpc>
                <a:spcPct val="80000"/>
              </a:lnSpc>
              <a:spcBef>
                <a:spcPts val="1000"/>
              </a:spcBef>
              <a:spcAft>
                <a:spcPts val="0"/>
              </a:spcAft>
              <a:buClr>
                <a:schemeClr val="dk1"/>
              </a:buClr>
              <a:buSzPts val="2070"/>
              <a:buFont typeface="Calibri"/>
              <a:buChar char="o"/>
            </a:pPr>
            <a:r>
              <a:rPr lang="en-US" sz="2070"/>
              <a:t>From the above scatter plot it can be concluded that sentiment subjectivity is not always proportional to sentiment polarity but in maximum number of case, shows a proportional behavior, when variance is too high or low</a:t>
            </a:r>
            <a:endParaRPr sz="207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05410c6f5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431800" lvl="0" marL="457200" rtl="0" algn="ctr">
              <a:spcBef>
                <a:spcPts val="0"/>
              </a:spcBef>
              <a:spcAft>
                <a:spcPts val="0"/>
              </a:spcAft>
              <a:buClr>
                <a:srgbClr val="FF0000"/>
              </a:buClr>
              <a:buSzPts val="3200"/>
              <a:buChar char="❏"/>
            </a:pPr>
            <a:r>
              <a:rPr lang="en-US" u="sng">
                <a:solidFill>
                  <a:srgbClr val="FF0000"/>
                </a:solidFill>
              </a:rPr>
              <a:t>Reference</a:t>
            </a:r>
            <a:endParaRPr u="sng">
              <a:solidFill>
                <a:srgbClr val="FF0000"/>
              </a:solidFill>
            </a:endParaRPr>
          </a:p>
        </p:txBody>
      </p:sp>
      <p:sp>
        <p:nvSpPr>
          <p:cNvPr id="228" name="Google Shape;228;g205410c6f5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Geeks For Geeks</a:t>
            </a:r>
            <a:endParaRPr/>
          </a:p>
          <a:p>
            <a:pPr indent="-342900" lvl="0" marL="457200" rtl="0" algn="l">
              <a:spcBef>
                <a:spcPts val="0"/>
              </a:spcBef>
              <a:spcAft>
                <a:spcPts val="0"/>
              </a:spcAft>
              <a:buSzPts val="1800"/>
              <a:buChar char="❖"/>
            </a:pPr>
            <a:r>
              <a:rPr lang="en-US"/>
              <a:t>Stack overflow</a:t>
            </a:r>
            <a:endParaRPr/>
          </a:p>
          <a:p>
            <a:pPr indent="-342900" lvl="0" marL="457200" rtl="0" algn="l">
              <a:spcBef>
                <a:spcPts val="0"/>
              </a:spcBef>
              <a:spcAft>
                <a:spcPts val="0"/>
              </a:spcAft>
              <a:buSzPts val="1800"/>
              <a:buChar char="❖"/>
            </a:pPr>
            <a:r>
              <a:rPr lang="en-US"/>
              <a:t>Analytics Vidhya </a:t>
            </a:r>
            <a:endParaRPr/>
          </a:p>
          <a:p>
            <a:pPr indent="-342900" lvl="0" marL="457200" rtl="0" algn="l">
              <a:spcBef>
                <a:spcPts val="0"/>
              </a:spcBef>
              <a:spcAft>
                <a:spcPts val="0"/>
              </a:spcAft>
              <a:buSzPts val="1800"/>
              <a:buChar char="❖"/>
            </a:pPr>
            <a:r>
              <a:rPr lang="en-US"/>
              <a:t>Stack overflow</a:t>
            </a:r>
            <a:endParaRPr/>
          </a:p>
          <a:p>
            <a:pPr indent="-342900" lvl="0" marL="457200" rtl="0" algn="l">
              <a:spcBef>
                <a:spcPts val="0"/>
              </a:spcBef>
              <a:spcAft>
                <a:spcPts val="0"/>
              </a:spcAft>
              <a:buSzPts val="1800"/>
              <a:buChar char="❖"/>
            </a:pPr>
            <a:r>
              <a:rPr lang="en-US"/>
              <a:t>Towards </a:t>
            </a:r>
            <a:r>
              <a:rPr lang="en-US"/>
              <a:t>data science</a:t>
            </a:r>
            <a:endParaRPr/>
          </a:p>
          <a:p>
            <a:pPr indent="-342900" lvl="0" marL="457200" rtl="0" algn="l">
              <a:spcBef>
                <a:spcPts val="0"/>
              </a:spcBef>
              <a:spcAft>
                <a:spcPts val="0"/>
              </a:spcAft>
              <a:buSzPts val="1800"/>
              <a:buChar char="❖"/>
            </a:pPr>
            <a:r>
              <a:rPr lang="en-US"/>
              <a:t>Data camp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2"/>
          <p:cNvPicPr preferRelativeResize="0"/>
          <p:nvPr>
            <p:ph idx="1" type="body"/>
          </p:nvPr>
        </p:nvPicPr>
        <p:blipFill rotWithShape="1">
          <a:blip r:embed="rId3">
            <a:alphaModFix/>
          </a:blip>
          <a:srcRect b="0" l="0" r="0" t="0"/>
          <a:stretch/>
        </p:blipFill>
        <p:spPr>
          <a:xfrm>
            <a:off x="3437204" y="914026"/>
            <a:ext cx="5073748" cy="52985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544001" y="333320"/>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Introduction:</a:t>
            </a:r>
            <a:endParaRPr b="1" u="sng">
              <a:solidFill>
                <a:srgbClr val="FF0000"/>
              </a:solidFill>
            </a:endParaRPr>
          </a:p>
        </p:txBody>
      </p:sp>
      <p:sp>
        <p:nvSpPr>
          <p:cNvPr id="99" name="Google Shape;99;p3"/>
          <p:cNvSpPr txBox="1"/>
          <p:nvPr>
            <p:ph idx="1" type="body"/>
          </p:nvPr>
        </p:nvSpPr>
        <p:spPr>
          <a:xfrm>
            <a:off x="155525" y="1360150"/>
            <a:ext cx="11910300" cy="5388900"/>
          </a:xfrm>
          <a:prstGeom prst="rect">
            <a:avLst/>
          </a:prstGeom>
          <a:noFill/>
          <a:ln>
            <a:noFill/>
          </a:ln>
        </p:spPr>
        <p:txBody>
          <a:bodyPr anchorCtr="0" anchor="t" bIns="45700" lIns="91425" spcFirstLastPara="1" rIns="91425" wrap="square" tIns="45700">
            <a:noAutofit/>
          </a:bodyPr>
          <a:lstStyle/>
          <a:p>
            <a:pPr indent="-407035" lvl="0" marL="457200" marR="24130" rtl="0" algn="just">
              <a:lnSpc>
                <a:spcPct val="118000"/>
              </a:lnSpc>
              <a:spcBef>
                <a:spcPts val="0"/>
              </a:spcBef>
              <a:spcAft>
                <a:spcPts val="0"/>
              </a:spcAft>
              <a:buClr>
                <a:srgbClr val="202020"/>
              </a:buClr>
              <a:buSzPts val="2200"/>
              <a:buChar char="•"/>
            </a:pPr>
            <a:r>
              <a:rPr lang="en-US" sz="2200">
                <a:solidFill>
                  <a:srgbClr val="202020"/>
                </a:solidFill>
                <a:latin typeface="Times New Roman"/>
                <a:ea typeface="Times New Roman"/>
                <a:cs typeface="Times New Roman"/>
                <a:sym typeface="Times New Roman"/>
              </a:rPr>
              <a:t>Data provided by Play store, which is operated and developed by Google. Play store has a million number of similar or different kinds of apps   which are tagged by different Genres. These apps are available for both free and paid.</a:t>
            </a:r>
            <a:r>
              <a:rPr lang="en-US" sz="2200">
                <a:solidFill>
                  <a:srgbClr val="212121"/>
                </a:solidFill>
                <a:latin typeface="Times New Roman"/>
                <a:ea typeface="Times New Roman"/>
                <a:cs typeface="Times New Roman"/>
                <a:sym typeface="Times New Roman"/>
              </a:rPr>
              <a:t> . It has many categories to choose the type of application that the user wants to install on his device. Doing a data analysis on the data of the google play store along with the user review dataset will help us to get to know the most dominant category among all the available ones. It also allows us to track the number of installs per category and the most popular application among people of different age groups, the polarity of the sentiment of the reviews given to each application.</a:t>
            </a:r>
            <a:r>
              <a:rPr lang="en-US" sz="2200">
                <a:solidFill>
                  <a:srgbClr val="202020"/>
                </a:solidFill>
                <a:latin typeface="Times New Roman"/>
                <a:ea typeface="Times New Roman"/>
                <a:cs typeface="Times New Roman"/>
                <a:sym typeface="Times New Roman"/>
              </a:rPr>
              <a:t> </a:t>
            </a:r>
            <a:endParaRPr sz="2200">
              <a:latin typeface="Calibri"/>
              <a:ea typeface="Calibri"/>
              <a:cs typeface="Calibri"/>
              <a:sym typeface="Calibri"/>
            </a:endParaRPr>
          </a:p>
          <a:p>
            <a:pPr indent="-407035" lvl="0" marL="457200" marR="24130" rtl="0" algn="just">
              <a:lnSpc>
                <a:spcPct val="118000"/>
              </a:lnSpc>
              <a:spcBef>
                <a:spcPts val="1725"/>
              </a:spcBef>
              <a:spcAft>
                <a:spcPts val="0"/>
              </a:spcAft>
              <a:buClr>
                <a:srgbClr val="202020"/>
              </a:buClr>
              <a:buSzPts val="2200"/>
              <a:buChar char="•"/>
            </a:pPr>
            <a:r>
              <a:rPr lang="en-US" sz="2200">
                <a:solidFill>
                  <a:srgbClr val="202020"/>
                </a:solidFill>
                <a:latin typeface="Times New Roman"/>
                <a:ea typeface="Times New Roman"/>
                <a:cs typeface="Times New Roman"/>
                <a:sym typeface="Times New Roman"/>
              </a:rPr>
              <a:t>Play store is an Android Market serves as the official app store for certified devices running on the Android Operating system. Developed and Operated by Google, launched on 6th March, 2012. Approximately 3.48 million apps are in the Play store. Play store apps have their own features such as Ratings, Reviews, Size and</a:t>
            </a:r>
            <a:r>
              <a:rPr lang="en-US" sz="2200">
                <a:latin typeface="Times New Roman"/>
                <a:ea typeface="Times New Roman"/>
                <a:cs typeface="Times New Roman"/>
                <a:sym typeface="Times New Roman"/>
              </a:rPr>
              <a:t> </a:t>
            </a:r>
            <a:r>
              <a:rPr lang="en-US" sz="2200">
                <a:solidFill>
                  <a:srgbClr val="202020"/>
                </a:solidFill>
                <a:latin typeface="Times New Roman"/>
                <a:ea typeface="Times New Roman"/>
                <a:cs typeface="Times New Roman"/>
                <a:sym typeface="Times New Roman"/>
              </a:rPr>
              <a:t>more.</a:t>
            </a:r>
            <a:endParaRPr sz="2200">
              <a:latin typeface="Calibri"/>
              <a:ea typeface="Calibri"/>
              <a:cs typeface="Calibri"/>
              <a:sym typeface="Calibri"/>
            </a:endParaRPr>
          </a:p>
          <a:p>
            <a:pPr indent="-50800" lvl="0" marL="228600" rtl="0" algn="l">
              <a:lnSpc>
                <a:spcPct val="90000"/>
              </a:lnSpc>
              <a:spcBef>
                <a:spcPts val="1700"/>
              </a:spcBef>
              <a:spcAft>
                <a:spcPts val="0"/>
              </a:spcAft>
              <a:buClr>
                <a:schemeClr val="dk1"/>
              </a:buClr>
              <a:buSzPts val="2800"/>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577850" lvl="0" marL="571500" rtl="0" algn="ctr">
              <a:lnSpc>
                <a:spcPct val="90000"/>
              </a:lnSpc>
              <a:spcBef>
                <a:spcPts val="0"/>
              </a:spcBef>
              <a:spcAft>
                <a:spcPts val="0"/>
              </a:spcAft>
              <a:buClr>
                <a:srgbClr val="FF0000"/>
              </a:buClr>
              <a:buSzPts val="4500"/>
              <a:buFont typeface="Noto Sans Symbols"/>
              <a:buChar char="❑"/>
            </a:pPr>
            <a:r>
              <a:rPr b="1" lang="en-US" sz="4500" u="sng">
                <a:solidFill>
                  <a:srgbClr val="FF0000"/>
                </a:solidFill>
                <a:latin typeface="Arial"/>
                <a:ea typeface="Arial"/>
                <a:cs typeface="Arial"/>
                <a:sym typeface="Arial"/>
              </a:rPr>
              <a:t>Abstract</a:t>
            </a:r>
            <a:endParaRPr b="1" sz="4500" u="sng">
              <a:solidFill>
                <a:srgbClr val="FF0000"/>
              </a:solidFill>
            </a:endParaRPr>
          </a:p>
        </p:txBody>
      </p:sp>
      <p:sp>
        <p:nvSpPr>
          <p:cNvPr id="105" name="Google Shape;105;p4"/>
          <p:cNvSpPr txBox="1"/>
          <p:nvPr>
            <p:ph idx="1" type="body"/>
          </p:nvPr>
        </p:nvSpPr>
        <p:spPr>
          <a:xfrm>
            <a:off x="140850" y="1235600"/>
            <a:ext cx="11910300" cy="5225100"/>
          </a:xfrm>
          <a:prstGeom prst="rect">
            <a:avLst/>
          </a:prstGeom>
          <a:noFill/>
          <a:ln>
            <a:noFill/>
          </a:ln>
        </p:spPr>
        <p:txBody>
          <a:bodyPr anchorCtr="0" anchor="t" bIns="45700" lIns="91425" spcFirstLastPara="1" rIns="91425" wrap="square" tIns="45700">
            <a:noAutofit/>
          </a:bodyPr>
          <a:lstStyle/>
          <a:p>
            <a:pPr indent="-413385" lvl="0" marL="457200" marR="24130" rtl="0" algn="just">
              <a:lnSpc>
                <a:spcPct val="118000"/>
              </a:lnSpc>
              <a:spcBef>
                <a:spcPts val="0"/>
              </a:spcBef>
              <a:spcAft>
                <a:spcPts val="0"/>
              </a:spcAft>
              <a:buClr>
                <a:srgbClr val="000000"/>
              </a:buClr>
              <a:buSzPts val="2300"/>
              <a:buChar char="•"/>
            </a:pPr>
            <a:r>
              <a:rPr lang="en-US" sz="2300">
                <a:solidFill>
                  <a:srgbClr val="000000"/>
                </a:solidFill>
                <a:latin typeface="Times New Roman"/>
                <a:ea typeface="Times New Roman"/>
                <a:cs typeface="Times New Roman"/>
                <a:sym typeface="Times New Roman"/>
              </a:rPr>
              <a:t>The Project “Play Store App and Review Analysis” is based on discovering key understandings about the different categories of apps available on the Google Play Store, the installation per category, the count of reviews per app, and the sentimental of the reviews per app.</a:t>
            </a:r>
            <a:endParaRPr sz="2300">
              <a:latin typeface="Calibri"/>
              <a:ea typeface="Calibri"/>
              <a:cs typeface="Calibri"/>
              <a:sym typeface="Calibri"/>
            </a:endParaRPr>
          </a:p>
          <a:p>
            <a:pPr indent="-413385" lvl="0" marL="457200" marR="24130" rtl="0" algn="just">
              <a:lnSpc>
                <a:spcPct val="118000"/>
              </a:lnSpc>
              <a:spcBef>
                <a:spcPts val="1725"/>
              </a:spcBef>
              <a:spcAft>
                <a:spcPts val="0"/>
              </a:spcAft>
              <a:buClr>
                <a:srgbClr val="000000"/>
              </a:buClr>
              <a:buSzPts val="2300"/>
              <a:buChar char="•"/>
            </a:pPr>
            <a:r>
              <a:rPr lang="en-US" sz="2300">
                <a:solidFill>
                  <a:srgbClr val="000000"/>
                </a:solidFill>
                <a:latin typeface="Times New Roman"/>
                <a:ea typeface="Times New Roman"/>
                <a:cs typeface="Times New Roman"/>
                <a:sym typeface="Times New Roman"/>
              </a:rPr>
              <a:t>In this analysis, we’re provided with a dataset with some records. We did a basic inspection, and data cleaning to remove suspicious data and to avoid an error. We’ve used different plots to visualize our analysis in the easiest way. This can be used to know which type or category of app is installed the most, count of the applications available per category, distribution of the rating how much of these apps are paid or are available for free, to know the sentiment of the reviews, the polarity of the sentiment</a:t>
            </a:r>
            <a:r>
              <a:rPr lang="en-US" sz="2300">
                <a:solidFill>
                  <a:srgbClr val="202020"/>
                </a:solidFill>
                <a:latin typeface="Times New Roman"/>
                <a:ea typeface="Times New Roman"/>
                <a:cs typeface="Times New Roman"/>
                <a:sym typeface="Times New Roman"/>
              </a:rPr>
              <a:t>.</a:t>
            </a:r>
            <a:endParaRPr sz="2300">
              <a:latin typeface="Calibri"/>
              <a:ea typeface="Calibri"/>
              <a:cs typeface="Calibri"/>
              <a:sym typeface="Calibri"/>
            </a:endParaRPr>
          </a:p>
          <a:p>
            <a:pPr indent="-413385" lvl="0" marL="457200" marR="24130" rtl="0" algn="just">
              <a:lnSpc>
                <a:spcPct val="118000"/>
              </a:lnSpc>
              <a:spcBef>
                <a:spcPts val="1725"/>
              </a:spcBef>
              <a:spcAft>
                <a:spcPts val="0"/>
              </a:spcAft>
              <a:buClr>
                <a:schemeClr val="dk1"/>
              </a:buClr>
              <a:buSzPts val="2300"/>
              <a:buChar char="•"/>
            </a:pPr>
            <a:r>
              <a:rPr lang="en-US" sz="2300">
                <a:latin typeface="Times New Roman"/>
                <a:ea typeface="Times New Roman"/>
                <a:cs typeface="Times New Roman"/>
                <a:sym typeface="Times New Roman"/>
              </a:rPr>
              <a:t>Our features based analysis on the database can help to find the </a:t>
            </a:r>
            <a:r>
              <a:rPr lang="en-US" sz="2300">
                <a:solidFill>
                  <a:srgbClr val="202020"/>
                </a:solidFill>
                <a:latin typeface="Times New Roman"/>
                <a:ea typeface="Times New Roman"/>
                <a:cs typeface="Times New Roman"/>
                <a:sym typeface="Times New Roman"/>
              </a:rPr>
              <a:t>key factors which are responsible for the app engagement, popularity and success</a:t>
            </a:r>
            <a:r>
              <a:rPr lang="en-US" sz="2300">
                <a:latin typeface="Times New Roman"/>
                <a:ea typeface="Times New Roman"/>
                <a:cs typeface="Times New Roman"/>
                <a:sym typeface="Times New Roman"/>
              </a:rPr>
              <a:t>.</a:t>
            </a:r>
            <a:endParaRPr sz="2300">
              <a:latin typeface="Calibri"/>
              <a:ea typeface="Calibri"/>
              <a:cs typeface="Calibri"/>
              <a:sym typeface="Calibri"/>
            </a:endParaRPr>
          </a:p>
          <a:p>
            <a:pPr indent="0" lvl="0" marL="177800" rtl="0" algn="l">
              <a:lnSpc>
                <a:spcPct val="90000"/>
              </a:lnSpc>
              <a:spcBef>
                <a:spcPts val="1700"/>
              </a:spcBef>
              <a:spcAft>
                <a:spcPts val="0"/>
              </a:spcAft>
              <a:buClr>
                <a:schemeClr val="dk1"/>
              </a:buClr>
              <a:buSzPts val="2800"/>
              <a:buNone/>
            </a:pPr>
            <a:r>
              <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192225"/>
            <a:ext cx="10515600" cy="1325700"/>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Problem Statements</a:t>
            </a:r>
            <a:endParaRPr b="1" u="sng">
              <a:solidFill>
                <a:srgbClr val="FF0000"/>
              </a:solidFill>
            </a:endParaRPr>
          </a:p>
        </p:txBody>
      </p:sp>
      <p:sp>
        <p:nvSpPr>
          <p:cNvPr id="111" name="Google Shape;111;p5"/>
          <p:cNvSpPr txBox="1"/>
          <p:nvPr>
            <p:ph idx="1" type="body"/>
          </p:nvPr>
        </p:nvSpPr>
        <p:spPr>
          <a:xfrm>
            <a:off x="347650" y="1408501"/>
            <a:ext cx="11006100" cy="5246700"/>
          </a:xfrm>
          <a:prstGeom prst="rect">
            <a:avLst/>
          </a:prstGeom>
          <a:noFill/>
          <a:ln>
            <a:noFill/>
          </a:ln>
        </p:spPr>
        <p:txBody>
          <a:bodyPr anchorCtr="0" anchor="t" bIns="45700" lIns="91425" spcFirstLastPara="1" rIns="91425" wrap="square" tIns="45700">
            <a:normAutofit lnSpcReduction="20000"/>
          </a:bodyPr>
          <a:lstStyle/>
          <a:p>
            <a:pPr indent="0" lvl="0" marL="228600" marR="0" rtl="0" algn="just">
              <a:lnSpc>
                <a:spcPct val="115000"/>
              </a:lnSpc>
              <a:spcBef>
                <a:spcPts val="0"/>
              </a:spcBef>
              <a:spcAft>
                <a:spcPts val="0"/>
              </a:spcAft>
              <a:buNone/>
            </a:pPr>
            <a:r>
              <a:rPr lang="en-US" sz="1800">
                <a:latin typeface="Times New Roman"/>
                <a:ea typeface="Times New Roman"/>
                <a:cs typeface="Times New Roman"/>
                <a:sym typeface="Times New Roman"/>
              </a:rPr>
              <a:t>The Play Store apps data has enormous potential to drive app-making businesses to success .Android is expanding as an operating system and Mobile app industry is increasing in significantly and thus giving rise to more competitions to the one’s that are creating applications .Due to the competition in the market and also expansion in order to help our developer understand what kinds of apps are likely to attract more users and what is the motivating factor for the people to download an app we analyze and research relevant data. For the app development in dustry where they can analyse the downloads and demand off app download in the industry.</a:t>
            </a:r>
            <a:endParaRPr sz="1800">
              <a:latin typeface="Times New Roman"/>
              <a:ea typeface="Times New Roman"/>
              <a:cs typeface="Times New Roman"/>
              <a:sym typeface="Times New Roman"/>
            </a:endParaRPr>
          </a:p>
          <a:p>
            <a:pPr indent="0" lvl="0" marL="228600" marR="0" rtl="0" algn="just">
              <a:lnSpc>
                <a:spcPct val="115000"/>
              </a:lnSpc>
              <a:spcBef>
                <a:spcPts val="800"/>
              </a:spcBef>
              <a:spcAft>
                <a:spcPts val="0"/>
              </a:spcAft>
              <a:buNone/>
            </a:pPr>
            <a:r>
              <a:rPr b="1" lang="en-US" sz="1898">
                <a:solidFill>
                  <a:srgbClr val="FF0000"/>
                </a:solidFill>
                <a:latin typeface="Arial"/>
                <a:ea typeface="Arial"/>
                <a:cs typeface="Arial"/>
                <a:sym typeface="Arial"/>
              </a:rPr>
              <a:t>The Problem statements  are :</a:t>
            </a:r>
            <a:endParaRPr b="1" sz="1898">
              <a:solidFill>
                <a:srgbClr val="FF0000"/>
              </a:solidFill>
              <a:latin typeface="Arial"/>
              <a:ea typeface="Arial"/>
              <a:cs typeface="Arial"/>
              <a:sym typeface="Arial"/>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What are the top categories on Play Store?</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Are majority of the apps Paid or Free?</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How importance is the rating of the application?</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Which categories from the audience should the app be based on?</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Which category has the most no. of installations?</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How does the last update has an effect on the rating?</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How does the count of apps varies by Genres?</a:t>
            </a:r>
            <a:endParaRPr sz="1500">
              <a:latin typeface="Calibri"/>
              <a:ea typeface="Calibri"/>
              <a:cs typeface="Calibri"/>
              <a:sym typeface="Calibri"/>
            </a:endParaRPr>
          </a:p>
          <a:p>
            <a:pPr indent="-235775" lvl="0" marL="228600" marR="0" rtl="0" algn="just">
              <a:lnSpc>
                <a:spcPct val="115000"/>
              </a:lnSpc>
              <a:spcBef>
                <a:spcPts val="800"/>
              </a:spcBef>
              <a:spcAft>
                <a:spcPts val="0"/>
              </a:spcAft>
              <a:buClr>
                <a:schemeClr val="dk1"/>
              </a:buClr>
              <a:buSzPts val="1500"/>
              <a:buFont typeface="Noto Sans Symbols"/>
              <a:buChar char="✔"/>
            </a:pPr>
            <a:r>
              <a:rPr lang="en-US" sz="1500">
                <a:latin typeface="Times New Roman"/>
                <a:ea typeface="Times New Roman"/>
                <a:cs typeface="Times New Roman"/>
                <a:sym typeface="Times New Roman"/>
              </a:rPr>
              <a:t>How are ratings affected when the app is a paid one?</a:t>
            </a:r>
            <a:endParaRPr sz="1500">
              <a:latin typeface="Calibri"/>
              <a:ea typeface="Calibri"/>
              <a:cs typeface="Calibri"/>
              <a:sym typeface="Calibri"/>
            </a:endParaRPr>
          </a:p>
          <a:p>
            <a:pPr indent="-64135" lvl="0" marL="228600" rtl="0" algn="l">
              <a:lnSpc>
                <a:spcPct val="90000"/>
              </a:lnSpc>
              <a:spcBef>
                <a:spcPts val="1800"/>
              </a:spcBef>
              <a:spcAft>
                <a:spcPts val="0"/>
              </a:spcAft>
              <a:buClr>
                <a:schemeClr val="dk1"/>
              </a:buClr>
              <a:buSzPts val="2800"/>
              <a:buNone/>
            </a:pPr>
            <a:r>
              <a:t/>
            </a:r>
            <a:endParaRPr/>
          </a:p>
        </p:txBody>
      </p:sp>
      <p:pic>
        <p:nvPicPr>
          <p:cNvPr id="112" name="Google Shape;112;p5"/>
          <p:cNvPicPr preferRelativeResize="0"/>
          <p:nvPr/>
        </p:nvPicPr>
        <p:blipFill rotWithShape="1">
          <a:blip r:embed="rId3">
            <a:alphaModFix/>
          </a:blip>
          <a:srcRect b="0" l="0" r="0" t="0"/>
          <a:stretch/>
        </p:blipFill>
        <p:spPr>
          <a:xfrm>
            <a:off x="6096000" y="3428700"/>
            <a:ext cx="4586675" cy="271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Exploring Database</a:t>
            </a:r>
            <a:endParaRPr b="1" u="sng">
              <a:solidFill>
                <a:srgbClr val="FF0000"/>
              </a:solidFill>
            </a:endParaRPr>
          </a:p>
        </p:txBody>
      </p:sp>
      <p:sp>
        <p:nvSpPr>
          <p:cNvPr id="118" name="Google Shape;118;p6"/>
          <p:cNvSpPr txBox="1"/>
          <p:nvPr>
            <p:ph idx="1" type="body"/>
          </p:nvPr>
        </p:nvSpPr>
        <p:spPr>
          <a:xfrm>
            <a:off x="4868849" y="1949174"/>
            <a:ext cx="6671144" cy="463735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Loading the data sets: </a:t>
            </a:r>
            <a:r>
              <a:rPr lang="en-US" sz="2200"/>
              <a:t>Two datasets , first Playstore app</a:t>
            </a:r>
            <a:endParaRPr/>
          </a:p>
          <a:p>
            <a:pPr indent="0" lvl="0" marL="0" rtl="0" algn="l">
              <a:lnSpc>
                <a:spcPct val="90000"/>
              </a:lnSpc>
              <a:spcBef>
                <a:spcPts val="1000"/>
              </a:spcBef>
              <a:spcAft>
                <a:spcPts val="0"/>
              </a:spcAft>
              <a:buClr>
                <a:schemeClr val="dk1"/>
              </a:buClr>
              <a:buSzPct val="100000"/>
              <a:buNone/>
            </a:pPr>
            <a:r>
              <a:rPr lang="en-US" sz="2200"/>
              <a:t>                                                        dataset and User review database.</a:t>
            </a:r>
            <a:endParaRPr/>
          </a:p>
          <a:p>
            <a:pPr indent="-228600" lvl="0" marL="228600" rtl="0" algn="l">
              <a:lnSpc>
                <a:spcPct val="90000"/>
              </a:lnSpc>
              <a:spcBef>
                <a:spcPts val="1000"/>
              </a:spcBef>
              <a:spcAft>
                <a:spcPts val="0"/>
              </a:spcAft>
              <a:buClr>
                <a:schemeClr val="dk1"/>
              </a:buClr>
              <a:buSzPct val="100000"/>
              <a:buChar char="•"/>
            </a:pPr>
            <a:r>
              <a:rPr b="1" lang="en-US"/>
              <a:t>Importing Libraries: </a:t>
            </a:r>
            <a:r>
              <a:rPr lang="en-US" sz="2200"/>
              <a:t>NumPy, Pandas, Seaborn and Matplotlib.</a:t>
            </a:r>
            <a:endParaRPr/>
          </a:p>
          <a:p>
            <a:pPr indent="-228600" lvl="0" marL="228600" rtl="0" algn="l">
              <a:lnSpc>
                <a:spcPct val="90000"/>
              </a:lnSpc>
              <a:spcBef>
                <a:spcPts val="1000"/>
              </a:spcBef>
              <a:spcAft>
                <a:spcPts val="0"/>
              </a:spcAft>
              <a:buClr>
                <a:schemeClr val="dk1"/>
              </a:buClr>
              <a:buSzPct val="100000"/>
              <a:buChar char="•"/>
            </a:pPr>
            <a:r>
              <a:rPr b="1" lang="en-US"/>
              <a:t>Data Cleaning : </a:t>
            </a:r>
            <a:r>
              <a:rPr lang="en-US" sz="2200"/>
              <a:t>Null values, Finding and removing Outliers,</a:t>
            </a:r>
            <a:endParaRPr/>
          </a:p>
          <a:p>
            <a:pPr indent="0" lvl="0" marL="0" rtl="0" algn="l">
              <a:lnSpc>
                <a:spcPct val="90000"/>
              </a:lnSpc>
              <a:spcBef>
                <a:spcPts val="1000"/>
              </a:spcBef>
              <a:spcAft>
                <a:spcPts val="0"/>
              </a:spcAft>
              <a:buClr>
                <a:schemeClr val="dk1"/>
              </a:buClr>
              <a:buSzPct val="100000"/>
              <a:buNone/>
            </a:pPr>
            <a:r>
              <a:rPr lang="en-US" sz="2200"/>
              <a:t>		 Removing duplicates data.</a:t>
            </a:r>
            <a:endParaRPr/>
          </a:p>
          <a:p>
            <a:pPr indent="-228600" lvl="0" marL="228600" rtl="0" algn="l">
              <a:lnSpc>
                <a:spcPct val="90000"/>
              </a:lnSpc>
              <a:spcBef>
                <a:spcPts val="1000"/>
              </a:spcBef>
              <a:spcAft>
                <a:spcPts val="0"/>
              </a:spcAft>
              <a:buClr>
                <a:schemeClr val="dk1"/>
              </a:buClr>
              <a:buSzPct val="100000"/>
              <a:buChar char="•"/>
            </a:pPr>
            <a:r>
              <a:rPr b="1" lang="en-US"/>
              <a:t>Data Imputation: </a:t>
            </a:r>
            <a:r>
              <a:rPr lang="en-US" sz="2200"/>
              <a:t>Filling the missing category values with</a:t>
            </a:r>
            <a:endParaRPr/>
          </a:p>
          <a:p>
            <a:pPr indent="0" lvl="0" marL="0" rtl="0" algn="l">
              <a:lnSpc>
                <a:spcPct val="90000"/>
              </a:lnSpc>
              <a:spcBef>
                <a:spcPts val="1000"/>
              </a:spcBef>
              <a:spcAft>
                <a:spcPts val="0"/>
              </a:spcAft>
              <a:buClr>
                <a:schemeClr val="dk1"/>
              </a:buClr>
              <a:buSzPct val="100000"/>
              <a:buNone/>
            </a:pPr>
            <a:r>
              <a:rPr lang="en-US" sz="2200"/>
              <a:t>                                                 mode and numerical values with</a:t>
            </a:r>
            <a:endParaRPr/>
          </a:p>
          <a:p>
            <a:pPr indent="0" lvl="0" marL="0" rtl="0" algn="l">
              <a:lnSpc>
                <a:spcPct val="90000"/>
              </a:lnSpc>
              <a:spcBef>
                <a:spcPts val="1000"/>
              </a:spcBef>
              <a:spcAft>
                <a:spcPts val="0"/>
              </a:spcAft>
              <a:buClr>
                <a:schemeClr val="dk1"/>
              </a:buClr>
              <a:buSzPct val="100000"/>
              <a:buNone/>
            </a:pPr>
            <a:r>
              <a:rPr lang="en-US" sz="2200"/>
              <a:t>                                                 median. Conversion of price,  installs,</a:t>
            </a:r>
            <a:endParaRPr/>
          </a:p>
          <a:p>
            <a:pPr indent="0" lvl="0" marL="0" rtl="0" algn="l">
              <a:lnSpc>
                <a:spcPct val="90000"/>
              </a:lnSpc>
              <a:spcBef>
                <a:spcPts val="1000"/>
              </a:spcBef>
              <a:spcAft>
                <a:spcPts val="0"/>
              </a:spcAft>
              <a:buClr>
                <a:schemeClr val="dk1"/>
              </a:buClr>
              <a:buSzPct val="100000"/>
              <a:buNone/>
            </a:pPr>
            <a:r>
              <a:rPr lang="en-US" sz="2200"/>
              <a:t>                                                 reviews into numerical values.</a:t>
            </a:r>
            <a:endParaRPr/>
          </a:p>
          <a:p>
            <a:pPr indent="-228600" lvl="0" marL="228600" rtl="0" algn="l">
              <a:lnSpc>
                <a:spcPct val="90000"/>
              </a:lnSpc>
              <a:spcBef>
                <a:spcPts val="1000"/>
              </a:spcBef>
              <a:spcAft>
                <a:spcPts val="0"/>
              </a:spcAft>
              <a:buClr>
                <a:schemeClr val="dk1"/>
              </a:buClr>
              <a:buSzPct val="100000"/>
              <a:buChar char="•"/>
            </a:pPr>
            <a:r>
              <a:rPr b="1" lang="en-US"/>
              <a:t>Exlporatory Data Analysis: </a:t>
            </a:r>
            <a:r>
              <a:rPr lang="en-US" sz="2200"/>
              <a:t>Analyzing the data sets to</a:t>
            </a:r>
            <a:endParaRPr/>
          </a:p>
          <a:p>
            <a:pPr indent="0" lvl="0" marL="0" rtl="0" algn="l">
              <a:lnSpc>
                <a:spcPct val="90000"/>
              </a:lnSpc>
              <a:spcBef>
                <a:spcPts val="1000"/>
              </a:spcBef>
              <a:spcAft>
                <a:spcPts val="0"/>
              </a:spcAft>
              <a:buClr>
                <a:schemeClr val="dk1"/>
              </a:buClr>
              <a:buSzPct val="100000"/>
              <a:buNone/>
            </a:pPr>
            <a:r>
              <a:rPr lang="en-US" sz="2200"/>
              <a:t>                                                                    summarize their main</a:t>
            </a:r>
            <a:endParaRPr/>
          </a:p>
          <a:p>
            <a:pPr indent="0" lvl="0" marL="0" rtl="0" algn="l">
              <a:lnSpc>
                <a:spcPct val="90000"/>
              </a:lnSpc>
              <a:spcBef>
                <a:spcPts val="1000"/>
              </a:spcBef>
              <a:spcAft>
                <a:spcPts val="0"/>
              </a:spcAft>
              <a:buClr>
                <a:schemeClr val="dk1"/>
              </a:buClr>
              <a:buSzPct val="100000"/>
              <a:buNone/>
            </a:pPr>
            <a:r>
              <a:rPr lang="en-US" sz="2200"/>
              <a:t>                                                                    charateristics using statistical </a:t>
            </a:r>
            <a:endParaRPr/>
          </a:p>
          <a:p>
            <a:pPr indent="0" lvl="0" marL="0" rtl="0" algn="l">
              <a:lnSpc>
                <a:spcPct val="90000"/>
              </a:lnSpc>
              <a:spcBef>
                <a:spcPts val="1000"/>
              </a:spcBef>
              <a:spcAft>
                <a:spcPts val="0"/>
              </a:spcAft>
              <a:buClr>
                <a:schemeClr val="dk1"/>
              </a:buClr>
              <a:buSzPct val="100000"/>
              <a:buNone/>
            </a:pPr>
            <a:r>
              <a:rPr lang="en-US" sz="2200"/>
              <a:t>                                                                    graphics and data visualization </a:t>
            </a:r>
            <a:endParaRPr/>
          </a:p>
          <a:p>
            <a:pPr indent="0" lvl="0" marL="0" rtl="0" algn="l">
              <a:lnSpc>
                <a:spcPct val="90000"/>
              </a:lnSpc>
              <a:spcBef>
                <a:spcPts val="1000"/>
              </a:spcBef>
              <a:spcAft>
                <a:spcPts val="0"/>
              </a:spcAft>
              <a:buClr>
                <a:schemeClr val="dk1"/>
              </a:buClr>
              <a:buSzPct val="100000"/>
              <a:buNone/>
            </a:pPr>
            <a:r>
              <a:rPr lang="en-US" sz="2200"/>
              <a:t>                                                                    method.</a:t>
            </a:r>
            <a:endParaRPr/>
          </a:p>
        </p:txBody>
      </p:sp>
      <p:pic>
        <p:nvPicPr>
          <p:cNvPr id="119" name="Google Shape;119;p6"/>
          <p:cNvPicPr preferRelativeResize="0"/>
          <p:nvPr/>
        </p:nvPicPr>
        <p:blipFill rotWithShape="1">
          <a:blip r:embed="rId3">
            <a:alphaModFix/>
          </a:blip>
          <a:srcRect b="0" l="0" r="0" t="0"/>
          <a:stretch/>
        </p:blipFill>
        <p:spPr>
          <a:xfrm>
            <a:off x="229900" y="1949175"/>
            <a:ext cx="4638950" cy="264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5"/>
            <a:ext cx="10515600" cy="1640700"/>
          </a:xfrm>
          <a:prstGeom prst="rect">
            <a:avLst/>
          </a:prstGeom>
          <a:noFill/>
          <a:ln>
            <a:noFill/>
          </a:ln>
        </p:spPr>
        <p:txBody>
          <a:bodyPr anchorCtr="0" anchor="ctr" bIns="45700" lIns="91425" spcFirstLastPara="1" rIns="91425" wrap="square" tIns="45700">
            <a:no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Share of a</a:t>
            </a:r>
            <a:r>
              <a:rPr b="1" lang="en-US" u="sng">
                <a:solidFill>
                  <a:srgbClr val="FF0000"/>
                </a:solidFill>
                <a:latin typeface="Arial"/>
                <a:ea typeface="Arial"/>
                <a:cs typeface="Arial"/>
                <a:sym typeface="Arial"/>
              </a:rPr>
              <a:t>pps by their category </a:t>
            </a:r>
            <a:endParaRPr b="1" u="sng">
              <a:solidFill>
                <a:srgbClr val="FF0000"/>
              </a:solidFill>
            </a:endParaRPr>
          </a:p>
        </p:txBody>
      </p:sp>
      <p:pic>
        <p:nvPicPr>
          <p:cNvPr id="125" name="Google Shape;125;p7"/>
          <p:cNvPicPr preferRelativeResize="0"/>
          <p:nvPr>
            <p:ph idx="1" type="body"/>
          </p:nvPr>
        </p:nvPicPr>
        <p:blipFill rotWithShape="1">
          <a:blip r:embed="rId3">
            <a:alphaModFix/>
          </a:blip>
          <a:srcRect b="0" l="0" r="0" t="0"/>
          <a:stretch/>
        </p:blipFill>
        <p:spPr>
          <a:xfrm>
            <a:off x="264050" y="1254825"/>
            <a:ext cx="6519000" cy="5440200"/>
          </a:xfrm>
          <a:prstGeom prst="rect">
            <a:avLst/>
          </a:prstGeom>
          <a:noFill/>
          <a:ln>
            <a:noFill/>
          </a:ln>
        </p:spPr>
      </p:pic>
      <p:sp>
        <p:nvSpPr>
          <p:cNvPr id="126" name="Google Shape;126;p7"/>
          <p:cNvSpPr txBox="1"/>
          <p:nvPr/>
        </p:nvSpPr>
        <p:spPr>
          <a:xfrm>
            <a:off x="6935200" y="1254823"/>
            <a:ext cx="4841700" cy="5081400"/>
          </a:xfrm>
          <a:prstGeom prst="rect">
            <a:avLst/>
          </a:prstGeom>
          <a:noFill/>
          <a:ln>
            <a:noFill/>
          </a:ln>
        </p:spPr>
        <p:txBody>
          <a:bodyPr anchorCtr="0" anchor="t" bIns="45700" lIns="91425" spcFirstLastPara="1" rIns="91425" wrap="square" tIns="45700">
            <a:spAutoFit/>
          </a:bodyPr>
          <a:lstStyle/>
          <a:p>
            <a:pPr indent="-304800" lvl="0" marL="285750" marR="0" rtl="0" algn="just">
              <a:lnSpc>
                <a:spcPct val="115000"/>
              </a:lnSpc>
              <a:spcBef>
                <a:spcPts val="0"/>
              </a:spcBef>
              <a:spcAft>
                <a:spcPts val="0"/>
              </a:spcAft>
              <a:buClr>
                <a:schemeClr val="dk1"/>
              </a:buClr>
              <a:buSzPts val="2100"/>
              <a:buFont typeface="Arial"/>
              <a:buChar char="•"/>
            </a:pPr>
            <a:r>
              <a:rPr lang="en-US" sz="2100">
                <a:solidFill>
                  <a:schemeClr val="dk1"/>
                </a:solidFill>
                <a:latin typeface="Times New Roman"/>
                <a:ea typeface="Times New Roman"/>
                <a:cs typeface="Times New Roman"/>
                <a:sym typeface="Times New Roman"/>
              </a:rPr>
              <a:t>From the plot we can see that Playstore has almost 33 categories. </a:t>
            </a:r>
            <a:endParaRPr sz="2100">
              <a:solidFill>
                <a:schemeClr val="dk1"/>
              </a:solidFill>
              <a:latin typeface="Calibri"/>
              <a:ea typeface="Calibri"/>
              <a:cs typeface="Calibri"/>
              <a:sym typeface="Calibri"/>
            </a:endParaRPr>
          </a:p>
          <a:p>
            <a:pPr indent="-304800" lvl="0" marL="285750" marR="0" rtl="0" algn="just">
              <a:lnSpc>
                <a:spcPct val="115000"/>
              </a:lnSpc>
              <a:spcBef>
                <a:spcPts val="800"/>
              </a:spcBef>
              <a:spcAft>
                <a:spcPts val="0"/>
              </a:spcAft>
              <a:buClr>
                <a:schemeClr val="dk1"/>
              </a:buClr>
              <a:buSzPts val="2100"/>
              <a:buFont typeface="Arial"/>
              <a:buChar char="•"/>
            </a:pPr>
            <a:r>
              <a:rPr lang="en-US" sz="2100">
                <a:solidFill>
                  <a:schemeClr val="dk1"/>
                </a:solidFill>
                <a:latin typeface="Times New Roman"/>
                <a:ea typeface="Times New Roman"/>
                <a:cs typeface="Times New Roman"/>
                <a:sym typeface="Times New Roman"/>
              </a:rPr>
              <a:t>Here we see the highest percentage of share comes in the FAMILY category with 18.96% , where GAME contents 9.94% . of share, here we see the on third position TOOLS is having 8.55%</a:t>
            </a:r>
            <a:endParaRPr sz="2100">
              <a:solidFill>
                <a:schemeClr val="dk1"/>
              </a:solidFill>
              <a:latin typeface="Calibri"/>
              <a:ea typeface="Calibri"/>
              <a:cs typeface="Calibri"/>
              <a:sym typeface="Calibri"/>
            </a:endParaRPr>
          </a:p>
          <a:p>
            <a:pPr indent="-304800" lvl="0" marL="285750" marR="0" rtl="0" algn="just">
              <a:lnSpc>
                <a:spcPct val="115000"/>
              </a:lnSpc>
              <a:spcBef>
                <a:spcPts val="800"/>
              </a:spcBef>
              <a:spcAft>
                <a:spcPts val="0"/>
              </a:spcAft>
              <a:buClr>
                <a:schemeClr val="dk1"/>
              </a:buClr>
              <a:buSzPts val="2100"/>
              <a:buFont typeface="Arial"/>
              <a:buChar char="•"/>
            </a:pPr>
            <a:r>
              <a:rPr lang="en-US" sz="2100">
                <a:solidFill>
                  <a:schemeClr val="dk1"/>
                </a:solidFill>
                <a:latin typeface="Times New Roman"/>
                <a:ea typeface="Times New Roman"/>
                <a:cs typeface="Times New Roman"/>
                <a:sym typeface="Times New Roman"/>
              </a:rPr>
              <a:t>Similarly on the opposite side the  lowest percentage of the share is from  category BEAUTY with 0.55%,  where second lowest is an COMICS category with 0.58%, and the third lowest is of PARENTING along with 0.62%.</a:t>
            </a:r>
            <a:endParaRPr sz="2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18930" y="214050"/>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Most installed apps category wise</a:t>
            </a:r>
            <a:endParaRPr b="1" u="sng">
              <a:solidFill>
                <a:srgbClr val="FF0000"/>
              </a:solidFill>
            </a:endParaRPr>
          </a:p>
        </p:txBody>
      </p:sp>
      <p:sp>
        <p:nvSpPr>
          <p:cNvPr id="132" name="Google Shape;132;p8"/>
          <p:cNvSpPr txBox="1"/>
          <p:nvPr>
            <p:ph idx="1" type="body"/>
          </p:nvPr>
        </p:nvSpPr>
        <p:spPr>
          <a:xfrm>
            <a:off x="1676400" y="1539613"/>
            <a:ext cx="10515600" cy="3609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The weightage of games and communication is much higher that all other category. </a:t>
            </a:r>
            <a:endParaRPr sz="18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pic>
        <p:nvPicPr>
          <p:cNvPr id="133" name="Google Shape;133;p8"/>
          <p:cNvPicPr preferRelativeResize="0"/>
          <p:nvPr/>
        </p:nvPicPr>
        <p:blipFill rotWithShape="1">
          <a:blip r:embed="rId3">
            <a:alphaModFix/>
          </a:blip>
          <a:srcRect b="0" l="0" r="0" t="0"/>
          <a:stretch/>
        </p:blipFill>
        <p:spPr>
          <a:xfrm>
            <a:off x="914402" y="2072879"/>
            <a:ext cx="9485242" cy="47851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ctr">
              <a:lnSpc>
                <a:spcPct val="90000"/>
              </a:lnSpc>
              <a:spcBef>
                <a:spcPts val="0"/>
              </a:spcBef>
              <a:spcAft>
                <a:spcPts val="0"/>
              </a:spcAft>
              <a:buClr>
                <a:srgbClr val="FF0000"/>
              </a:buClr>
              <a:buSzPts val="4400"/>
              <a:buFont typeface="Noto Sans Symbols"/>
              <a:buChar char="❑"/>
            </a:pPr>
            <a:r>
              <a:rPr b="1" lang="en-US" u="sng">
                <a:solidFill>
                  <a:srgbClr val="FF0000"/>
                </a:solidFill>
                <a:latin typeface="Arial"/>
                <a:ea typeface="Arial"/>
                <a:cs typeface="Arial"/>
                <a:sym typeface="Arial"/>
              </a:rPr>
              <a:t>Average Rating Analysis</a:t>
            </a:r>
            <a:endParaRPr b="1" u="sng">
              <a:solidFill>
                <a:srgbClr val="FF0000"/>
              </a:solidFill>
            </a:endParaRPr>
          </a:p>
        </p:txBody>
      </p:sp>
      <p:pic>
        <p:nvPicPr>
          <p:cNvPr id="139" name="Google Shape;139;p9"/>
          <p:cNvPicPr preferRelativeResize="0"/>
          <p:nvPr>
            <p:ph idx="1" type="body"/>
          </p:nvPr>
        </p:nvPicPr>
        <p:blipFill rotWithShape="1">
          <a:blip r:embed="rId3">
            <a:alphaModFix/>
          </a:blip>
          <a:srcRect b="0" l="0" r="0" t="0"/>
          <a:stretch/>
        </p:blipFill>
        <p:spPr>
          <a:xfrm>
            <a:off x="250398" y="1833811"/>
            <a:ext cx="8006963" cy="4351338"/>
          </a:xfrm>
          <a:prstGeom prst="rect">
            <a:avLst/>
          </a:prstGeom>
          <a:noFill/>
          <a:ln>
            <a:noFill/>
          </a:ln>
        </p:spPr>
      </p:pic>
      <p:sp>
        <p:nvSpPr>
          <p:cNvPr id="140" name="Google Shape;140;p9"/>
          <p:cNvSpPr txBox="1"/>
          <p:nvPr/>
        </p:nvSpPr>
        <p:spPr>
          <a:xfrm>
            <a:off x="8313020" y="2305783"/>
            <a:ext cx="3264568" cy="2818528"/>
          </a:xfrm>
          <a:prstGeom prst="rect">
            <a:avLst/>
          </a:prstGeom>
          <a:noFill/>
          <a:ln>
            <a:noFill/>
          </a:ln>
        </p:spPr>
        <p:txBody>
          <a:bodyPr anchorCtr="0" anchor="t" bIns="45700" lIns="91425" spcFirstLastPara="1" rIns="91425" wrap="square" tIns="45700">
            <a:spAutoFit/>
          </a:bodyPr>
          <a:lstStyle/>
          <a:p>
            <a:pPr indent="-285750" lvl="0" marL="514350" marR="0" rtl="0" algn="just">
              <a:lnSpc>
                <a:spcPct val="115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As chart shows most of the apps having rating between 3.5 to 4.8.</a:t>
            </a:r>
            <a:endParaRPr b="1" sz="2000">
              <a:solidFill>
                <a:schemeClr val="dk1"/>
              </a:solidFill>
              <a:latin typeface="Calibri"/>
              <a:ea typeface="Calibri"/>
              <a:cs typeface="Calibri"/>
              <a:sym typeface="Calibri"/>
            </a:endParaRPr>
          </a:p>
          <a:p>
            <a:pPr indent="-285750" lvl="0" marL="514350" marR="0" rtl="0" algn="just">
              <a:lnSpc>
                <a:spcPct val="115000"/>
              </a:lnSpc>
              <a:spcBef>
                <a:spcPts val="8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4 – 5</a:t>
            </a:r>
            <a:r>
              <a:rPr lang="en-US" sz="16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Top Rated</a:t>
            </a:r>
            <a:endParaRPr sz="1800">
              <a:solidFill>
                <a:schemeClr val="dk1"/>
              </a:solidFill>
              <a:latin typeface="Calibri"/>
              <a:ea typeface="Calibri"/>
              <a:cs typeface="Calibri"/>
              <a:sym typeface="Calibri"/>
            </a:endParaRPr>
          </a:p>
          <a:p>
            <a:pPr indent="-285750" lvl="0" marL="514350" marR="0" rtl="0" algn="just">
              <a:lnSpc>
                <a:spcPct val="115000"/>
              </a:lnSpc>
              <a:spcBef>
                <a:spcPts val="8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3 – 4 :   Above Average</a:t>
            </a:r>
            <a:endParaRPr sz="1800">
              <a:solidFill>
                <a:schemeClr val="dk1"/>
              </a:solidFill>
              <a:latin typeface="Calibri"/>
              <a:ea typeface="Calibri"/>
              <a:cs typeface="Calibri"/>
              <a:sym typeface="Calibri"/>
            </a:endParaRPr>
          </a:p>
          <a:p>
            <a:pPr indent="-285750" lvl="0" marL="514350" marR="0" rtl="0" algn="just">
              <a:lnSpc>
                <a:spcPct val="115000"/>
              </a:lnSpc>
              <a:spcBef>
                <a:spcPts val="8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2 – 3 :  Average </a:t>
            </a:r>
            <a:endParaRPr sz="1800">
              <a:solidFill>
                <a:schemeClr val="dk1"/>
              </a:solidFill>
              <a:latin typeface="Calibri"/>
              <a:ea typeface="Calibri"/>
              <a:cs typeface="Calibri"/>
              <a:sym typeface="Calibri"/>
            </a:endParaRPr>
          </a:p>
          <a:p>
            <a:pPr indent="-285750" lvl="0" marL="514350" marR="0" rtl="0" algn="just">
              <a:lnSpc>
                <a:spcPct val="115000"/>
              </a:lnSpc>
              <a:spcBef>
                <a:spcPts val="8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1 – 2 : Below Average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2023-01-23T14:09:23Z</dcterms:created>
  <dc:creator>aniketjadhavbro777@outlook.com</dc:creator>
</cp:coreProperties>
</file>