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5" r:id="rId6"/>
    <p:sldId id="259" r:id="rId7"/>
    <p:sldId id="280" r:id="rId8"/>
    <p:sldId id="272" r:id="rId9"/>
    <p:sldId id="273" r:id="rId10"/>
    <p:sldId id="281" r:id="rId11"/>
    <p:sldId id="260" r:id="rId12"/>
    <p:sldId id="268" r:id="rId13"/>
    <p:sldId id="274" r:id="rId14"/>
    <p:sldId id="262" r:id="rId15"/>
    <p:sldId id="278" r:id="rId16"/>
    <p:sldId id="282" r:id="rId17"/>
    <p:sldId id="263" r:id="rId18"/>
    <p:sldId id="270" r:id="rId19"/>
    <p:sldId id="279" r:id="rId20"/>
    <p:sldId id="276" r:id="rId21"/>
    <p:sldId id="265" r:id="rId22"/>
    <p:sldId id="266" r:id="rId23"/>
    <p:sldId id="277" r:id="rId24"/>
    <p:sldId id="264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5449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6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24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0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8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2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E4C285-25B6-4EE7-84D4-0F3D6B8BD663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F77D49-BF3F-4D5E-B40D-71F34F2935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4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2001" y="3275509"/>
            <a:ext cx="8361229" cy="2098226"/>
          </a:xfrm>
        </p:spPr>
        <p:txBody>
          <a:bodyPr/>
          <a:lstStyle/>
          <a:p>
            <a:r>
              <a:rPr lang="en-IN" dirty="0" smtClean="0">
                <a:latin typeface="Bahnschrift Light" panose="020B0502040204020203" pitchFamily="34" charset="0"/>
              </a:rPr>
              <a:t>LOCALIZATION IN IMAGES USING NATURAL LANGUAGE QUERY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34473" y="5606473"/>
            <a:ext cx="352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R.SUBHASHREE</a:t>
            </a:r>
          </a:p>
          <a:p>
            <a:r>
              <a:rPr lang="en-IN" dirty="0" smtClean="0"/>
              <a:t>VIRGINIA 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	IMAGE FEATURE GENERATION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6441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127" y="1311565"/>
            <a:ext cx="10474037" cy="5144654"/>
          </a:xfrm>
        </p:spPr>
        <p:txBody>
          <a:bodyPr>
            <a:normAutofit fontScale="47500" lnSpcReduction="20000"/>
          </a:bodyPr>
          <a:lstStyle/>
          <a:p>
            <a:r>
              <a:rPr lang="en-IN" sz="2900" dirty="0" smtClean="0"/>
              <a:t>Image Feature Extraction</a:t>
            </a:r>
          </a:p>
          <a:p>
            <a:r>
              <a:rPr lang="en-IN" sz="2900" dirty="0" smtClean="0"/>
              <a:t>30 Epochs</a:t>
            </a:r>
          </a:p>
          <a:p>
            <a:r>
              <a:rPr lang="en-IN" sz="2900" dirty="0" smtClean="0"/>
              <a:t>VGG – </a:t>
            </a:r>
            <a:r>
              <a:rPr lang="en-IN" sz="2900" dirty="0" err="1" smtClean="0"/>
              <a:t>Pretrained</a:t>
            </a:r>
            <a:r>
              <a:rPr lang="en-IN" sz="2900" dirty="0" smtClean="0"/>
              <a:t> for CNN, Dropout – 0.2, Momentum – 0.9, Learning rate – 0.1</a:t>
            </a:r>
          </a:p>
          <a:p>
            <a:r>
              <a:rPr lang="en-IN" sz="2900" dirty="0" smtClean="0"/>
              <a:t>The extracted image features were concatenated with the bounding box coordinates and the whole context features.</a:t>
            </a:r>
          </a:p>
          <a:p>
            <a:endParaRPr lang="en-IN" sz="2900" dirty="0"/>
          </a:p>
          <a:p>
            <a:pPr marL="0" indent="0">
              <a:buNone/>
            </a:pPr>
            <a:r>
              <a:rPr lang="en-IN" sz="2900" dirty="0" smtClean="0"/>
              <a:t>Losses:</a:t>
            </a:r>
          </a:p>
          <a:p>
            <a:pPr marL="0" indent="0">
              <a:buNone/>
            </a:pPr>
            <a:r>
              <a:rPr lang="en-IN" sz="2900" dirty="0" smtClean="0"/>
              <a:t>1. Contrastive loss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300" dirty="0" smtClean="0"/>
              <a:t>Positive pair GT label : 0</a:t>
            </a:r>
          </a:p>
          <a:p>
            <a:pPr marL="0" indent="0">
              <a:buNone/>
            </a:pPr>
            <a:r>
              <a:rPr lang="en-IN" sz="4300" dirty="0" smtClean="0"/>
              <a:t>Negative Pair label: 1</a:t>
            </a:r>
          </a:p>
          <a:p>
            <a:pPr marL="0" indent="0">
              <a:buNone/>
            </a:pPr>
            <a:endParaRPr lang="en-IN" sz="4300" dirty="0"/>
          </a:p>
          <a:p>
            <a:pPr marL="0" indent="0">
              <a:buNone/>
            </a:pPr>
            <a:r>
              <a:rPr lang="en-IN" sz="4300" dirty="0" smtClean="0"/>
              <a:t>2. L2 loss</a:t>
            </a:r>
          </a:p>
          <a:p>
            <a:pPr marL="0" indent="0">
              <a:buNone/>
            </a:pPr>
            <a:r>
              <a:rPr lang="en-IN" sz="4300" dirty="0" smtClean="0"/>
              <a:t>The Euclidean distance between image features and text features.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2299"/>
            <a:ext cx="4533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SIAMESE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5" y="1898072"/>
            <a:ext cx="6845789" cy="3776670"/>
          </a:xfrm>
        </p:spPr>
      </p:pic>
    </p:spTree>
    <p:extLst>
      <p:ext uri="{BB962C8B-B14F-4D97-AF65-F5344CB8AC3E}">
        <p14:creationId xmlns:p14="http://schemas.microsoft.com/office/powerpoint/2010/main" val="363942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Embedding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Order Embedding</a:t>
            </a:r>
          </a:p>
          <a:p>
            <a:r>
              <a:rPr lang="en-IN" dirty="0"/>
              <a:t>This </a:t>
            </a:r>
            <a:r>
              <a:rPr lang="en-IN" dirty="0" smtClean="0"/>
              <a:t>embedding learns </a:t>
            </a:r>
            <a:r>
              <a:rPr lang="en-IN" dirty="0"/>
              <a:t>an ordered representation and is the state of the </a:t>
            </a:r>
            <a:r>
              <a:rPr lang="en-IN" dirty="0" smtClean="0"/>
              <a:t>art in </a:t>
            </a:r>
            <a:r>
              <a:rPr lang="en-IN" dirty="0"/>
              <a:t>the image-caption retrieval problem.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15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3" y="2780146"/>
            <a:ext cx="6808973" cy="3500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1349786"/>
            <a:ext cx="36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Quantitative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84832" y="2373807"/>
            <a:ext cx="36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Metrics: Recall@1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55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it can be seen from the results, in </a:t>
            </a:r>
            <a:r>
              <a:rPr lang="en-IN" dirty="0" smtClean="0"/>
              <a:t>general contrastive </a:t>
            </a:r>
            <a:r>
              <a:rPr lang="en-IN" dirty="0"/>
              <a:t>loss performs better than the L2 </a:t>
            </a:r>
            <a:r>
              <a:rPr lang="en-IN" dirty="0" smtClean="0"/>
              <a:t>loss.</a:t>
            </a:r>
          </a:p>
          <a:p>
            <a:r>
              <a:rPr lang="en-IN" dirty="0" smtClean="0"/>
              <a:t>The skip-thought </a:t>
            </a:r>
            <a:r>
              <a:rPr lang="en-IN" dirty="0"/>
              <a:t>vector outperformed the other two </a:t>
            </a:r>
            <a:r>
              <a:rPr lang="en-IN" dirty="0" smtClean="0"/>
              <a:t>encodings and this </a:t>
            </a:r>
            <a:r>
              <a:rPr lang="en-IN" dirty="0"/>
              <a:t>is because the skip thought model uses an encoder </a:t>
            </a:r>
            <a:r>
              <a:rPr lang="en-IN" dirty="0" smtClean="0"/>
              <a:t>decoder to </a:t>
            </a:r>
            <a:r>
              <a:rPr lang="en-IN" dirty="0"/>
              <a:t>learn </a:t>
            </a:r>
            <a:r>
              <a:rPr lang="en-IN" dirty="0" smtClean="0"/>
              <a:t>representations</a:t>
            </a:r>
          </a:p>
          <a:p>
            <a:r>
              <a:rPr lang="en-IN" dirty="0"/>
              <a:t>Glove and </a:t>
            </a:r>
            <a:r>
              <a:rPr lang="en-IN" dirty="0" smtClean="0"/>
              <a:t>Word2vec performed </a:t>
            </a:r>
            <a:r>
              <a:rPr lang="en-IN" dirty="0"/>
              <a:t>almost </a:t>
            </a:r>
            <a:r>
              <a:rPr lang="en-IN" dirty="0" smtClean="0"/>
              <a:t>similar</a:t>
            </a:r>
          </a:p>
          <a:p>
            <a:r>
              <a:rPr lang="en-IN" dirty="0"/>
              <a:t>The context features include concatenated CNN </a:t>
            </a:r>
            <a:r>
              <a:rPr lang="en-IN" dirty="0" smtClean="0"/>
              <a:t>features of </a:t>
            </a:r>
            <a:r>
              <a:rPr lang="en-IN" dirty="0"/>
              <a:t>the whole image. This information is especially </a:t>
            </a:r>
            <a:r>
              <a:rPr lang="en-IN" dirty="0" smtClean="0"/>
              <a:t>useful when </a:t>
            </a:r>
            <a:r>
              <a:rPr lang="en-IN" dirty="0"/>
              <a:t>the query comprises of information of the spatial position </a:t>
            </a:r>
            <a:r>
              <a:rPr lang="en-IN" dirty="0" smtClean="0"/>
              <a:t>of the </a:t>
            </a:r>
            <a:r>
              <a:rPr lang="en-IN" dirty="0"/>
              <a:t>person or the </a:t>
            </a:r>
            <a:r>
              <a:rPr lang="en-IN" dirty="0" smtClean="0"/>
              <a:t>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5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		</a:t>
            </a:r>
            <a:endParaRPr lang="en-IN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3454400" y="1428750"/>
            <a:ext cx="2096654" cy="2410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SSD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88584" y="3640281"/>
            <a:ext cx="1805701" cy="206779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MODEL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59162" y="1852179"/>
            <a:ext cx="1713347" cy="15638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IMAGE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72509" y="2634094"/>
            <a:ext cx="581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51054" y="2612733"/>
            <a:ext cx="581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132945" y="1932420"/>
            <a:ext cx="1713347" cy="15638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BOUNDING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BOXES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539021" y="4061687"/>
            <a:ext cx="549563" cy="15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7846292" y="2714336"/>
            <a:ext cx="692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539021" y="2714336"/>
            <a:ext cx="0" cy="1362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01452" y="4674177"/>
            <a:ext cx="1713347" cy="15638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799" y="5471678"/>
            <a:ext cx="581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96690" y="4745327"/>
            <a:ext cx="1713347" cy="15638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SKIP-THOUGHT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07727" y="5086349"/>
            <a:ext cx="2680857" cy="2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894285" y="4674176"/>
            <a:ext cx="581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61963" y="4232417"/>
            <a:ext cx="1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81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64" y="1863437"/>
            <a:ext cx="45720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3" y="1863437"/>
            <a:ext cx="457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0382" y="6100742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 with Red Pants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40000" y="5394036"/>
            <a:ext cx="2189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SSD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44145" y="5394035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Least distance bounding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01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8" y="1835727"/>
            <a:ext cx="45720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35727"/>
            <a:ext cx="457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6169674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Bed on the Left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44145" y="5394035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Least distance bounding box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30763" y="5338507"/>
            <a:ext cx="2189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00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655781"/>
            <a:ext cx="3429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78164"/>
            <a:ext cx="9601200" cy="1485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047" y="655781"/>
            <a:ext cx="3400425" cy="4533900"/>
          </a:xfrm>
          <a:prstGeom prst="rect">
            <a:avLst/>
          </a:prstGeom>
        </p:spPr>
      </p:pic>
      <p:sp>
        <p:nvSpPr>
          <p:cNvPr id="4" name="AutoShape 2" descr="http://localhost:7777/files/deepLearningProject/yolo/SSD-Tensorflow/notebooks/check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http://localhost:7777/files/deepLearningProject/yolo/SSD-Tensorflow/notebooks/resultbbox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423227" y="6118694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 in front to the right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274070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Least distance bounding box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84581" y="5350164"/>
            <a:ext cx="2189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5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Localize an Object in an Image given a query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Input: Query + image</a:t>
            </a:r>
          </a:p>
          <a:p>
            <a:pPr marL="0" indent="0">
              <a:buNone/>
            </a:pPr>
            <a:r>
              <a:rPr lang="en-IN" dirty="0" smtClean="0"/>
              <a:t>Output : Retrieve the corresponding Bounding box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1" y="2707841"/>
            <a:ext cx="5000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7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0781"/>
            <a:ext cx="457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 descr="http://localhost:7777/files/deepLearningProject/yolo/SSD-Tensorflow/notebooks/resultbbox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2600" y="1290781"/>
            <a:ext cx="45720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8655" y="562965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Vehicle in the bottom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70618" y="4830771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Least distance bounding box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225963" y="4784481"/>
            <a:ext cx="21890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of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93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Failure – Unable to predict multiple objects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2686050" cy="3581400"/>
          </a:xfrm>
        </p:spPr>
      </p:pic>
      <p:sp>
        <p:nvSpPr>
          <p:cNvPr id="5" name="TextBox 4"/>
          <p:cNvSpPr txBox="1"/>
          <p:nvPr/>
        </p:nvSpPr>
        <p:spPr>
          <a:xfrm>
            <a:off x="1440873" y="5966691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to the Left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4" y="2171700"/>
            <a:ext cx="2712027" cy="3616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04" y="2171700"/>
            <a:ext cx="2786495" cy="3616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3492" y="5966691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Predicted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69383" y="5966691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Ground truth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39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FAILURE CASES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82" y="1937327"/>
            <a:ext cx="4572000" cy="3429000"/>
          </a:xfrm>
        </p:spPr>
      </p:pic>
      <p:sp>
        <p:nvSpPr>
          <p:cNvPr id="5" name="TextBox 4"/>
          <p:cNvSpPr txBox="1"/>
          <p:nvPr/>
        </p:nvSpPr>
        <p:spPr>
          <a:xfrm>
            <a:off x="1727200" y="5726545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Mountain on top left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37327"/>
            <a:ext cx="4572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5726545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Palm Tree in Middle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07127" y="1422400"/>
            <a:ext cx="440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SSD did not predict the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96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9181"/>
            <a:ext cx="4572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073" y="4932218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Sand at the bottom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22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4218"/>
            <a:ext cx="9601200" cy="3983182"/>
          </a:xfrm>
        </p:spPr>
        <p:txBody>
          <a:bodyPr/>
          <a:lstStyle/>
          <a:p>
            <a:r>
              <a:rPr lang="en-IN" dirty="0" smtClean="0"/>
              <a:t>In general the system has learn spatial positioning of objects well in the image.</a:t>
            </a:r>
          </a:p>
          <a:p>
            <a:r>
              <a:rPr lang="en-IN" dirty="0" smtClean="0"/>
              <a:t>End to end training of CNN and Skip-thought</a:t>
            </a:r>
            <a:r>
              <a:rPr lang="en-IN" dirty="0"/>
              <a:t>/ word2vec. This way the skip-thought vector would encode features unique to the individual bounding box, and the CNN would generate image features in accordance with the query</a:t>
            </a:r>
            <a:r>
              <a:rPr lang="en-IN" dirty="0" smtClean="0"/>
              <a:t>.</a:t>
            </a:r>
          </a:p>
          <a:p>
            <a:r>
              <a:rPr lang="en-IN" dirty="0"/>
              <a:t> When the model is trained end to end, The visual features for the embedding can be encoded in an unsupervised way using an </a:t>
            </a:r>
            <a:r>
              <a:rPr lang="en-IN" dirty="0" err="1" smtClean="0"/>
              <a:t>autoencoder</a:t>
            </a:r>
            <a:endParaRPr lang="en-IN" dirty="0" smtClean="0"/>
          </a:p>
          <a:p>
            <a:r>
              <a:rPr lang="en-IN" dirty="0" smtClean="0"/>
              <a:t>Since</a:t>
            </a:r>
            <a:r>
              <a:rPr lang="en-IN" dirty="0"/>
              <a:t>, the SSD could not identify all objects as it is </a:t>
            </a:r>
            <a:r>
              <a:rPr lang="en-IN" dirty="0" err="1"/>
              <a:t>pretrained</a:t>
            </a:r>
            <a:r>
              <a:rPr lang="en-IN" dirty="0"/>
              <a:t> separately, the SSD bounding box generation should be included in the end to end architecture instead of generating them offline.</a:t>
            </a:r>
          </a:p>
        </p:txBody>
      </p:sp>
    </p:spTree>
    <p:extLst>
      <p:ext uri="{BB962C8B-B14F-4D97-AF65-F5344CB8AC3E}">
        <p14:creationId xmlns:p14="http://schemas.microsoft.com/office/powerpoint/2010/main" val="247326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707" y="1584036"/>
            <a:ext cx="4096329" cy="4641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[1] Luca </a:t>
            </a:r>
            <a:r>
              <a:rPr lang="en-IN" sz="1100" dirty="0" err="1"/>
              <a:t>Bertinetto</a:t>
            </a:r>
            <a:r>
              <a:rPr lang="en-IN" sz="1100" dirty="0"/>
              <a:t>, Jack </a:t>
            </a:r>
            <a:r>
              <a:rPr lang="en-IN" sz="1100" dirty="0" err="1"/>
              <a:t>Valmadre</a:t>
            </a:r>
            <a:r>
              <a:rPr lang="en-IN" sz="1100" dirty="0"/>
              <a:t>, Joao F </a:t>
            </a:r>
            <a:r>
              <a:rPr lang="en-IN" sz="1100" dirty="0" err="1"/>
              <a:t>Henriques</a:t>
            </a:r>
            <a:r>
              <a:rPr lang="en-IN" sz="1100" dirty="0"/>
              <a:t>, Andrea </a:t>
            </a:r>
            <a:r>
              <a:rPr lang="en-IN" sz="1100" dirty="0" err="1"/>
              <a:t>Vedaldi</a:t>
            </a:r>
            <a:r>
              <a:rPr lang="en-IN" sz="1100" dirty="0"/>
              <a:t>, and Philip </a:t>
            </a:r>
            <a:r>
              <a:rPr lang="en-IN" sz="1100" dirty="0" err="1" smtClean="0"/>
              <a:t>HSTorr</a:t>
            </a:r>
            <a:r>
              <a:rPr lang="en-IN" sz="1100" dirty="0"/>
              <a:t>. 2016. Fully-convolutional </a:t>
            </a:r>
            <a:r>
              <a:rPr lang="en-IN" sz="1100" dirty="0" err="1"/>
              <a:t>siamese</a:t>
            </a:r>
            <a:r>
              <a:rPr lang="en-IN" sz="1100" dirty="0"/>
              <a:t> networks for object tracking. In </a:t>
            </a:r>
            <a:r>
              <a:rPr lang="en-IN" sz="1100" dirty="0" smtClean="0"/>
              <a:t>European Conference </a:t>
            </a:r>
            <a:r>
              <a:rPr lang="en-IN" sz="1100" dirty="0"/>
              <a:t>on Computer Vision. Springer, 850–865</a:t>
            </a:r>
            <a:r>
              <a:rPr lang="en-IN" sz="1100" dirty="0" smtClean="0"/>
              <a:t>.</a:t>
            </a:r>
            <a:endParaRPr lang="en-IN" sz="1100" dirty="0"/>
          </a:p>
          <a:p>
            <a:pPr marL="0" indent="0">
              <a:buNone/>
            </a:pPr>
            <a:r>
              <a:rPr lang="en-IN" sz="1100" dirty="0" smtClean="0"/>
              <a:t>[</a:t>
            </a:r>
            <a:r>
              <a:rPr lang="en-IN" sz="1100" dirty="0"/>
              <a:t>2] Andrea Frome, Greg S </a:t>
            </a:r>
            <a:r>
              <a:rPr lang="en-IN" sz="1100" dirty="0" err="1"/>
              <a:t>Corrado</a:t>
            </a:r>
            <a:r>
              <a:rPr lang="en-IN" sz="1100" dirty="0"/>
              <a:t>, Jon </a:t>
            </a:r>
            <a:r>
              <a:rPr lang="en-IN" sz="1100" dirty="0" err="1"/>
              <a:t>Shlens</a:t>
            </a:r>
            <a:r>
              <a:rPr lang="en-IN" sz="1100" dirty="0"/>
              <a:t>, </a:t>
            </a:r>
            <a:r>
              <a:rPr lang="en-IN" sz="1100" dirty="0" err="1"/>
              <a:t>Samy</a:t>
            </a:r>
            <a:r>
              <a:rPr lang="en-IN" sz="1100" dirty="0"/>
              <a:t> </a:t>
            </a:r>
            <a:r>
              <a:rPr lang="en-IN" sz="1100" dirty="0" err="1"/>
              <a:t>Bengio</a:t>
            </a:r>
            <a:r>
              <a:rPr lang="en-IN" sz="1100" dirty="0"/>
              <a:t>, Jeff Dean, </a:t>
            </a:r>
            <a:r>
              <a:rPr lang="en-IN" sz="1100" dirty="0" smtClean="0"/>
              <a:t>Tomas </a:t>
            </a:r>
            <a:r>
              <a:rPr lang="en-IN" sz="1100" dirty="0" err="1" smtClean="0"/>
              <a:t>Mikolov</a:t>
            </a:r>
            <a:r>
              <a:rPr lang="en-IN" sz="1100" dirty="0"/>
              <a:t>, et al. 2013. Devise: A deep visual-semantic embedding model. In </a:t>
            </a:r>
            <a:r>
              <a:rPr lang="en-IN" sz="1100" dirty="0" smtClean="0"/>
              <a:t>Advances in </a:t>
            </a:r>
            <a:r>
              <a:rPr lang="en-IN" sz="1100" dirty="0"/>
              <a:t>neural information processing systems. 2121–2129</a:t>
            </a:r>
            <a:r>
              <a:rPr lang="en-IN" sz="1100" dirty="0" smtClean="0"/>
              <a:t>.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[3] </a:t>
            </a:r>
            <a:r>
              <a:rPr lang="en-IN" sz="1100" dirty="0" err="1"/>
              <a:t>Ronghang</a:t>
            </a:r>
            <a:r>
              <a:rPr lang="en-IN" sz="1100" dirty="0"/>
              <a:t> Hu, Marcus </a:t>
            </a:r>
            <a:r>
              <a:rPr lang="en-IN" sz="1100" dirty="0" err="1"/>
              <a:t>Rohrbach</a:t>
            </a:r>
            <a:r>
              <a:rPr lang="en-IN" sz="1100" dirty="0"/>
              <a:t>, Jacob Andreas, Trevor Darrell, and Kate </a:t>
            </a:r>
            <a:r>
              <a:rPr lang="en-IN" sz="1100" dirty="0" err="1" smtClean="0"/>
              <a:t>Saenko</a:t>
            </a:r>
            <a:r>
              <a:rPr lang="en-IN" sz="1100" dirty="0" smtClean="0"/>
              <a:t>. 2016</a:t>
            </a:r>
            <a:r>
              <a:rPr lang="en-IN" sz="1100" dirty="0"/>
              <a:t>. </a:t>
            </a:r>
            <a:r>
              <a:rPr lang="en-IN" sz="1100" dirty="0" err="1"/>
              <a:t>Modeling</a:t>
            </a:r>
            <a:r>
              <a:rPr lang="en-IN" sz="1100" dirty="0"/>
              <a:t> relationships in referential expressions with </a:t>
            </a:r>
            <a:r>
              <a:rPr lang="en-IN" sz="1100" dirty="0" smtClean="0"/>
              <a:t>compositional modular </a:t>
            </a:r>
            <a:r>
              <a:rPr lang="en-IN" sz="1100" dirty="0"/>
              <a:t>networks. </a:t>
            </a:r>
            <a:r>
              <a:rPr lang="en-IN" sz="1100" dirty="0" err="1"/>
              <a:t>arXiv</a:t>
            </a:r>
            <a:r>
              <a:rPr lang="en-IN" sz="1100" dirty="0"/>
              <a:t> preprint arXiv:1611.09978 (2016</a:t>
            </a:r>
            <a:r>
              <a:rPr lang="en-IN" sz="1100" dirty="0" smtClean="0"/>
              <a:t>).</a:t>
            </a:r>
          </a:p>
          <a:p>
            <a:pPr marL="0" indent="0">
              <a:buNone/>
            </a:pPr>
            <a:r>
              <a:rPr lang="en-IN" sz="1100" dirty="0" smtClean="0"/>
              <a:t>[</a:t>
            </a:r>
            <a:r>
              <a:rPr lang="en-IN" sz="1100" dirty="0"/>
              <a:t>4] </a:t>
            </a:r>
            <a:r>
              <a:rPr lang="en-IN" sz="1100" dirty="0" err="1"/>
              <a:t>Ronghang</a:t>
            </a:r>
            <a:r>
              <a:rPr lang="en-IN" sz="1100" dirty="0"/>
              <a:t> Hu, </a:t>
            </a:r>
            <a:r>
              <a:rPr lang="en-IN" sz="1100" dirty="0" err="1"/>
              <a:t>Huazhe</a:t>
            </a:r>
            <a:r>
              <a:rPr lang="en-IN" sz="1100" dirty="0"/>
              <a:t> Xu, Marcus </a:t>
            </a:r>
            <a:r>
              <a:rPr lang="en-IN" sz="1100" dirty="0" err="1"/>
              <a:t>Rohrbach</a:t>
            </a:r>
            <a:r>
              <a:rPr lang="en-IN" sz="1100" dirty="0"/>
              <a:t>, </a:t>
            </a:r>
            <a:r>
              <a:rPr lang="en-IN" sz="1100" dirty="0" err="1"/>
              <a:t>Jiashi</a:t>
            </a:r>
            <a:r>
              <a:rPr lang="en-IN" sz="1100" dirty="0"/>
              <a:t> Feng, Kate </a:t>
            </a:r>
            <a:r>
              <a:rPr lang="en-IN" sz="1100" dirty="0" err="1"/>
              <a:t>Saenko</a:t>
            </a:r>
            <a:r>
              <a:rPr lang="en-IN" sz="1100" dirty="0"/>
              <a:t>, </a:t>
            </a:r>
            <a:r>
              <a:rPr lang="en-IN" sz="1100" dirty="0" smtClean="0"/>
              <a:t>and Trevor </a:t>
            </a:r>
            <a:r>
              <a:rPr lang="en-IN" sz="1100" dirty="0"/>
              <a:t>Darrell. 2016. Natural language object retrieval. In Proceedings of the </a:t>
            </a:r>
            <a:r>
              <a:rPr lang="en-IN" sz="1100" dirty="0" smtClean="0"/>
              <a:t>IEEE</a:t>
            </a:r>
            <a:r>
              <a:rPr lang="en-IN" sz="1100" dirty="0"/>
              <a:t> </a:t>
            </a:r>
            <a:r>
              <a:rPr lang="en-IN" sz="1100" dirty="0" smtClean="0"/>
              <a:t>Conference </a:t>
            </a:r>
            <a:r>
              <a:rPr lang="en-IN" sz="1100" dirty="0"/>
              <a:t>on Computer Vision and Pattern Recognition. 4555–4564</a:t>
            </a:r>
            <a:r>
              <a:rPr lang="en-IN" sz="1100" dirty="0" smtClean="0"/>
              <a:t>.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[5] Ryan </a:t>
            </a:r>
            <a:r>
              <a:rPr lang="en-IN" sz="1100" dirty="0" err="1"/>
              <a:t>Kiros</a:t>
            </a:r>
            <a:r>
              <a:rPr lang="en-IN" sz="1100" dirty="0"/>
              <a:t>, </a:t>
            </a:r>
            <a:r>
              <a:rPr lang="en-IN" sz="1100" dirty="0" err="1"/>
              <a:t>Ruslan</a:t>
            </a:r>
            <a:r>
              <a:rPr lang="en-IN" sz="1100" dirty="0"/>
              <a:t> </a:t>
            </a:r>
            <a:r>
              <a:rPr lang="en-IN" sz="1100" dirty="0" err="1"/>
              <a:t>Salakhutdinov</a:t>
            </a:r>
            <a:r>
              <a:rPr lang="en-IN" sz="1100" dirty="0"/>
              <a:t>, and Richard S </a:t>
            </a:r>
            <a:r>
              <a:rPr lang="en-IN" sz="1100" dirty="0" err="1"/>
              <a:t>Zemel</a:t>
            </a:r>
            <a:r>
              <a:rPr lang="en-IN" sz="1100" dirty="0"/>
              <a:t>. 2014. Unifying </a:t>
            </a:r>
            <a:r>
              <a:rPr lang="en-IN" sz="1100" dirty="0" err="1" smtClean="0"/>
              <a:t>visualsemantic</a:t>
            </a:r>
            <a:r>
              <a:rPr lang="en-IN" sz="1100" dirty="0"/>
              <a:t> </a:t>
            </a:r>
            <a:r>
              <a:rPr lang="en-IN" sz="1100" dirty="0" err="1" smtClean="0"/>
              <a:t>embeddings</a:t>
            </a:r>
            <a:r>
              <a:rPr lang="en-IN" sz="1100" dirty="0" smtClean="0"/>
              <a:t> </a:t>
            </a:r>
            <a:r>
              <a:rPr lang="en-IN" sz="1100" dirty="0"/>
              <a:t>with multimodal neural language models. </a:t>
            </a:r>
            <a:r>
              <a:rPr lang="en-IN" sz="1100" dirty="0" err="1"/>
              <a:t>arXiv</a:t>
            </a:r>
            <a:r>
              <a:rPr lang="en-IN" sz="1100" dirty="0"/>
              <a:t> preprint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6184" y="785091"/>
            <a:ext cx="46505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[6] Benjamin Klein, Guy Lev, Gil </a:t>
            </a:r>
            <a:r>
              <a:rPr lang="en-IN" sz="1100" dirty="0" err="1"/>
              <a:t>Sadeh</a:t>
            </a:r>
            <a:r>
              <a:rPr lang="en-IN" sz="1100" dirty="0"/>
              <a:t>, and </a:t>
            </a:r>
            <a:r>
              <a:rPr lang="en-IN" sz="1100" dirty="0" err="1"/>
              <a:t>Lior</a:t>
            </a:r>
            <a:r>
              <a:rPr lang="en-IN" sz="1100" dirty="0"/>
              <a:t> Wolf. 2014. Fisher vectors derived</a:t>
            </a:r>
          </a:p>
          <a:p>
            <a:r>
              <a:rPr lang="en-IN" sz="1100" dirty="0"/>
              <a:t>from hybrid </a:t>
            </a:r>
            <a:r>
              <a:rPr lang="en-IN" sz="1100" dirty="0" err="1"/>
              <a:t>gaussian-laplacian</a:t>
            </a:r>
            <a:r>
              <a:rPr lang="en-IN" sz="1100" dirty="0"/>
              <a:t> mixture models for image annotation. </a:t>
            </a:r>
            <a:r>
              <a:rPr lang="en-IN" sz="1100" dirty="0" err="1"/>
              <a:t>arXiv</a:t>
            </a:r>
            <a:endParaRPr lang="en-IN" sz="1100" dirty="0"/>
          </a:p>
          <a:p>
            <a:r>
              <a:rPr lang="en-IN" sz="1100" dirty="0"/>
              <a:t>preprint arXiv:1411.7399 (2014).</a:t>
            </a:r>
          </a:p>
          <a:p>
            <a:r>
              <a:rPr lang="en-IN" sz="1100" dirty="0"/>
              <a:t>[7] </a:t>
            </a:r>
            <a:r>
              <a:rPr lang="en-IN" sz="1100" dirty="0" err="1"/>
              <a:t>Junhua</a:t>
            </a:r>
            <a:r>
              <a:rPr lang="en-IN" sz="1100" dirty="0"/>
              <a:t> Mao, Jonathan Huang, Alexander </a:t>
            </a:r>
            <a:r>
              <a:rPr lang="en-IN" sz="1100" dirty="0" err="1"/>
              <a:t>Toshev</a:t>
            </a:r>
            <a:r>
              <a:rPr lang="en-IN" sz="1100" dirty="0"/>
              <a:t>, </a:t>
            </a:r>
            <a:r>
              <a:rPr lang="en-IN" sz="1100" dirty="0" err="1"/>
              <a:t>Oana</a:t>
            </a:r>
            <a:r>
              <a:rPr lang="en-IN" sz="1100" dirty="0"/>
              <a:t> </a:t>
            </a:r>
            <a:r>
              <a:rPr lang="en-IN" sz="1100" dirty="0" err="1"/>
              <a:t>Camburu</a:t>
            </a:r>
            <a:r>
              <a:rPr lang="en-IN" sz="1100" dirty="0"/>
              <a:t>, Alan L </a:t>
            </a:r>
            <a:r>
              <a:rPr lang="en-IN" sz="1100" dirty="0" err="1"/>
              <a:t>Yuille</a:t>
            </a:r>
            <a:r>
              <a:rPr lang="en-IN" sz="1100" dirty="0"/>
              <a:t>,</a:t>
            </a:r>
          </a:p>
          <a:p>
            <a:r>
              <a:rPr lang="en-IN" sz="1100" dirty="0"/>
              <a:t>and Kevin Murphy. 2016. Generation and comprehension of unambiguous object</a:t>
            </a:r>
          </a:p>
          <a:p>
            <a:r>
              <a:rPr lang="en-IN" sz="1100" dirty="0"/>
              <a:t>descriptions. In Proceedings of the IEEE conference on computer vision and pattern</a:t>
            </a:r>
          </a:p>
          <a:p>
            <a:r>
              <a:rPr lang="en-IN" sz="1100" dirty="0"/>
              <a:t>recognition. 11–20.</a:t>
            </a:r>
          </a:p>
          <a:p>
            <a:r>
              <a:rPr lang="en-IN" sz="1100" dirty="0"/>
              <a:t>[8] Brian </a:t>
            </a:r>
            <a:r>
              <a:rPr lang="en-IN" sz="1100" dirty="0" err="1"/>
              <a:t>McFee</a:t>
            </a:r>
            <a:r>
              <a:rPr lang="en-IN" sz="1100" dirty="0"/>
              <a:t> and </a:t>
            </a:r>
            <a:r>
              <a:rPr lang="en-IN" sz="1100" dirty="0" err="1"/>
              <a:t>Gert</a:t>
            </a:r>
            <a:r>
              <a:rPr lang="en-IN" sz="1100" dirty="0"/>
              <a:t> </a:t>
            </a:r>
            <a:r>
              <a:rPr lang="en-IN" sz="1100" dirty="0" err="1"/>
              <a:t>Lanckriet</a:t>
            </a:r>
            <a:r>
              <a:rPr lang="en-IN" sz="1100" dirty="0"/>
              <a:t>. 2009. Partial order embedding with multiple</a:t>
            </a:r>
          </a:p>
          <a:p>
            <a:r>
              <a:rPr lang="en-IN" sz="1100" dirty="0"/>
              <a:t>kernels. In Proceedings of the 26th Annual International Conference on Machine</a:t>
            </a:r>
          </a:p>
          <a:p>
            <a:r>
              <a:rPr lang="en-IN" sz="1100" dirty="0"/>
              <a:t>Learning. ACM, 721–728.</a:t>
            </a:r>
          </a:p>
          <a:p>
            <a:r>
              <a:rPr lang="en-IN" sz="1100" dirty="0"/>
              <a:t>[9] Varun K </a:t>
            </a:r>
            <a:r>
              <a:rPr lang="en-IN" sz="1100" dirty="0" err="1"/>
              <a:t>Nagaraja</a:t>
            </a:r>
            <a:r>
              <a:rPr lang="en-IN" sz="1100" dirty="0"/>
              <a:t>, Vlad I </a:t>
            </a:r>
            <a:r>
              <a:rPr lang="en-IN" sz="1100" dirty="0" err="1"/>
              <a:t>Morariu</a:t>
            </a:r>
            <a:r>
              <a:rPr lang="en-IN" sz="1100" dirty="0"/>
              <a:t>, and Larry S Davis. 2016. </a:t>
            </a:r>
            <a:r>
              <a:rPr lang="en-IN" sz="1100" dirty="0" err="1"/>
              <a:t>Modeling</a:t>
            </a:r>
            <a:r>
              <a:rPr lang="en-IN" sz="1100" dirty="0"/>
              <a:t> context</a:t>
            </a:r>
          </a:p>
          <a:p>
            <a:r>
              <a:rPr lang="en-IN" sz="1100" dirty="0"/>
              <a:t>between objects for referring expression understanding. In European Conference</a:t>
            </a:r>
          </a:p>
          <a:p>
            <a:r>
              <a:rPr lang="en-IN" sz="1100" dirty="0"/>
              <a:t>on Computer Vision. Springer, 792–807.</a:t>
            </a:r>
          </a:p>
          <a:p>
            <a:r>
              <a:rPr lang="en-IN" sz="1100" dirty="0"/>
              <a:t>[10] </a:t>
            </a:r>
            <a:r>
              <a:rPr lang="en-IN" sz="1100" dirty="0" err="1"/>
              <a:t>Fudong</a:t>
            </a:r>
            <a:r>
              <a:rPr lang="en-IN" sz="1100" dirty="0"/>
              <a:t> </a:t>
            </a:r>
            <a:r>
              <a:rPr lang="en-IN" sz="1100" dirty="0" err="1"/>
              <a:t>Nian</a:t>
            </a:r>
            <a:r>
              <a:rPr lang="en-IN" sz="1100" dirty="0"/>
              <a:t>, </a:t>
            </a:r>
            <a:r>
              <a:rPr lang="en-IN" sz="1100" dirty="0" err="1"/>
              <a:t>Teng</a:t>
            </a:r>
            <a:r>
              <a:rPr lang="en-IN" sz="1100" dirty="0"/>
              <a:t> Li, Yan Wang, </a:t>
            </a:r>
            <a:r>
              <a:rPr lang="en-IN" sz="1100" dirty="0" err="1"/>
              <a:t>Xinyu</a:t>
            </a:r>
            <a:r>
              <a:rPr lang="en-IN" sz="1100" dirty="0"/>
              <a:t> Wu, </a:t>
            </a:r>
            <a:r>
              <a:rPr lang="en-IN" sz="1100" dirty="0" err="1"/>
              <a:t>Bingbing</a:t>
            </a:r>
            <a:r>
              <a:rPr lang="en-IN" sz="1100" dirty="0"/>
              <a:t> Ni, and </a:t>
            </a:r>
            <a:r>
              <a:rPr lang="en-IN" sz="1100" dirty="0" err="1"/>
              <a:t>Changsheng</a:t>
            </a:r>
            <a:r>
              <a:rPr lang="en-IN" sz="1100" dirty="0"/>
              <a:t> Xu.</a:t>
            </a:r>
          </a:p>
          <a:p>
            <a:r>
              <a:rPr lang="en-IN" sz="1100" dirty="0"/>
              <a:t>2017. Learning explicit video attributes from mid-level representation for video</a:t>
            </a:r>
          </a:p>
          <a:p>
            <a:r>
              <a:rPr lang="en-IN" sz="1100" dirty="0"/>
              <a:t>captioning. Computer Vision and Image Understanding 163 (2017), 126–138.</a:t>
            </a:r>
          </a:p>
          <a:p>
            <a:r>
              <a:rPr lang="en-IN" sz="1100" dirty="0"/>
              <a:t>[11] </a:t>
            </a:r>
            <a:r>
              <a:rPr lang="en-IN" sz="1100" dirty="0" err="1"/>
              <a:t>Mayu</a:t>
            </a:r>
            <a:r>
              <a:rPr lang="en-IN" sz="1100" dirty="0"/>
              <a:t> </a:t>
            </a:r>
            <a:r>
              <a:rPr lang="en-IN" sz="1100" dirty="0" err="1"/>
              <a:t>Otani</a:t>
            </a:r>
            <a:r>
              <a:rPr lang="en-IN" sz="1100" dirty="0"/>
              <a:t>, Yuta Nakashima, </a:t>
            </a:r>
            <a:r>
              <a:rPr lang="en-IN" sz="1100" dirty="0" err="1"/>
              <a:t>Esa</a:t>
            </a:r>
            <a:r>
              <a:rPr lang="en-IN" sz="1100" dirty="0"/>
              <a:t> </a:t>
            </a:r>
            <a:r>
              <a:rPr lang="en-IN" sz="1100" dirty="0" err="1"/>
              <a:t>Rahtu</a:t>
            </a:r>
            <a:r>
              <a:rPr lang="en-IN" sz="1100" dirty="0"/>
              <a:t>, </a:t>
            </a:r>
            <a:r>
              <a:rPr lang="en-IN" sz="1100" dirty="0" err="1"/>
              <a:t>Janne</a:t>
            </a:r>
            <a:r>
              <a:rPr lang="en-IN" sz="1100" dirty="0"/>
              <a:t> </a:t>
            </a:r>
            <a:r>
              <a:rPr lang="en-IN" sz="1100" dirty="0" err="1"/>
              <a:t>Heikkilä</a:t>
            </a:r>
            <a:r>
              <a:rPr lang="en-IN" sz="1100" dirty="0"/>
              <a:t>, and </a:t>
            </a:r>
            <a:r>
              <a:rPr lang="en-IN" sz="1100" dirty="0" err="1"/>
              <a:t>Naokazu</a:t>
            </a:r>
            <a:r>
              <a:rPr lang="en-IN" sz="1100" dirty="0"/>
              <a:t> </a:t>
            </a:r>
            <a:r>
              <a:rPr lang="en-IN" sz="1100" dirty="0" err="1"/>
              <a:t>Yokoya</a:t>
            </a:r>
            <a:r>
              <a:rPr lang="en-IN" sz="1100" dirty="0"/>
              <a:t>.</a:t>
            </a:r>
          </a:p>
          <a:p>
            <a:r>
              <a:rPr lang="en-IN" sz="1100" dirty="0"/>
              <a:t>2016. Learning joint representations of videos and sentences with web image</a:t>
            </a:r>
          </a:p>
          <a:p>
            <a:r>
              <a:rPr lang="en-IN" sz="1100" dirty="0"/>
              <a:t>search. In European Conference on Computer Vision. Springer, 651–667</a:t>
            </a:r>
            <a:r>
              <a:rPr lang="en-IN" sz="1100" dirty="0" smtClean="0"/>
              <a:t>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2239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smtClean="0"/>
              <a:t>THANK YOU </a:t>
            </a:r>
            <a:r>
              <a:rPr lang="en-IN" sz="3600" dirty="0" smtClean="0">
                <a:sym typeface="Wingdings" panose="05000000000000000000" pitchFamily="2" charset="2"/>
              </a:rPr>
              <a:t></a:t>
            </a:r>
            <a:endParaRPr lang="en-IN" sz="3600" dirty="0" smtClean="0"/>
          </a:p>
          <a:p>
            <a:pPr marL="0" indent="0" algn="ctr">
              <a:buNone/>
            </a:pPr>
            <a:r>
              <a:rPr lang="en-IN" sz="3600" dirty="0" smtClean="0"/>
              <a:t>QUESTIONS??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237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3" y="135500"/>
            <a:ext cx="9601200" cy="1485900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09" y="1230492"/>
            <a:ext cx="3464270" cy="2563560"/>
          </a:xfrm>
        </p:spPr>
      </p:pic>
      <p:sp>
        <p:nvSpPr>
          <p:cNvPr id="5" name="TextBox 4"/>
          <p:cNvSpPr txBox="1"/>
          <p:nvPr/>
        </p:nvSpPr>
        <p:spPr>
          <a:xfrm>
            <a:off x="6261720" y="453253"/>
            <a:ext cx="27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Query based recommender system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37" y="1270349"/>
            <a:ext cx="4090308" cy="2300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1437" y="4217478"/>
            <a:ext cx="174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Query Based Self</a:t>
            </a:r>
            <a:r>
              <a:rPr lang="en-IN" dirty="0"/>
              <a:t> </a:t>
            </a:r>
            <a:r>
              <a:rPr lang="en-IN" dirty="0" smtClean="0"/>
              <a:t>Driving</a:t>
            </a:r>
          </a:p>
          <a:p>
            <a:r>
              <a:rPr lang="en-IN" dirty="0" smtClean="0"/>
              <a:t>Car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865" y="4148632"/>
            <a:ext cx="3882383" cy="2464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190" y="3794052"/>
            <a:ext cx="27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Digital Editing based </a:t>
            </a:r>
          </a:p>
          <a:p>
            <a:r>
              <a:rPr lang="en-IN" dirty="0" smtClean="0"/>
              <a:t>On query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136" y="4217478"/>
            <a:ext cx="4435717" cy="2451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938" y="914918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Query Directed Robot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Refer It COCO Dataset</a:t>
            </a:r>
          </a:p>
          <a:p>
            <a:r>
              <a:rPr lang="en-IN" dirty="0"/>
              <a:t>Refer It COCO dataset is used which was built </a:t>
            </a:r>
            <a:r>
              <a:rPr lang="en-IN" dirty="0" smtClean="0"/>
              <a:t>on MSCOCO </a:t>
            </a:r>
            <a:r>
              <a:rPr lang="en-IN" dirty="0"/>
              <a:t>by additionally annotating with referring </a:t>
            </a:r>
            <a:r>
              <a:rPr lang="en-IN" dirty="0" smtClean="0"/>
              <a:t>expressions. </a:t>
            </a:r>
            <a:r>
              <a:rPr lang="en-IN" dirty="0"/>
              <a:t>This dataset was collected in a two-player </a:t>
            </a:r>
            <a:r>
              <a:rPr lang="en-IN" dirty="0" smtClean="0"/>
              <a:t>game.</a:t>
            </a:r>
          </a:p>
          <a:p>
            <a:r>
              <a:rPr lang="en-IN" dirty="0"/>
              <a:t>The </a:t>
            </a:r>
            <a:r>
              <a:rPr lang="en-IN" dirty="0" err="1" smtClean="0"/>
              <a:t>RefCOCO</a:t>
            </a:r>
            <a:r>
              <a:rPr lang="en-IN" dirty="0" smtClean="0"/>
              <a:t> and </a:t>
            </a:r>
            <a:r>
              <a:rPr lang="en-IN" dirty="0" err="1"/>
              <a:t>RefCOCO</a:t>
            </a:r>
            <a:r>
              <a:rPr lang="en-IN" dirty="0"/>
              <a:t>+ datasets each contain 50,000 referred objects </a:t>
            </a:r>
            <a:r>
              <a:rPr lang="en-IN" dirty="0" smtClean="0"/>
              <a:t>with 3 </a:t>
            </a:r>
            <a:r>
              <a:rPr lang="en-IN" dirty="0"/>
              <a:t>referring expressions on average. The dataset contains a total </a:t>
            </a:r>
            <a:r>
              <a:rPr lang="en-IN" dirty="0" smtClean="0"/>
              <a:t>of 230k </a:t>
            </a:r>
            <a:r>
              <a:rPr lang="en-IN" dirty="0"/>
              <a:t>annotated </a:t>
            </a:r>
            <a:r>
              <a:rPr lang="en-IN" dirty="0" err="1"/>
              <a:t>descripions</a:t>
            </a:r>
            <a:r>
              <a:rPr lang="en-IN" dirty="0"/>
              <a:t>. The training and the </a:t>
            </a:r>
            <a:r>
              <a:rPr lang="en-IN" dirty="0" smtClean="0"/>
              <a:t>test.</a:t>
            </a:r>
          </a:p>
          <a:p>
            <a:r>
              <a:rPr lang="en-IN" dirty="0" smtClean="0"/>
              <a:t>For our setting, I had used total of 99179 training examples with 80-20% split for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8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total number </a:t>
            </a:r>
            <a:r>
              <a:rPr lang="en-IN" dirty="0"/>
              <a:t>of training samples were 99179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M</a:t>
            </a:r>
            <a:r>
              <a:rPr lang="en-IN" dirty="0" smtClean="0"/>
              <a:t>anually </a:t>
            </a:r>
            <a:r>
              <a:rPr lang="en-IN" dirty="0"/>
              <a:t>generated the negative </a:t>
            </a:r>
            <a:r>
              <a:rPr lang="en-IN" dirty="0" smtClean="0"/>
              <a:t>examples </a:t>
            </a:r>
            <a:r>
              <a:rPr lang="en-IN" dirty="0"/>
              <a:t>e</a:t>
            </a:r>
            <a:r>
              <a:rPr lang="en-IN" dirty="0" smtClean="0"/>
              <a:t>very </a:t>
            </a:r>
            <a:r>
              <a:rPr lang="en-IN" dirty="0"/>
              <a:t>query was set with a random bounding box annotation </a:t>
            </a:r>
            <a:r>
              <a:rPr lang="en-IN" dirty="0" smtClean="0"/>
              <a:t>from the </a:t>
            </a:r>
            <a:r>
              <a:rPr lang="en-IN" dirty="0"/>
              <a:t>same image to which the query belonged to</a:t>
            </a:r>
            <a:r>
              <a:rPr lang="en-IN" dirty="0" smtClean="0"/>
              <a:t>.</a:t>
            </a:r>
          </a:p>
          <a:p>
            <a:r>
              <a:rPr lang="en-IN" dirty="0"/>
              <a:t>Every positive </a:t>
            </a:r>
            <a:r>
              <a:rPr lang="en-IN" dirty="0" smtClean="0"/>
              <a:t>pair was </a:t>
            </a:r>
            <a:r>
              <a:rPr lang="en-IN" dirty="0"/>
              <a:t>assigned a label </a:t>
            </a:r>
            <a:r>
              <a:rPr lang="en-IN" dirty="0" smtClean="0"/>
              <a:t>0 </a:t>
            </a:r>
            <a:r>
              <a:rPr lang="en-IN" dirty="0"/>
              <a:t>and negative pair was assigned a label </a:t>
            </a:r>
            <a:r>
              <a:rPr lang="en-IN" dirty="0" smtClean="0"/>
              <a:t>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1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64" y="1745673"/>
            <a:ext cx="7671080" cy="4315691"/>
          </a:xfrm>
        </p:spPr>
      </p:pic>
    </p:spTree>
    <p:extLst>
      <p:ext uri="{BB962C8B-B14F-4D97-AF65-F5344CB8AC3E}">
        <p14:creationId xmlns:p14="http://schemas.microsoft.com/office/powerpoint/2010/main" val="324550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	TEXT FEATURE GENERATION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5527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582"/>
            <a:ext cx="9601200" cy="4398818"/>
          </a:xfrm>
        </p:spPr>
        <p:txBody>
          <a:bodyPr/>
          <a:lstStyle/>
          <a:p>
            <a:r>
              <a:rPr lang="en-IN" dirty="0" smtClean="0"/>
              <a:t>GLOVE: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38" y="2026082"/>
            <a:ext cx="5124450" cy="1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738" y="3749964"/>
            <a:ext cx="9101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Glove is a count based model for encoding sentences. They</a:t>
            </a:r>
          </a:p>
          <a:p>
            <a:r>
              <a:rPr lang="en-IN" dirty="0"/>
              <a:t>first construct a large matrix of co-occurrence information, i.e. for</a:t>
            </a:r>
          </a:p>
          <a:p>
            <a:r>
              <a:rPr lang="en-IN" dirty="0"/>
              <a:t>each "word" (the rows), it counts how frequently we see this word</a:t>
            </a:r>
          </a:p>
          <a:p>
            <a:r>
              <a:rPr lang="en-IN" dirty="0"/>
              <a:t>in some context in a large corpus. It uses the hidden representation</a:t>
            </a:r>
          </a:p>
          <a:p>
            <a:r>
              <a:rPr lang="en-IN" dirty="0"/>
              <a:t>of the LSTM units to encode the sentence vector.</a:t>
            </a:r>
          </a:p>
        </p:txBody>
      </p:sp>
    </p:spTree>
    <p:extLst>
      <p:ext uri="{BB962C8B-B14F-4D97-AF65-F5344CB8AC3E}">
        <p14:creationId xmlns:p14="http://schemas.microsoft.com/office/powerpoint/2010/main" val="34006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Word2Vec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9382"/>
            <a:ext cx="9601200" cy="1620982"/>
          </a:xfrm>
        </p:spPr>
        <p:txBody>
          <a:bodyPr/>
          <a:lstStyle/>
          <a:p>
            <a:r>
              <a:rPr lang="en-IN" dirty="0"/>
              <a:t>Word2vec is a predictive model that learns a </a:t>
            </a:r>
            <a:r>
              <a:rPr lang="en-IN" dirty="0" smtClean="0"/>
              <a:t>vector representation </a:t>
            </a:r>
            <a:r>
              <a:rPr lang="en-IN" dirty="0"/>
              <a:t>of the sentence by learning to predict the </a:t>
            </a:r>
            <a:r>
              <a:rPr lang="en-IN" dirty="0" smtClean="0"/>
              <a:t>context/ target </a:t>
            </a:r>
            <a:r>
              <a:rPr lang="en-IN" dirty="0"/>
              <a:t>words. It is a feed forward network that is </a:t>
            </a:r>
            <a:r>
              <a:rPr lang="en-IN" dirty="0" smtClean="0"/>
              <a:t>optimized using </a:t>
            </a:r>
            <a:r>
              <a:rPr lang="en-IN" dirty="0"/>
              <a:t>gradient descent.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5527" y="2761673"/>
            <a:ext cx="10030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Skip Thought Vector</a:t>
            </a:r>
          </a:p>
          <a:p>
            <a:endParaRPr lang="en-IN" sz="2000" dirty="0" smtClean="0"/>
          </a:p>
          <a:p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05527" y="3694545"/>
            <a:ext cx="871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The skip-thought model is trained to </a:t>
            </a:r>
            <a:r>
              <a:rPr lang="en-IN" sz="2000" dirty="0" smtClean="0"/>
              <a:t>reconstruct the </a:t>
            </a:r>
            <a:r>
              <a:rPr lang="en-IN" sz="2000" dirty="0"/>
              <a:t>surrounding sentences to map sentences that share </a:t>
            </a:r>
            <a:r>
              <a:rPr lang="en-IN" sz="2000" dirty="0" smtClean="0"/>
              <a:t>semantic and </a:t>
            </a:r>
            <a:r>
              <a:rPr lang="en-IN" sz="2000" dirty="0"/>
              <a:t>syntactic properties into similar </a:t>
            </a:r>
            <a:r>
              <a:rPr lang="en-IN" sz="2000" dirty="0" smtClean="0"/>
              <a:t>vectors.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35056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1054</TotalTime>
  <Words>1163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Bahnschrift Light</vt:lpstr>
      <vt:lpstr>Franklin Gothic Book</vt:lpstr>
      <vt:lpstr>Wingdings</vt:lpstr>
      <vt:lpstr>Crop</vt:lpstr>
      <vt:lpstr>LOCALIZATION IN IMAGES USING NATURAL LANGUAGE QUERY</vt:lpstr>
      <vt:lpstr>PROBLEM</vt:lpstr>
      <vt:lpstr>MOTIVATION</vt:lpstr>
      <vt:lpstr>DATASET</vt:lpstr>
      <vt:lpstr>Data Preparation</vt:lpstr>
      <vt:lpstr>ARCHITECTURE</vt:lpstr>
      <vt:lpstr>PowerPoint Presentation</vt:lpstr>
      <vt:lpstr>Text Encoding</vt:lpstr>
      <vt:lpstr>Word2Vec</vt:lpstr>
      <vt:lpstr>PowerPoint Presentation</vt:lpstr>
      <vt:lpstr>TRAINING DETAILS</vt:lpstr>
      <vt:lpstr>SIAMESE NETWORK</vt:lpstr>
      <vt:lpstr>Other Embedding</vt:lpstr>
      <vt:lpstr>RESULTS</vt:lpstr>
      <vt:lpstr>Observations</vt:lpstr>
      <vt:lpstr>TESTING</vt:lpstr>
      <vt:lpstr>VISUALIZING RESULTS</vt:lpstr>
      <vt:lpstr>PowerPoint Presentation</vt:lpstr>
      <vt:lpstr>PowerPoint Presentation</vt:lpstr>
      <vt:lpstr>PowerPoint Presentation</vt:lpstr>
      <vt:lpstr>Failure – Unable to predict multiple objects</vt:lpstr>
      <vt:lpstr>FAILURE CASES</vt:lpstr>
      <vt:lpstr>PowerPoint Presentation</vt:lpstr>
      <vt:lpstr>CONCLUSION AND FUTURE WORK</vt:lpstr>
      <vt:lpstr>REFERENCES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IN IMAGES USING NATURAL LANGUAGE QUERY</dc:title>
  <dc:creator>Subhashree Radhakrishnan</dc:creator>
  <cp:lastModifiedBy>Subhashree Radhakrishnan</cp:lastModifiedBy>
  <cp:revision>27</cp:revision>
  <dcterms:created xsi:type="dcterms:W3CDTF">2017-12-10T19:48:41Z</dcterms:created>
  <dcterms:modified xsi:type="dcterms:W3CDTF">2017-12-12T04:25:47Z</dcterms:modified>
</cp:coreProperties>
</file>