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0" r:id="rId2"/>
    <p:sldId id="257" r:id="rId3"/>
    <p:sldId id="258" r:id="rId4"/>
    <p:sldId id="259" r:id="rId5"/>
    <p:sldId id="260" r:id="rId6"/>
    <p:sldId id="261" r:id="rId7"/>
    <p:sldId id="262" r:id="rId8"/>
    <p:sldId id="268" r:id="rId9"/>
    <p:sldId id="269" r:id="rId10"/>
    <p:sldId id="263" r:id="rId11"/>
    <p:sldId id="264" r:id="rId12"/>
    <p:sldId id="265"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90" d="100"/>
          <a:sy n="90" d="100"/>
        </p:scale>
        <p:origin x="398"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9/16/2022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9/16/2022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8502E5-3C4B-40BC-9845-4A5851A73DC8}"/>
              </a:ext>
            </a:extLst>
          </p:cNvPr>
          <p:cNvSpPr txBox="1"/>
          <p:nvPr/>
        </p:nvSpPr>
        <p:spPr>
          <a:xfrm>
            <a:off x="2116317" y="269236"/>
            <a:ext cx="8633382" cy="646331"/>
          </a:xfrm>
          <a:prstGeom prst="rect">
            <a:avLst/>
          </a:prstGeom>
          <a:noFill/>
        </p:spPr>
        <p:txBody>
          <a:bodyPr wrap="square" rtlCol="0">
            <a:spAutoFit/>
          </a:bodyPr>
          <a:lstStyle/>
          <a:p>
            <a:r>
              <a:rPr lang="en-US" sz="3600" b="1" dirty="0">
                <a:latin typeface="Castellar" panose="020A0402060406010301" pitchFamily="18" charset="0"/>
              </a:rPr>
              <a:t>KUVEMPU             UNIVERSITY</a:t>
            </a:r>
            <a:endParaRPr lang="en-IN" sz="3600" b="1" dirty="0">
              <a:latin typeface="Castellar" panose="020A0402060406010301" pitchFamily="18" charset="0"/>
            </a:endParaRPr>
          </a:p>
        </p:txBody>
      </p:sp>
      <p:pic>
        <p:nvPicPr>
          <p:cNvPr id="4" name="Picture 3">
            <a:extLst>
              <a:ext uri="{FF2B5EF4-FFF2-40B4-BE49-F238E27FC236}">
                <a16:creationId xmlns:a16="http://schemas.microsoft.com/office/drawing/2014/main" id="{61C616F7-F6AF-44AF-A1DB-487E3C1F4F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2076" y="42087"/>
            <a:ext cx="2143125" cy="2143125"/>
          </a:xfrm>
          <a:prstGeom prst="rect">
            <a:avLst/>
          </a:prstGeom>
        </p:spPr>
      </p:pic>
      <p:sp>
        <p:nvSpPr>
          <p:cNvPr id="6" name="TextBox 5">
            <a:extLst>
              <a:ext uri="{FF2B5EF4-FFF2-40B4-BE49-F238E27FC236}">
                <a16:creationId xmlns:a16="http://schemas.microsoft.com/office/drawing/2014/main" id="{2F27B902-CFB9-4C20-A2A6-7FA4A014BBFA}"/>
              </a:ext>
            </a:extLst>
          </p:cNvPr>
          <p:cNvSpPr txBox="1"/>
          <p:nvPr/>
        </p:nvSpPr>
        <p:spPr>
          <a:xfrm>
            <a:off x="3341850" y="3070281"/>
            <a:ext cx="6708743" cy="523220"/>
          </a:xfrm>
          <a:prstGeom prst="rect">
            <a:avLst/>
          </a:prstGeom>
          <a:noFill/>
        </p:spPr>
        <p:txBody>
          <a:bodyPr wrap="square" rtlCol="0">
            <a:spAutoFit/>
          </a:bodyPr>
          <a:lstStyle/>
          <a:p>
            <a:r>
              <a:rPr lang="en-US" sz="2800" dirty="0"/>
              <a:t>JNANA SAHYADRI,SHANKARAGHATTA</a:t>
            </a:r>
            <a:endParaRPr lang="en-IN" sz="2800" dirty="0"/>
          </a:p>
        </p:txBody>
      </p:sp>
      <p:sp>
        <p:nvSpPr>
          <p:cNvPr id="8" name="TextBox 7">
            <a:extLst>
              <a:ext uri="{FF2B5EF4-FFF2-40B4-BE49-F238E27FC236}">
                <a16:creationId xmlns:a16="http://schemas.microsoft.com/office/drawing/2014/main" id="{B3624315-7577-40F3-897D-3E1614B6E9E4}"/>
              </a:ext>
            </a:extLst>
          </p:cNvPr>
          <p:cNvSpPr txBox="1"/>
          <p:nvPr/>
        </p:nvSpPr>
        <p:spPr>
          <a:xfrm>
            <a:off x="3549143" y="3548532"/>
            <a:ext cx="5417672" cy="707886"/>
          </a:xfrm>
          <a:prstGeom prst="rect">
            <a:avLst/>
          </a:prstGeom>
          <a:noFill/>
        </p:spPr>
        <p:txBody>
          <a:bodyPr wrap="square" rtlCol="0">
            <a:spAutoFit/>
          </a:bodyPr>
          <a:lstStyle/>
          <a:p>
            <a:r>
              <a:rPr lang="en-US" sz="2000" b="1" dirty="0"/>
              <a:t>Seminar report on :</a:t>
            </a:r>
          </a:p>
          <a:p>
            <a:r>
              <a:rPr lang="en-US" sz="2000" b="1" dirty="0"/>
              <a:t>WEB BASED LIBRARY SERVICES</a:t>
            </a:r>
            <a:endParaRPr lang="en-IN" sz="2000" b="1" dirty="0"/>
          </a:p>
        </p:txBody>
      </p:sp>
      <p:sp>
        <p:nvSpPr>
          <p:cNvPr id="9" name="TextBox 8">
            <a:extLst>
              <a:ext uri="{FF2B5EF4-FFF2-40B4-BE49-F238E27FC236}">
                <a16:creationId xmlns:a16="http://schemas.microsoft.com/office/drawing/2014/main" id="{20E65E24-597D-48E7-BFDE-D028A5DCDC47}"/>
              </a:ext>
            </a:extLst>
          </p:cNvPr>
          <p:cNvSpPr txBox="1"/>
          <p:nvPr/>
        </p:nvSpPr>
        <p:spPr>
          <a:xfrm>
            <a:off x="9142478" y="4456985"/>
            <a:ext cx="1763575" cy="369332"/>
          </a:xfrm>
          <a:prstGeom prst="rect">
            <a:avLst/>
          </a:prstGeom>
          <a:noFill/>
        </p:spPr>
        <p:txBody>
          <a:bodyPr wrap="square" rtlCol="0">
            <a:spAutoFit/>
          </a:bodyPr>
          <a:lstStyle/>
          <a:p>
            <a:r>
              <a:rPr lang="en-US" b="1" dirty="0"/>
              <a:t>Submitted by:</a:t>
            </a:r>
            <a:endParaRPr lang="en-IN" b="1" dirty="0"/>
          </a:p>
        </p:txBody>
      </p:sp>
      <p:sp>
        <p:nvSpPr>
          <p:cNvPr id="10" name="TextBox 9">
            <a:extLst>
              <a:ext uri="{FF2B5EF4-FFF2-40B4-BE49-F238E27FC236}">
                <a16:creationId xmlns:a16="http://schemas.microsoft.com/office/drawing/2014/main" id="{47338F6D-9E20-488E-8474-E92C79D89143}"/>
              </a:ext>
            </a:extLst>
          </p:cNvPr>
          <p:cNvSpPr txBox="1"/>
          <p:nvPr/>
        </p:nvSpPr>
        <p:spPr>
          <a:xfrm>
            <a:off x="9133051" y="4707849"/>
            <a:ext cx="3421979" cy="369332"/>
          </a:xfrm>
          <a:prstGeom prst="rect">
            <a:avLst/>
          </a:prstGeom>
          <a:noFill/>
        </p:spPr>
        <p:txBody>
          <a:bodyPr wrap="square" rtlCol="0">
            <a:spAutoFit/>
          </a:bodyPr>
          <a:lstStyle/>
          <a:p>
            <a:r>
              <a:rPr lang="en-US" dirty="0"/>
              <a:t>SACHIN B D</a:t>
            </a:r>
            <a:endParaRPr lang="en-IN" dirty="0"/>
          </a:p>
        </p:txBody>
      </p:sp>
      <p:sp>
        <p:nvSpPr>
          <p:cNvPr id="11" name="TextBox 10">
            <a:extLst>
              <a:ext uri="{FF2B5EF4-FFF2-40B4-BE49-F238E27FC236}">
                <a16:creationId xmlns:a16="http://schemas.microsoft.com/office/drawing/2014/main" id="{1C970FD2-8DA6-4108-9198-38E9C53F7335}"/>
              </a:ext>
            </a:extLst>
          </p:cNvPr>
          <p:cNvSpPr txBox="1"/>
          <p:nvPr/>
        </p:nvSpPr>
        <p:spPr>
          <a:xfrm>
            <a:off x="9287808" y="5228032"/>
            <a:ext cx="4177362" cy="369332"/>
          </a:xfrm>
          <a:prstGeom prst="rect">
            <a:avLst/>
          </a:prstGeom>
          <a:noFill/>
        </p:spPr>
        <p:txBody>
          <a:bodyPr wrap="square" rtlCol="0">
            <a:spAutoFit/>
          </a:bodyPr>
          <a:lstStyle/>
          <a:p>
            <a:r>
              <a:rPr lang="en-US" dirty="0"/>
              <a:t>2ND sem MCA</a:t>
            </a:r>
            <a:endParaRPr lang="en-IN" dirty="0"/>
          </a:p>
        </p:txBody>
      </p:sp>
      <p:sp>
        <p:nvSpPr>
          <p:cNvPr id="12" name="TextBox 11">
            <a:extLst>
              <a:ext uri="{FF2B5EF4-FFF2-40B4-BE49-F238E27FC236}">
                <a16:creationId xmlns:a16="http://schemas.microsoft.com/office/drawing/2014/main" id="{3A0BEFEB-B2BD-402B-8AB7-4125D47A9F0F}"/>
              </a:ext>
            </a:extLst>
          </p:cNvPr>
          <p:cNvSpPr txBox="1"/>
          <p:nvPr/>
        </p:nvSpPr>
        <p:spPr>
          <a:xfrm>
            <a:off x="9307398" y="5505135"/>
            <a:ext cx="2884602" cy="369332"/>
          </a:xfrm>
          <a:prstGeom prst="rect">
            <a:avLst/>
          </a:prstGeom>
          <a:noFill/>
        </p:spPr>
        <p:txBody>
          <a:bodyPr wrap="square" rtlCol="0">
            <a:spAutoFit/>
          </a:bodyPr>
          <a:lstStyle/>
          <a:p>
            <a:r>
              <a:rPr lang="en-US" dirty="0"/>
              <a:t>Dept of MCA</a:t>
            </a:r>
          </a:p>
        </p:txBody>
      </p:sp>
      <p:sp>
        <p:nvSpPr>
          <p:cNvPr id="13" name="TextBox 12">
            <a:extLst>
              <a:ext uri="{FF2B5EF4-FFF2-40B4-BE49-F238E27FC236}">
                <a16:creationId xmlns:a16="http://schemas.microsoft.com/office/drawing/2014/main" id="{5DC83AAD-F255-4775-AAFE-96D88835546B}"/>
              </a:ext>
            </a:extLst>
          </p:cNvPr>
          <p:cNvSpPr txBox="1"/>
          <p:nvPr/>
        </p:nvSpPr>
        <p:spPr>
          <a:xfrm>
            <a:off x="8813800" y="5748215"/>
            <a:ext cx="2591111" cy="369332"/>
          </a:xfrm>
          <a:prstGeom prst="rect">
            <a:avLst/>
          </a:prstGeom>
          <a:noFill/>
        </p:spPr>
        <p:txBody>
          <a:bodyPr wrap="square" rtlCol="0">
            <a:spAutoFit/>
          </a:bodyPr>
          <a:lstStyle/>
          <a:p>
            <a:r>
              <a:rPr lang="en-US" dirty="0"/>
              <a:t>Kuvempu University</a:t>
            </a:r>
            <a:endParaRPr lang="en-IN" dirty="0"/>
          </a:p>
        </p:txBody>
      </p:sp>
      <p:sp>
        <p:nvSpPr>
          <p:cNvPr id="14" name="TextBox 13">
            <a:extLst>
              <a:ext uri="{FF2B5EF4-FFF2-40B4-BE49-F238E27FC236}">
                <a16:creationId xmlns:a16="http://schemas.microsoft.com/office/drawing/2014/main" id="{9E081703-6B3C-41D4-80C4-2E9C6EC201AA}"/>
              </a:ext>
            </a:extLst>
          </p:cNvPr>
          <p:cNvSpPr txBox="1"/>
          <p:nvPr/>
        </p:nvSpPr>
        <p:spPr>
          <a:xfrm>
            <a:off x="1096654" y="4524374"/>
            <a:ext cx="2644266" cy="369332"/>
          </a:xfrm>
          <a:prstGeom prst="rect">
            <a:avLst/>
          </a:prstGeom>
          <a:noFill/>
        </p:spPr>
        <p:txBody>
          <a:bodyPr wrap="square" rtlCol="0">
            <a:spAutoFit/>
          </a:bodyPr>
          <a:lstStyle/>
          <a:p>
            <a:r>
              <a:rPr lang="en-IN" b="1" dirty="0"/>
              <a:t>Submitted to:</a:t>
            </a:r>
          </a:p>
        </p:txBody>
      </p:sp>
      <p:sp>
        <p:nvSpPr>
          <p:cNvPr id="15" name="TextBox 14">
            <a:extLst>
              <a:ext uri="{FF2B5EF4-FFF2-40B4-BE49-F238E27FC236}">
                <a16:creationId xmlns:a16="http://schemas.microsoft.com/office/drawing/2014/main" id="{E4ED810B-7CF7-4967-94B6-A56A745D61E0}"/>
              </a:ext>
            </a:extLst>
          </p:cNvPr>
          <p:cNvSpPr txBox="1"/>
          <p:nvPr/>
        </p:nvSpPr>
        <p:spPr>
          <a:xfrm>
            <a:off x="787089" y="4899188"/>
            <a:ext cx="2762053" cy="369332"/>
          </a:xfrm>
          <a:prstGeom prst="rect">
            <a:avLst/>
          </a:prstGeom>
          <a:noFill/>
        </p:spPr>
        <p:txBody>
          <a:bodyPr wrap="square" rtlCol="0">
            <a:spAutoFit/>
          </a:bodyPr>
          <a:lstStyle/>
          <a:p>
            <a:r>
              <a:rPr lang="en-US" dirty="0"/>
              <a:t>DR .A</a:t>
            </a:r>
            <a:r>
              <a:rPr lang="en-IN" dirty="0"/>
              <a:t>RUN KUMAR T S</a:t>
            </a:r>
          </a:p>
        </p:txBody>
      </p:sp>
      <p:sp>
        <p:nvSpPr>
          <p:cNvPr id="16" name="TextBox 15">
            <a:extLst>
              <a:ext uri="{FF2B5EF4-FFF2-40B4-BE49-F238E27FC236}">
                <a16:creationId xmlns:a16="http://schemas.microsoft.com/office/drawing/2014/main" id="{A7EFEEAB-56F7-44CD-8FAD-4C9EB11CE1E7}"/>
              </a:ext>
            </a:extLst>
          </p:cNvPr>
          <p:cNvSpPr txBox="1"/>
          <p:nvPr/>
        </p:nvSpPr>
        <p:spPr>
          <a:xfrm>
            <a:off x="558800" y="5412274"/>
            <a:ext cx="4634562" cy="369332"/>
          </a:xfrm>
          <a:prstGeom prst="rect">
            <a:avLst/>
          </a:prstGeom>
          <a:noFill/>
        </p:spPr>
        <p:txBody>
          <a:bodyPr wrap="square" rtlCol="0">
            <a:spAutoFit/>
          </a:bodyPr>
          <a:lstStyle/>
          <a:p>
            <a:r>
              <a:rPr lang="en-US" dirty="0"/>
              <a:t>DEPT OF LIBRARY SCIENSE</a:t>
            </a:r>
          </a:p>
        </p:txBody>
      </p:sp>
      <p:sp>
        <p:nvSpPr>
          <p:cNvPr id="17" name="TextBox 16">
            <a:extLst>
              <a:ext uri="{FF2B5EF4-FFF2-40B4-BE49-F238E27FC236}">
                <a16:creationId xmlns:a16="http://schemas.microsoft.com/office/drawing/2014/main" id="{7EAE8868-EA82-4841-B0CB-F021D552B960}"/>
              </a:ext>
            </a:extLst>
          </p:cNvPr>
          <p:cNvSpPr txBox="1"/>
          <p:nvPr/>
        </p:nvSpPr>
        <p:spPr>
          <a:xfrm>
            <a:off x="787089" y="5874467"/>
            <a:ext cx="3222307" cy="646331"/>
          </a:xfrm>
          <a:prstGeom prst="rect">
            <a:avLst/>
          </a:prstGeom>
          <a:noFill/>
        </p:spPr>
        <p:txBody>
          <a:bodyPr wrap="square" rtlCol="0">
            <a:spAutoFit/>
          </a:bodyPr>
          <a:lstStyle/>
          <a:p>
            <a:r>
              <a:rPr lang="en-US" dirty="0"/>
              <a:t>Kuvempu University</a:t>
            </a:r>
            <a:endParaRPr lang="en-IN" dirty="0"/>
          </a:p>
          <a:p>
            <a:endParaRPr lang="en-IN" dirty="0"/>
          </a:p>
        </p:txBody>
      </p:sp>
      <p:sp>
        <p:nvSpPr>
          <p:cNvPr id="18" name="TextBox 17">
            <a:extLst>
              <a:ext uri="{FF2B5EF4-FFF2-40B4-BE49-F238E27FC236}">
                <a16:creationId xmlns:a16="http://schemas.microsoft.com/office/drawing/2014/main" id="{757A6165-B01D-47B9-911F-4B55CAC293C9}"/>
              </a:ext>
            </a:extLst>
          </p:cNvPr>
          <p:cNvSpPr txBox="1"/>
          <p:nvPr/>
        </p:nvSpPr>
        <p:spPr>
          <a:xfrm>
            <a:off x="9374775" y="4950929"/>
            <a:ext cx="2030136" cy="369332"/>
          </a:xfrm>
          <a:prstGeom prst="rect">
            <a:avLst/>
          </a:prstGeom>
          <a:noFill/>
        </p:spPr>
        <p:txBody>
          <a:bodyPr wrap="square" rtlCol="0">
            <a:spAutoFit/>
          </a:bodyPr>
          <a:lstStyle/>
          <a:p>
            <a:r>
              <a:rPr lang="en-IN" dirty="0"/>
              <a:t>PS212527</a:t>
            </a:r>
          </a:p>
        </p:txBody>
      </p:sp>
      <p:sp>
        <p:nvSpPr>
          <p:cNvPr id="2" name="Title 1">
            <a:extLst>
              <a:ext uri="{FF2B5EF4-FFF2-40B4-BE49-F238E27FC236}">
                <a16:creationId xmlns:a16="http://schemas.microsoft.com/office/drawing/2014/main" id="{076C0B9B-ABC0-43B0-BF4E-FAB6EA1BA02C}"/>
              </a:ext>
            </a:extLst>
          </p:cNvPr>
          <p:cNvSpPr>
            <a:spLocks noGrp="1"/>
          </p:cNvSpPr>
          <p:nvPr>
            <p:ph type="ctrTitle"/>
          </p:nvPr>
        </p:nvSpPr>
        <p:spPr>
          <a:xfrm>
            <a:off x="1176867" y="2483974"/>
            <a:ext cx="9872133" cy="586307"/>
          </a:xfrm>
        </p:spPr>
        <p:txBody>
          <a:bodyPr>
            <a:normAutofit/>
          </a:bodyPr>
          <a:lstStyle/>
          <a:p>
            <a:r>
              <a:rPr lang="en-US" sz="2000" dirty="0"/>
              <a:t>                          DEPARTMENT OF COMPUTER APPLICATION</a:t>
            </a:r>
            <a:endParaRPr lang="en-IN" sz="2000" dirty="0"/>
          </a:p>
        </p:txBody>
      </p:sp>
      <p:sp>
        <p:nvSpPr>
          <p:cNvPr id="19" name="Subtitle 18">
            <a:extLst>
              <a:ext uri="{FF2B5EF4-FFF2-40B4-BE49-F238E27FC236}">
                <a16:creationId xmlns:a16="http://schemas.microsoft.com/office/drawing/2014/main" id="{95F21EB2-59F2-4687-83C1-BD6B7077DFD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048125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6DE14-7FD6-48D8-A9FB-2D6C93759B0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A314070-6F02-4140-BB0D-88F026159A6F}"/>
              </a:ext>
            </a:extLst>
          </p:cNvPr>
          <p:cNvSpPr>
            <a:spLocks noGrp="1"/>
          </p:cNvSpPr>
          <p:nvPr>
            <p:ph idx="1"/>
          </p:nvPr>
        </p:nvSpPr>
        <p:spPr>
          <a:xfrm>
            <a:off x="245097" y="94268"/>
            <a:ext cx="11717517" cy="6589336"/>
          </a:xfrm>
        </p:spPr>
        <p:txBody>
          <a:bodyPr/>
          <a:lstStyle/>
          <a:p>
            <a:r>
              <a:rPr lang="en-US" sz="2400" b="1" dirty="0"/>
              <a:t>Advantages of Web Based Services: </a:t>
            </a:r>
            <a:r>
              <a:rPr lang="en-US" dirty="0"/>
              <a:t>Following are the advantages of Web Based Services:</a:t>
            </a:r>
          </a:p>
          <a:p>
            <a:r>
              <a:rPr lang="en-US" dirty="0"/>
              <a:t> • It saves the precious time of the users.</a:t>
            </a:r>
          </a:p>
          <a:p>
            <a:r>
              <a:rPr lang="en-US" dirty="0"/>
              <a:t> • A large number of users can be helped simultaneously by using web based library services.</a:t>
            </a:r>
          </a:p>
          <a:p>
            <a:r>
              <a:rPr lang="en-US" dirty="0"/>
              <a:t> • Less dependent on the library staff for getting the required information.</a:t>
            </a:r>
          </a:p>
          <a:p>
            <a:r>
              <a:rPr lang="en-US" dirty="0"/>
              <a:t> 6 • No need of library staff in large numbers to carry out library works and services</a:t>
            </a:r>
          </a:p>
          <a:p>
            <a:r>
              <a:rPr lang="en-US" dirty="0"/>
              <a:t> • availableness of knowledge in several places and additionally in several formats.</a:t>
            </a:r>
          </a:p>
          <a:p>
            <a:r>
              <a:rPr lang="en-US" dirty="0"/>
              <a:t> • Cut in Library Budget.</a:t>
            </a:r>
          </a:p>
          <a:p>
            <a:r>
              <a:rPr lang="en-US" dirty="0"/>
              <a:t> • Fulfill information requirements instantly. </a:t>
            </a:r>
          </a:p>
          <a:p>
            <a:r>
              <a:rPr lang="en-US" dirty="0"/>
              <a:t>• Operating costs are minimal. </a:t>
            </a:r>
          </a:p>
          <a:p>
            <a:r>
              <a:rPr lang="en-US" dirty="0"/>
              <a:t>• Cannot be stolen or miss shelved</a:t>
            </a:r>
          </a:p>
          <a:p>
            <a:r>
              <a:rPr lang="en-US" dirty="0"/>
              <a:t>. • Saves considerable storage space. </a:t>
            </a:r>
          </a:p>
          <a:p>
            <a:r>
              <a:rPr lang="en-US" dirty="0"/>
              <a:t>• Immediate receipt of issue.</a:t>
            </a:r>
          </a:p>
          <a:p>
            <a:r>
              <a:rPr lang="en-US" dirty="0"/>
              <a:t> • Fast publication </a:t>
            </a:r>
            <a:endParaRPr lang="en-IN" dirty="0"/>
          </a:p>
        </p:txBody>
      </p:sp>
    </p:spTree>
    <p:extLst>
      <p:ext uri="{BB962C8B-B14F-4D97-AF65-F5344CB8AC3E}">
        <p14:creationId xmlns:p14="http://schemas.microsoft.com/office/powerpoint/2010/main" val="774295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B17A7-2527-433C-BD72-73EA7056142A}"/>
              </a:ext>
            </a:extLst>
          </p:cNvPr>
          <p:cNvSpPr>
            <a:spLocks noGrp="1"/>
          </p:cNvSpPr>
          <p:nvPr>
            <p:ph type="title"/>
          </p:nvPr>
        </p:nvSpPr>
        <p:spPr>
          <a:xfrm flipV="1">
            <a:off x="-1036948" y="5994398"/>
            <a:ext cx="942680" cy="340413"/>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5FE88449-8BAD-440B-8F95-808446B10DBA}"/>
              </a:ext>
            </a:extLst>
          </p:cNvPr>
          <p:cNvSpPr>
            <a:spLocks noGrp="1"/>
          </p:cNvSpPr>
          <p:nvPr>
            <p:ph idx="1"/>
          </p:nvPr>
        </p:nvSpPr>
        <p:spPr>
          <a:xfrm>
            <a:off x="179109" y="207390"/>
            <a:ext cx="11915481" cy="6563499"/>
          </a:xfrm>
        </p:spPr>
        <p:txBody>
          <a:bodyPr/>
          <a:lstStyle/>
          <a:p>
            <a:r>
              <a:rPr lang="en-US" sz="4000" b="1" dirty="0"/>
              <a:t>Disadvantages of web based services:</a:t>
            </a:r>
          </a:p>
          <a:p>
            <a:pPr marL="0" indent="0">
              <a:buNone/>
            </a:pPr>
            <a:r>
              <a:rPr lang="en-US" dirty="0"/>
              <a:t>• A huge volume of information is generated every minute. </a:t>
            </a:r>
          </a:p>
          <a:p>
            <a:r>
              <a:rPr lang="en-US" dirty="0"/>
              <a:t>• No order or rules are imposed on the generation, distribution, access and use of this information. </a:t>
            </a:r>
          </a:p>
          <a:p>
            <a:r>
              <a:rPr lang="en-US" dirty="0"/>
              <a:t>• No absolutely comprehensive record of the various documents is obtainable at the instant. • Requires some training for users to use special equipment required. </a:t>
            </a:r>
          </a:p>
          <a:p>
            <a:r>
              <a:rPr lang="en-US" dirty="0"/>
              <a:t>• Use is limited by copyright laws and licensing agreements. </a:t>
            </a:r>
          </a:p>
          <a:p>
            <a:r>
              <a:rPr lang="en-US" dirty="0"/>
              <a:t>• Access is currently unreliable (URL problems, internet connection problems).</a:t>
            </a:r>
          </a:p>
          <a:p>
            <a:r>
              <a:rPr lang="en-US" dirty="0"/>
              <a:t> • Format is in the early stages of development.</a:t>
            </a:r>
            <a:endParaRPr lang="en-IN" dirty="0"/>
          </a:p>
        </p:txBody>
      </p:sp>
    </p:spTree>
    <p:extLst>
      <p:ext uri="{BB962C8B-B14F-4D97-AF65-F5344CB8AC3E}">
        <p14:creationId xmlns:p14="http://schemas.microsoft.com/office/powerpoint/2010/main" val="1836020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5956B-293F-4564-AF5C-EFB2392CED71}"/>
              </a:ext>
            </a:extLst>
          </p:cNvPr>
          <p:cNvSpPr>
            <a:spLocks noGrp="1"/>
          </p:cNvSpPr>
          <p:nvPr>
            <p:ph type="title"/>
          </p:nvPr>
        </p:nvSpPr>
        <p:spPr>
          <a:xfrm flipV="1">
            <a:off x="-8629470" y="6446886"/>
            <a:ext cx="8534400" cy="177801"/>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A4BBD110-FFAD-4039-B525-735A85A76325}"/>
              </a:ext>
            </a:extLst>
          </p:cNvPr>
          <p:cNvSpPr>
            <a:spLocks noGrp="1"/>
          </p:cNvSpPr>
          <p:nvPr>
            <p:ph idx="1"/>
          </p:nvPr>
        </p:nvSpPr>
        <p:spPr>
          <a:xfrm>
            <a:off x="273377" y="131975"/>
            <a:ext cx="11783505" cy="6589335"/>
          </a:xfrm>
        </p:spPr>
        <p:txBody>
          <a:bodyPr/>
          <a:lstStyle/>
          <a:p>
            <a:r>
              <a:rPr lang="en-US" sz="2400" b="1" dirty="0"/>
              <a:t>                                            </a:t>
            </a:r>
            <a:r>
              <a:rPr lang="en-US" sz="3200" b="1" dirty="0"/>
              <a:t>Conclusion: </a:t>
            </a:r>
          </a:p>
          <a:p>
            <a:r>
              <a:rPr lang="en-US" sz="2800" dirty="0"/>
              <a:t>The first and foremost function of the library is to provide quality information service in order to satisfy their users with the right information at the right time. Web based library service is a trend. Although, we actively transfer library services but our central purpose remains the same, to serve and teach users to find, evaluate and use information effectively. To meet these challenges, the librarians may play a leadership role in providing better web based library services to their techno savvy users. The librarians have to join the learning community as coaches and collaborators, guide the students, teaching them how to search effectively and helping them judge the quality and usefulness of the information that they meet with. </a:t>
            </a:r>
            <a:endParaRPr lang="en-IN" sz="2800" dirty="0"/>
          </a:p>
        </p:txBody>
      </p:sp>
    </p:spTree>
    <p:extLst>
      <p:ext uri="{BB962C8B-B14F-4D97-AF65-F5344CB8AC3E}">
        <p14:creationId xmlns:p14="http://schemas.microsoft.com/office/powerpoint/2010/main" val="3562652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89B47-3F84-4426-8D9F-E95DC0388E3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12A551C-71C7-4C26-85BA-FCF586EE9BD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135881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BE4D8-A1C3-4715-8BBE-EC3C1D91176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FCD6AE4-F7CB-4BA6-9645-9D02DE6ED58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230570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95A50-E4F6-4D92-9D96-ACB8BC4EBDEF}"/>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8F7D417-7EB5-4C91-B303-7F06CAD0E9F7}"/>
              </a:ext>
            </a:extLst>
          </p:cNvPr>
          <p:cNvSpPr>
            <a:spLocks noGrp="1"/>
          </p:cNvSpPr>
          <p:nvPr>
            <p:ph idx="1"/>
          </p:nvPr>
        </p:nvSpPr>
        <p:spPr>
          <a:xfrm>
            <a:off x="452487" y="2931736"/>
            <a:ext cx="11670382" cy="3926264"/>
          </a:xfrm>
        </p:spPr>
        <p:txBody>
          <a:bodyPr>
            <a:normAutofit fontScale="32500" lnSpcReduction="20000"/>
          </a:bodyPr>
          <a:lstStyle/>
          <a:p>
            <a:pPr marL="0" indent="0">
              <a:buNone/>
            </a:pPr>
            <a:r>
              <a:rPr lang="en-US" sz="8700" b="1" dirty="0"/>
              <a:t>   </a:t>
            </a:r>
            <a:r>
              <a:rPr lang="en-US" sz="13500" b="1" dirty="0"/>
              <a:t>Web based library services</a:t>
            </a:r>
          </a:p>
          <a:p>
            <a:pPr marL="0" indent="0">
              <a:buNone/>
            </a:pPr>
            <a:r>
              <a:rPr lang="en-US" sz="9800" b="1" dirty="0"/>
              <a:t>Introduction: </a:t>
            </a:r>
          </a:p>
          <a:p>
            <a:pPr marL="0" indent="0">
              <a:buNone/>
            </a:pPr>
            <a:r>
              <a:rPr lang="en-US" sz="6000" dirty="0"/>
              <a:t>The day by when the Internet is emerged, more specifically the World Wide Web which is one of its major services has completely revolutionized the way to communicate, studying, teaching, business, employment, education, healthcare and more. It has a major impact on the publishing and information delivery system in 21st century (Arora, 2001). Similarly in case of libraries too, applications of internet and web technologies have changed the way the libraries operate and provide information services to users. Libraries are playing a vital role for the promotion of education and research. With the application of this technology it became possible to have access to various information sources and databases available in various parts of the globe (Deka, 2007).</a:t>
            </a:r>
          </a:p>
          <a:p>
            <a:pPr marL="0" indent="0">
              <a:buNone/>
            </a:pPr>
            <a:endParaRPr lang="en-US" sz="4000" b="1" dirty="0"/>
          </a:p>
          <a:p>
            <a:pPr marL="0" indent="0">
              <a:buNone/>
            </a:pPr>
            <a:endParaRPr lang="en-US" sz="4000" b="1" dirty="0"/>
          </a:p>
          <a:p>
            <a:pPr marL="0" indent="0">
              <a:buNone/>
            </a:pPr>
            <a:endParaRPr lang="en-US" sz="4000" b="1" dirty="0"/>
          </a:p>
          <a:p>
            <a:pPr marL="0" indent="0">
              <a:buNone/>
            </a:pPr>
            <a:endParaRPr lang="en-US" sz="4000" b="1" dirty="0"/>
          </a:p>
          <a:p>
            <a:pPr marL="0" indent="0">
              <a:buNone/>
            </a:pPr>
            <a:endParaRPr lang="en-US" sz="4000" b="1" dirty="0"/>
          </a:p>
          <a:p>
            <a:pPr marL="0" indent="0">
              <a:buNone/>
            </a:pPr>
            <a:endParaRPr lang="en-US" sz="4000" b="1" dirty="0"/>
          </a:p>
          <a:p>
            <a:pPr marL="0" indent="0">
              <a:buNone/>
            </a:pPr>
            <a:endParaRPr lang="en-US" sz="4000" b="1" dirty="0"/>
          </a:p>
          <a:p>
            <a:pPr marL="0" indent="0">
              <a:buNone/>
            </a:pPr>
            <a:endParaRPr lang="en-US" sz="4400" b="1" dirty="0"/>
          </a:p>
          <a:p>
            <a:pPr marL="0" indent="0">
              <a:buNone/>
            </a:pPr>
            <a:endParaRPr lang="en-US" sz="6600" b="1" dirty="0"/>
          </a:p>
          <a:p>
            <a:pPr marL="0" indent="0">
              <a:buNone/>
            </a:pPr>
            <a:endParaRPr lang="en-US" sz="6600" b="1" dirty="0"/>
          </a:p>
          <a:p>
            <a:pPr marL="0" indent="0">
              <a:buNone/>
            </a:pPr>
            <a:endParaRPr lang="en-US" sz="6600" b="1" dirty="0"/>
          </a:p>
          <a:p>
            <a:pPr marL="0" indent="0">
              <a:buNone/>
            </a:pPr>
            <a:endParaRPr lang="en-US" sz="6600" b="1" dirty="0"/>
          </a:p>
          <a:p>
            <a:pPr marL="0" indent="0">
              <a:buNone/>
            </a:pPr>
            <a:endParaRPr lang="en-IN" sz="6600" b="1" dirty="0"/>
          </a:p>
        </p:txBody>
      </p:sp>
    </p:spTree>
    <p:extLst>
      <p:ext uri="{BB962C8B-B14F-4D97-AF65-F5344CB8AC3E}">
        <p14:creationId xmlns:p14="http://schemas.microsoft.com/office/powerpoint/2010/main" val="1028897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7728-9AAE-41B8-8062-F48D9E2E0BA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7628A31-73B9-41B0-B9F4-7DFE25C10772}"/>
              </a:ext>
            </a:extLst>
          </p:cNvPr>
          <p:cNvSpPr>
            <a:spLocks noGrp="1"/>
          </p:cNvSpPr>
          <p:nvPr>
            <p:ph idx="1"/>
          </p:nvPr>
        </p:nvSpPr>
        <p:spPr>
          <a:xfrm>
            <a:off x="84841" y="131976"/>
            <a:ext cx="11934334" cy="6249970"/>
          </a:xfrm>
        </p:spPr>
        <p:txBody>
          <a:bodyPr/>
          <a:lstStyle/>
          <a:p>
            <a:r>
              <a:rPr lang="en-US" sz="2800" b="1" dirty="0"/>
              <a:t>World Wide Web: </a:t>
            </a:r>
            <a:r>
              <a:rPr lang="en-US" dirty="0"/>
              <a:t>World Wide Web is one of the services of the internet. It is a way of accessing integrated information in the form of web pages over the medium of internet with the help of web browsers. According to (</a:t>
            </a:r>
            <a:r>
              <a:rPr lang="en-US" dirty="0" err="1"/>
              <a:t>Jeyshankar</a:t>
            </a:r>
            <a:r>
              <a:rPr lang="en-US" dirty="0"/>
              <a:t>, 2009) World Wide Web is a global network of internet servers which provides access to interlinked documents locally and remotely. It is a huge network of connected machine-readable text files hold on </a:t>
            </a:r>
            <a:r>
              <a:rPr lang="en-US" dirty="0" err="1"/>
              <a:t>on</a:t>
            </a:r>
            <a:r>
              <a:rPr lang="en-US" dirty="0"/>
              <a:t> laptops throughout the planet which will give computer users’ with data on a large sort of subjects. The information can be in the form of regular text, hypertext, pictures, sounds, use net news groups and other types of data. To access such information from web use client program is necessary like Internet explorer, fire fox, etc. Web uses http protocol language over the internet to transmit data. In the web each web page can hold not only information but also links to other pages. In each page a particular word or group of words are highlighted and</a:t>
            </a:r>
            <a:endParaRPr lang="en-IN" dirty="0"/>
          </a:p>
        </p:txBody>
      </p:sp>
    </p:spTree>
    <p:extLst>
      <p:ext uri="{BB962C8B-B14F-4D97-AF65-F5344CB8AC3E}">
        <p14:creationId xmlns:p14="http://schemas.microsoft.com/office/powerpoint/2010/main" val="1503904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6DAE8-FD10-4FC2-8FC4-EBAD003BD5B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98D3587-7766-48B3-9212-CA6FB5BE63ED}"/>
              </a:ext>
            </a:extLst>
          </p:cNvPr>
          <p:cNvSpPr>
            <a:spLocks noGrp="1"/>
          </p:cNvSpPr>
          <p:nvPr>
            <p:ph idx="1"/>
          </p:nvPr>
        </p:nvSpPr>
        <p:spPr>
          <a:xfrm>
            <a:off x="339365" y="75414"/>
            <a:ext cx="11453567" cy="6782586"/>
          </a:xfrm>
        </p:spPr>
        <p:txBody>
          <a:bodyPr/>
          <a:lstStyle/>
          <a:p>
            <a:r>
              <a:rPr lang="en-US" sz="3200" b="1" dirty="0"/>
              <a:t>Library Services: </a:t>
            </a:r>
            <a:r>
              <a:rPr lang="en-US" sz="2800" dirty="0"/>
              <a:t>Library Services are defined as the facilities provided by a library for the use and dissemination of library material like books, journals, theses, dissertations, etc. in order to meet the users’ requirement. Some of commonly existing library services are cataloguing, classification, circulation services, reservation, renewal, new arrivals, current contents, current awareness service, selective dissemination of knowledge, reference service, document delivery service, interlibrary loan service, externally purchased database, CD-ROM databases, access to alternative library catalogues, access to on-line databases, internally revealed newsletters, reports and journals, bibliographies, indexing and abstracting services and so on. With the advent of internet and web the mode of providing such services has changed to web </a:t>
            </a:r>
            <a:r>
              <a:rPr lang="en-US" dirty="0"/>
              <a:t>environment.</a:t>
            </a:r>
            <a:endParaRPr lang="en-IN" dirty="0"/>
          </a:p>
        </p:txBody>
      </p:sp>
    </p:spTree>
    <p:extLst>
      <p:ext uri="{BB962C8B-B14F-4D97-AF65-F5344CB8AC3E}">
        <p14:creationId xmlns:p14="http://schemas.microsoft.com/office/powerpoint/2010/main" val="4149273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B5354-663D-4AB9-9252-B8A6A971AAD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C676FCA-D3C1-49EC-9C15-CB0476FAC4DD}"/>
              </a:ext>
            </a:extLst>
          </p:cNvPr>
          <p:cNvSpPr>
            <a:spLocks noGrp="1"/>
          </p:cNvSpPr>
          <p:nvPr>
            <p:ph idx="1"/>
          </p:nvPr>
        </p:nvSpPr>
        <p:spPr>
          <a:xfrm>
            <a:off x="160256" y="131975"/>
            <a:ext cx="11849492" cy="6419653"/>
          </a:xfrm>
        </p:spPr>
        <p:txBody>
          <a:bodyPr/>
          <a:lstStyle/>
          <a:p>
            <a:r>
              <a:rPr lang="en-US" sz="2800" b="1" dirty="0"/>
              <a:t>Web Based Library Services: </a:t>
            </a:r>
            <a:r>
              <a:rPr lang="en-US" dirty="0"/>
              <a:t>WEB is popularly used because the similar term of World Wide internet or net or online. The Internet and its "publishing arm" the WWW area unit necessary elements within the communication method. The web may be a consumer or server system accustomed access every kind of data to anyone on Infobahn. The information is within the sort of regular text, hypertext, pictures, sounds, Usenet newsgroups and other types of data. To access this data, use a client program called browser. Within the web, the information is stored in pages. Each page will hold not solely data however links to different pages. In each page a particular word or sequence of words highlighted item and the other information related to that words in some other pages. This means that there is a link between the highlighted item and the other information, the service is called hypertext. When anyone wants to follow a link, the browser will find out where it is and connect the web server at that location, request the new page and 3 then display it on the screen. The WWW could represent AN intermediate type between recorded and unrecorded communication and knowledge transfer. Because it is a new medium we have not yet fully identified the dynamics of its behavior. Keeping in mind today's tremendous increase in information and changing users’ behavior we can say that web is an ideal media for providing information. There area unit some common facilities we will fancy type internet.</a:t>
            </a:r>
            <a:endParaRPr lang="en-IN" dirty="0"/>
          </a:p>
        </p:txBody>
      </p:sp>
    </p:spTree>
    <p:extLst>
      <p:ext uri="{BB962C8B-B14F-4D97-AF65-F5344CB8AC3E}">
        <p14:creationId xmlns:p14="http://schemas.microsoft.com/office/powerpoint/2010/main" val="4235698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3D33C-5E3E-491F-A235-6B4BAADA7E7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F93C181-3A87-4BC1-9835-C9B735F424C8}"/>
              </a:ext>
            </a:extLst>
          </p:cNvPr>
          <p:cNvSpPr>
            <a:spLocks noGrp="1"/>
          </p:cNvSpPr>
          <p:nvPr>
            <p:ph idx="1"/>
          </p:nvPr>
        </p:nvSpPr>
        <p:spPr>
          <a:xfrm>
            <a:off x="179109" y="113122"/>
            <a:ext cx="11830639" cy="6306532"/>
          </a:xfrm>
        </p:spPr>
        <p:txBody>
          <a:bodyPr/>
          <a:lstStyle/>
          <a:p>
            <a:r>
              <a:rPr lang="en-US" sz="3200" b="1" dirty="0"/>
              <a:t>Types of Web based Library Services: </a:t>
            </a:r>
          </a:p>
          <a:p>
            <a:r>
              <a:rPr lang="en-US" b="1" dirty="0"/>
              <a:t>Library Webpage: </a:t>
            </a:r>
            <a:r>
              <a:rPr lang="en-US" dirty="0"/>
              <a:t>Library webpage can be defined as gateways for searching information about the library. It provides integrate access to the metadata of a library’s multiple databases, </a:t>
            </a:r>
            <a:r>
              <a:rPr lang="en-US" dirty="0" err="1"/>
              <a:t>ejournals</a:t>
            </a:r>
            <a:r>
              <a:rPr lang="en-US" dirty="0"/>
              <a:t> and library catalogues and deliver detailed information about a library and also provide access to all computer based services like library collection, library timing, library working hours, list of subscribed online journals, CAS/SDI/Reference services, popular documents based on circulations, reservations, user feedback, </a:t>
            </a:r>
            <a:r>
              <a:rPr lang="en-US" dirty="0" err="1"/>
              <a:t>etc</a:t>
            </a:r>
            <a:r>
              <a:rPr lang="en-US" dirty="0"/>
              <a:t> offered by a library. With the help of library webpage, library can easily propagate its services and facilities to the academic community worldwide. </a:t>
            </a:r>
          </a:p>
          <a:p>
            <a:r>
              <a:rPr lang="en-US" b="1" dirty="0"/>
              <a:t>Web OPAC: </a:t>
            </a:r>
            <a:r>
              <a:rPr lang="en-US" dirty="0"/>
              <a:t>Web OPAC is a library catalog on the web. Users will search the desired info by connecting to Uniform Resource Locator (URL) of Web OPAC at anytime from anywhere in the world. It facilitates the users to access the bibliographic details of holdings in the collection of particular library. In this system the library books and other reading items are arranged according to the subject content that is given a call number. Some of the major services available through Web OPAC are library catalogue, search facility on entire database, group wise restricted access for users and guest.</a:t>
            </a:r>
            <a:endParaRPr lang="en-IN" dirty="0"/>
          </a:p>
        </p:txBody>
      </p:sp>
    </p:spTree>
    <p:extLst>
      <p:ext uri="{BB962C8B-B14F-4D97-AF65-F5344CB8AC3E}">
        <p14:creationId xmlns:p14="http://schemas.microsoft.com/office/powerpoint/2010/main" val="1301098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64B3C-9AF5-414B-A039-86FDF6BD05A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E1604AD-4440-4FCF-BBA8-C02F4B83A5EB}"/>
              </a:ext>
            </a:extLst>
          </p:cNvPr>
          <p:cNvSpPr>
            <a:spLocks noGrp="1"/>
          </p:cNvSpPr>
          <p:nvPr>
            <p:ph idx="1"/>
          </p:nvPr>
        </p:nvSpPr>
        <p:spPr>
          <a:xfrm>
            <a:off x="141402" y="254524"/>
            <a:ext cx="11811786" cy="6221690"/>
          </a:xfrm>
        </p:spPr>
        <p:txBody>
          <a:bodyPr/>
          <a:lstStyle/>
          <a:p>
            <a:r>
              <a:rPr lang="en-US" sz="2400" b="1" dirty="0"/>
              <a:t>Bulletin Board: </a:t>
            </a:r>
            <a:r>
              <a:rPr lang="en-US" dirty="0"/>
              <a:t>“A bulletin board is an electronic communications forum that hosts posted messages and articles connected to a standard subject or theme or interest. It allows users to call in and either leaves or retrieves messages. The message may be directed to all users of the bulletin board or only to particular users. Several libraries are victimization bulletin boards for his or her net primarily based library services. The bulletin board system is also used as an interactive interface to invite suggestions on activities and services of a library. It can also be used as Associate in Nursing interface to distribute library services.” </a:t>
            </a:r>
          </a:p>
          <a:p>
            <a:r>
              <a:rPr lang="en-US" b="1" dirty="0"/>
              <a:t>Access to Database: </a:t>
            </a:r>
            <a:r>
              <a:rPr lang="en-US" dirty="0"/>
              <a:t>Several publishers these days provide web-based, computer network solutions for providing native access to their databases. Examples embrace Silver Platter, Cambridge Scientific Abstract and Institute for Scientific info. Journal publishers have conjointly begun to supply similar scenario, for instance Elsevier, for electronic version of their journals. Large R&amp;D libraries can take advantage of these developments and provide desktop access to key database and electronic publications to their users. Apart from the outwardly purchased databases, libraries have their own assortment of ROM databases mounted on their CD server/tower. Online database vender such as Dialog, Lexis-Nexis, ERIC are delivering their database over internet. So a library which subscribes to these databases can now easily access them over Web.</a:t>
            </a:r>
            <a:endParaRPr lang="en-IN" dirty="0"/>
          </a:p>
        </p:txBody>
      </p:sp>
    </p:spTree>
    <p:extLst>
      <p:ext uri="{BB962C8B-B14F-4D97-AF65-F5344CB8AC3E}">
        <p14:creationId xmlns:p14="http://schemas.microsoft.com/office/powerpoint/2010/main" val="1323539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1CDB3-BD4E-42F4-AB47-3D1693FB804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7882B0C-AAB8-403A-971C-CA17FE2ACA4B}"/>
              </a:ext>
            </a:extLst>
          </p:cNvPr>
          <p:cNvSpPr>
            <a:spLocks noGrp="1"/>
          </p:cNvSpPr>
          <p:nvPr>
            <p:ph idx="1"/>
          </p:nvPr>
        </p:nvSpPr>
        <p:spPr>
          <a:xfrm>
            <a:off x="235671" y="94268"/>
            <a:ext cx="11849492" cy="6561056"/>
          </a:xfrm>
        </p:spPr>
        <p:txBody>
          <a:bodyPr/>
          <a:lstStyle/>
          <a:p>
            <a:r>
              <a:rPr lang="en-US" sz="2800" b="1" dirty="0"/>
              <a:t>                                     Ask-A-Librarian:</a:t>
            </a:r>
          </a:p>
          <a:p>
            <a:pPr marL="0" indent="0">
              <a:buNone/>
            </a:pPr>
            <a:r>
              <a:rPr lang="en-US" sz="2800" b="1" dirty="0"/>
              <a:t> </a:t>
            </a:r>
            <a:r>
              <a:rPr lang="en-US" sz="2400" dirty="0"/>
              <a:t>Ask-A-Librarian services square measure web based mostly question and answer service that connect users with people UN agency possess </a:t>
            </a:r>
            <a:r>
              <a:rPr lang="en-US" sz="2400" dirty="0" err="1"/>
              <a:t>specialised</a:t>
            </a:r>
            <a:r>
              <a:rPr lang="en-US" sz="2400" dirty="0"/>
              <a:t> subject data and ability in conducting exactness searches. Users ask question either through web form or by an e-mail address provided by the service. Once a query is read by a service, it is assigned to an individual expert for answering who in turn responds to the query with factual information or a list of information resources. The responses are either send to the user’s email account or is posted on the web so that the user can access it after a certain period of time.</a:t>
            </a:r>
            <a:endParaRPr lang="en-IN" sz="2400" dirty="0"/>
          </a:p>
        </p:txBody>
      </p:sp>
    </p:spTree>
    <p:extLst>
      <p:ext uri="{BB962C8B-B14F-4D97-AF65-F5344CB8AC3E}">
        <p14:creationId xmlns:p14="http://schemas.microsoft.com/office/powerpoint/2010/main" val="1619559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4A56B-F96A-4F66-AF38-00036778DC0D}"/>
              </a:ext>
            </a:extLst>
          </p:cNvPr>
          <p:cNvSpPr>
            <a:spLocks noGrp="1"/>
          </p:cNvSpPr>
          <p:nvPr>
            <p:ph type="title"/>
          </p:nvPr>
        </p:nvSpPr>
        <p:spPr/>
        <p:txBody>
          <a:bodyPr/>
          <a:lstStyle/>
          <a:p>
            <a:endParaRPr lang="en-IN" dirty="0"/>
          </a:p>
        </p:txBody>
      </p:sp>
      <p:sp>
        <p:nvSpPr>
          <p:cNvPr id="6" name="Content Placeholder 5">
            <a:extLst>
              <a:ext uri="{FF2B5EF4-FFF2-40B4-BE49-F238E27FC236}">
                <a16:creationId xmlns:a16="http://schemas.microsoft.com/office/drawing/2014/main" id="{644A8F7B-F228-48F9-B325-5C4036852DEB}"/>
              </a:ext>
            </a:extLst>
          </p:cNvPr>
          <p:cNvSpPr txBox="1">
            <a:spLocks noGrp="1"/>
          </p:cNvSpPr>
          <p:nvPr>
            <p:ph idx="1"/>
          </p:nvPr>
        </p:nvSpPr>
        <p:spPr>
          <a:xfrm>
            <a:off x="-84138" y="1225061"/>
            <a:ext cx="12055476" cy="4290405"/>
          </a:xfrm>
          <a:prstGeom prst="rect">
            <a:avLst/>
          </a:prstGeom>
          <a:noFill/>
        </p:spPr>
        <p:txBody>
          <a:bodyPr wrap="square">
            <a:spAutoFit/>
          </a:bodyPr>
          <a:lstStyle/>
          <a:p>
            <a:r>
              <a:rPr lang="en-US" sz="2400" b="1" dirty="0"/>
              <a:t>                                   </a:t>
            </a:r>
            <a:r>
              <a:rPr lang="en-US" sz="3200" b="1" dirty="0"/>
              <a:t>  Web Based User Education:</a:t>
            </a:r>
          </a:p>
          <a:p>
            <a:r>
              <a:rPr lang="en-US" sz="2400" b="1" dirty="0"/>
              <a:t> </a:t>
            </a:r>
            <a:r>
              <a:rPr lang="en-US" dirty="0"/>
              <a:t>Web guides and teaching tools square measure found all over on the net as a result of they're simply updated, accessed and printed on demand. The web based mostly user education provides a high degree of interactivity and flexibility to the users. The library websites will use web-based user education for impartation coaching to users in the following area: • Basic library skills in conjunction with wordbook of library terms;</a:t>
            </a:r>
          </a:p>
          <a:p>
            <a:r>
              <a:rPr lang="en-US" dirty="0"/>
              <a:t> • Using Library OPAC/ Web OPAC, locating books, magazines and other library materials;</a:t>
            </a:r>
          </a:p>
          <a:p>
            <a:r>
              <a:rPr lang="en-US" dirty="0"/>
              <a:t> • Instructions for looking fixed storage and internet based mostly databases and alternative electronic resources; and </a:t>
            </a:r>
          </a:p>
          <a:p>
            <a:r>
              <a:rPr lang="en-US" dirty="0"/>
              <a:t>• Instructions on subject search training, using Boolean operators and searching internet resources through search engines. </a:t>
            </a:r>
            <a:endParaRPr lang="en-IN" dirty="0"/>
          </a:p>
        </p:txBody>
      </p:sp>
    </p:spTree>
    <p:extLst>
      <p:ext uri="{BB962C8B-B14F-4D97-AF65-F5344CB8AC3E}">
        <p14:creationId xmlns:p14="http://schemas.microsoft.com/office/powerpoint/2010/main" val="281256673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55</TotalTime>
  <Words>1897</Words>
  <Application>Microsoft Office PowerPoint</Application>
  <PresentationFormat>Widescreen</PresentationFormat>
  <Paragraphs>66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Castellar</vt:lpstr>
      <vt:lpstr>Century Gothic</vt:lpstr>
      <vt:lpstr>Wingdings 3</vt:lpstr>
      <vt:lpstr>Slice</vt:lpstr>
      <vt:lpstr>                          DEPARTMENT OF COMPUTER 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subhash R</dc:creator>
  <cp:lastModifiedBy>subhash R</cp:lastModifiedBy>
  <cp:revision>6</cp:revision>
  <dcterms:created xsi:type="dcterms:W3CDTF">2022-09-16T06:15:40Z</dcterms:created>
  <dcterms:modified xsi:type="dcterms:W3CDTF">2022-09-16T07:11:07Z</dcterms:modified>
</cp:coreProperties>
</file>