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70" r:id="rId11"/>
    <p:sldId id="266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CB0B2-B960-4F52-A148-A649782774B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DA81F-D091-44CF-BDE2-97D153774DF3}">
      <dgm:prSet phldrT="[Text]"/>
      <dgm:spPr/>
      <dgm:t>
        <a:bodyPr/>
        <a:lstStyle/>
        <a:p>
          <a:r>
            <a:rPr lang="en-US" dirty="0"/>
            <a:t>Speedy method for sketching the pattern of complicated arrays just by inspection</a:t>
          </a:r>
        </a:p>
      </dgm:t>
    </dgm:pt>
    <dgm:pt modelId="{A9EBB449-0836-483F-A395-65DA960007D9}" type="parTrans" cxnId="{A81EEE48-3BEC-488F-A017-49B1CD14992B}">
      <dgm:prSet/>
      <dgm:spPr/>
      <dgm:t>
        <a:bodyPr/>
        <a:lstStyle/>
        <a:p>
          <a:endParaRPr lang="en-US"/>
        </a:p>
      </dgm:t>
    </dgm:pt>
    <dgm:pt modelId="{02CC2091-49F0-43D4-8E1E-D1685FA77630}" type="sibTrans" cxnId="{A81EEE48-3BEC-488F-A017-49B1CD14992B}">
      <dgm:prSet/>
      <dgm:spPr/>
      <dgm:t>
        <a:bodyPr/>
        <a:lstStyle/>
        <a:p>
          <a:endParaRPr lang="en-US"/>
        </a:p>
      </dgm:t>
    </dgm:pt>
    <dgm:pt modelId="{BFB06F9D-7A4B-4ED7-8E3F-15F477117275}">
      <dgm:prSet phldrT="[Text]"/>
      <dgm:spPr/>
      <dgm:t>
        <a:bodyPr/>
        <a:lstStyle/>
        <a:p>
          <a:r>
            <a:rPr lang="en-US" dirty="0"/>
            <a:t>Useful tool in design of antenna arrays</a:t>
          </a:r>
        </a:p>
      </dgm:t>
    </dgm:pt>
    <dgm:pt modelId="{B84968E5-D604-411F-B83C-76FF81B522C2}" type="parTrans" cxnId="{21FD2C8E-7796-41BF-B25A-AB2D502554A8}">
      <dgm:prSet/>
      <dgm:spPr/>
      <dgm:t>
        <a:bodyPr/>
        <a:lstStyle/>
        <a:p>
          <a:endParaRPr lang="en-US"/>
        </a:p>
      </dgm:t>
    </dgm:pt>
    <dgm:pt modelId="{AF4CD30A-C950-45AC-B1C7-3DEE58002BE8}" type="sibTrans" cxnId="{21FD2C8E-7796-41BF-B25A-AB2D502554A8}">
      <dgm:prSet/>
      <dgm:spPr/>
      <dgm:t>
        <a:bodyPr/>
        <a:lstStyle/>
        <a:p>
          <a:endParaRPr lang="en-US"/>
        </a:p>
      </dgm:t>
    </dgm:pt>
    <dgm:pt modelId="{AFE920CE-D543-4150-84A5-54BE506FDCFE}">
      <dgm:prSet phldrT="[Text]"/>
      <dgm:spPr/>
      <dgm:t>
        <a:bodyPr/>
        <a:lstStyle/>
        <a:p>
          <a:r>
            <a:rPr lang="en-US" dirty="0"/>
            <a:t>Exact and point by point multiplication of patterns of the resultant</a:t>
          </a:r>
        </a:p>
      </dgm:t>
    </dgm:pt>
    <dgm:pt modelId="{E86AD90F-BA4B-4B3E-B5AD-98642AB46006}" type="parTrans" cxnId="{25C8CA33-EFA6-4E09-903F-8F534CAA1212}">
      <dgm:prSet/>
      <dgm:spPr/>
      <dgm:t>
        <a:bodyPr/>
        <a:lstStyle/>
        <a:p>
          <a:endParaRPr lang="en-US"/>
        </a:p>
      </dgm:t>
    </dgm:pt>
    <dgm:pt modelId="{1629F09C-81E6-4C0F-8085-D4C6942497A1}" type="sibTrans" cxnId="{25C8CA33-EFA6-4E09-903F-8F534CAA1212}">
      <dgm:prSet/>
      <dgm:spPr/>
      <dgm:t>
        <a:bodyPr/>
        <a:lstStyle/>
        <a:p>
          <a:endParaRPr lang="en-US"/>
        </a:p>
      </dgm:t>
    </dgm:pt>
    <dgm:pt modelId="{C5B8BA63-D8AC-4356-B074-A0D4C495F35E}" type="pres">
      <dgm:prSet presAssocID="{C00CB0B2-B960-4F52-A148-A649782774BC}" presName="Name0" presStyleCnt="0">
        <dgm:presLayoutVars>
          <dgm:dir/>
          <dgm:resizeHandles val="exact"/>
        </dgm:presLayoutVars>
      </dgm:prSet>
      <dgm:spPr/>
    </dgm:pt>
    <dgm:pt modelId="{9BA69377-682A-4C95-984C-2FEA8D5E5DBE}" type="pres">
      <dgm:prSet presAssocID="{D8ADA81F-D091-44CF-BDE2-97D153774DF3}" presName="node" presStyleLbl="node1" presStyleIdx="0" presStyleCnt="3" custScaleX="100006">
        <dgm:presLayoutVars>
          <dgm:bulletEnabled val="1"/>
        </dgm:presLayoutVars>
      </dgm:prSet>
      <dgm:spPr/>
    </dgm:pt>
    <dgm:pt modelId="{6D5D60A2-8EBE-4080-A759-A99983E9BAFC}" type="pres">
      <dgm:prSet presAssocID="{02CC2091-49F0-43D4-8E1E-D1685FA77630}" presName="sibTrans" presStyleCnt="0"/>
      <dgm:spPr/>
    </dgm:pt>
    <dgm:pt modelId="{132A50F6-137A-4C16-AE45-F92A8597D765}" type="pres">
      <dgm:prSet presAssocID="{BFB06F9D-7A4B-4ED7-8E3F-15F477117275}" presName="node" presStyleLbl="node1" presStyleIdx="1" presStyleCnt="3">
        <dgm:presLayoutVars>
          <dgm:bulletEnabled val="1"/>
        </dgm:presLayoutVars>
      </dgm:prSet>
      <dgm:spPr/>
    </dgm:pt>
    <dgm:pt modelId="{763294EB-8F3E-4C45-AB60-E8C56E357A5A}" type="pres">
      <dgm:prSet presAssocID="{AF4CD30A-C950-45AC-B1C7-3DEE58002BE8}" presName="sibTrans" presStyleCnt="0"/>
      <dgm:spPr/>
    </dgm:pt>
    <dgm:pt modelId="{5E21D7EF-A9F1-48FE-A348-C00494F353B9}" type="pres">
      <dgm:prSet presAssocID="{AFE920CE-D543-4150-84A5-54BE506FDC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5C8CA33-EFA6-4E09-903F-8F534CAA1212}" srcId="{C00CB0B2-B960-4F52-A148-A649782774BC}" destId="{AFE920CE-D543-4150-84A5-54BE506FDCFE}" srcOrd="2" destOrd="0" parTransId="{E86AD90F-BA4B-4B3E-B5AD-98642AB46006}" sibTransId="{1629F09C-81E6-4C0F-8085-D4C6942497A1}"/>
    <dgm:cxn modelId="{A81EEE48-3BEC-488F-A017-49B1CD14992B}" srcId="{C00CB0B2-B960-4F52-A148-A649782774BC}" destId="{D8ADA81F-D091-44CF-BDE2-97D153774DF3}" srcOrd="0" destOrd="0" parTransId="{A9EBB449-0836-483F-A395-65DA960007D9}" sibTransId="{02CC2091-49F0-43D4-8E1E-D1685FA77630}"/>
    <dgm:cxn modelId="{EACD3959-3217-493F-9E1A-D0D2D00026F9}" type="presOf" srcId="{C00CB0B2-B960-4F52-A148-A649782774BC}" destId="{C5B8BA63-D8AC-4356-B074-A0D4C495F35E}" srcOrd="0" destOrd="0" presId="urn:microsoft.com/office/officeart/2005/8/layout/hList6"/>
    <dgm:cxn modelId="{21FD2C8E-7796-41BF-B25A-AB2D502554A8}" srcId="{C00CB0B2-B960-4F52-A148-A649782774BC}" destId="{BFB06F9D-7A4B-4ED7-8E3F-15F477117275}" srcOrd="1" destOrd="0" parTransId="{B84968E5-D604-411F-B83C-76FF81B522C2}" sibTransId="{AF4CD30A-C950-45AC-B1C7-3DEE58002BE8}"/>
    <dgm:cxn modelId="{372153CE-F236-4E2C-8067-FD0E99425605}" type="presOf" srcId="{AFE920CE-D543-4150-84A5-54BE506FDCFE}" destId="{5E21D7EF-A9F1-48FE-A348-C00494F353B9}" srcOrd="0" destOrd="0" presId="urn:microsoft.com/office/officeart/2005/8/layout/hList6"/>
    <dgm:cxn modelId="{A0918DDE-E722-4BB9-BA52-8875C0072E58}" type="presOf" srcId="{D8ADA81F-D091-44CF-BDE2-97D153774DF3}" destId="{9BA69377-682A-4C95-984C-2FEA8D5E5DBE}" srcOrd="0" destOrd="0" presId="urn:microsoft.com/office/officeart/2005/8/layout/hList6"/>
    <dgm:cxn modelId="{DF296FFC-7D07-4793-B8E9-85D3F8E4DD8D}" type="presOf" srcId="{BFB06F9D-7A4B-4ED7-8E3F-15F477117275}" destId="{132A50F6-137A-4C16-AE45-F92A8597D765}" srcOrd="0" destOrd="0" presId="urn:microsoft.com/office/officeart/2005/8/layout/hList6"/>
    <dgm:cxn modelId="{8B6A9D64-21AE-43C3-9874-7EE8BA5E3A5E}" type="presParOf" srcId="{C5B8BA63-D8AC-4356-B074-A0D4C495F35E}" destId="{9BA69377-682A-4C95-984C-2FEA8D5E5DBE}" srcOrd="0" destOrd="0" presId="urn:microsoft.com/office/officeart/2005/8/layout/hList6"/>
    <dgm:cxn modelId="{01814AD0-1E4A-4EAC-A38C-A9A07A9B52C7}" type="presParOf" srcId="{C5B8BA63-D8AC-4356-B074-A0D4C495F35E}" destId="{6D5D60A2-8EBE-4080-A759-A99983E9BAFC}" srcOrd="1" destOrd="0" presId="urn:microsoft.com/office/officeart/2005/8/layout/hList6"/>
    <dgm:cxn modelId="{2756B60F-D942-4822-9237-5A6A4D7282AE}" type="presParOf" srcId="{C5B8BA63-D8AC-4356-B074-A0D4C495F35E}" destId="{132A50F6-137A-4C16-AE45-F92A8597D765}" srcOrd="2" destOrd="0" presId="urn:microsoft.com/office/officeart/2005/8/layout/hList6"/>
    <dgm:cxn modelId="{3AA63EC2-9257-49EF-9A13-BEBAD40E3B18}" type="presParOf" srcId="{C5B8BA63-D8AC-4356-B074-A0D4C495F35E}" destId="{763294EB-8F3E-4C45-AB60-E8C56E357A5A}" srcOrd="3" destOrd="0" presId="urn:microsoft.com/office/officeart/2005/8/layout/hList6"/>
    <dgm:cxn modelId="{917BE651-4054-40CB-82D1-1FC98C60181C}" type="presParOf" srcId="{C5B8BA63-D8AC-4356-B074-A0D4C495F35E}" destId="{5E21D7EF-A9F1-48FE-A348-C00494F353B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29DAA-FE54-4491-8096-3110D550C265}" type="doc">
      <dgm:prSet loTypeId="urn:microsoft.com/office/officeart/2008/layout/Vertical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271E31-B926-47D4-8EE2-E5A087ED1055}">
      <dgm:prSet phldrT="[Text]"/>
      <dgm:spPr/>
      <dgm:t>
        <a:bodyPr/>
        <a:lstStyle/>
        <a:p>
          <a:r>
            <a:rPr lang="en-US" dirty="0"/>
            <a:t>Only applicable for arrays containing similar/ identical elements.</a:t>
          </a:r>
        </a:p>
      </dgm:t>
    </dgm:pt>
    <dgm:pt modelId="{3907A155-A7F4-4810-9D14-74A309AF485F}" type="parTrans" cxnId="{1B62A71C-B4C7-4CF7-BE42-9DE1303FA812}">
      <dgm:prSet/>
      <dgm:spPr/>
      <dgm:t>
        <a:bodyPr/>
        <a:lstStyle/>
        <a:p>
          <a:endParaRPr lang="en-US"/>
        </a:p>
      </dgm:t>
    </dgm:pt>
    <dgm:pt modelId="{13AECAFC-4380-4C09-9482-932C5CA9C663}" type="sibTrans" cxnId="{1B62A71C-B4C7-4CF7-BE42-9DE1303FA812}">
      <dgm:prSet/>
      <dgm:spPr/>
      <dgm:t>
        <a:bodyPr/>
        <a:lstStyle/>
        <a:p>
          <a:endParaRPr lang="en-US"/>
        </a:p>
      </dgm:t>
    </dgm:pt>
    <dgm:pt modelId="{4A5D88A7-4960-4B0B-8256-7720F6298E0D}">
      <dgm:prSet phldrT="[Text]"/>
      <dgm:spPr/>
      <dgm:t>
        <a:bodyPr/>
        <a:lstStyle/>
        <a:p>
          <a:endParaRPr lang="en-US" dirty="0"/>
        </a:p>
      </dgm:t>
    </dgm:pt>
    <dgm:pt modelId="{A68A4A00-791D-46D7-9CAD-092B29B8651D}" type="sibTrans" cxnId="{F4E07DDE-EF5F-45D4-84C6-C5801068C664}">
      <dgm:prSet/>
      <dgm:spPr/>
      <dgm:t>
        <a:bodyPr/>
        <a:lstStyle/>
        <a:p>
          <a:endParaRPr lang="en-US"/>
        </a:p>
      </dgm:t>
    </dgm:pt>
    <dgm:pt modelId="{D713A6CB-1A11-46E2-9935-0DD3A69A5FF5}" type="parTrans" cxnId="{F4E07DDE-EF5F-45D4-84C6-C5801068C664}">
      <dgm:prSet/>
      <dgm:spPr/>
      <dgm:t>
        <a:bodyPr/>
        <a:lstStyle/>
        <a:p>
          <a:endParaRPr lang="en-US"/>
        </a:p>
      </dgm:t>
    </dgm:pt>
    <dgm:pt modelId="{6BE68F3B-8C78-4322-A05F-A65EB0C8FDCD}" type="pres">
      <dgm:prSet presAssocID="{6A929DAA-FE54-4491-8096-3110D550C265}" presName="Name0" presStyleCnt="0">
        <dgm:presLayoutVars>
          <dgm:chMax/>
          <dgm:chPref/>
          <dgm:dir/>
        </dgm:presLayoutVars>
      </dgm:prSet>
      <dgm:spPr/>
    </dgm:pt>
    <dgm:pt modelId="{5B320CE9-283E-489C-97A1-357EBAEE0B37}" type="pres">
      <dgm:prSet presAssocID="{4A5D88A7-4960-4B0B-8256-7720F6298E0D}" presName="parenttextcomposite" presStyleCnt="0"/>
      <dgm:spPr/>
    </dgm:pt>
    <dgm:pt modelId="{389F5368-C3E6-4EC7-B238-EA7D659800F3}" type="pres">
      <dgm:prSet presAssocID="{4A5D88A7-4960-4B0B-8256-7720F6298E0D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BEBE3A46-3D8D-4969-92B5-831CF23558C3}" type="pres">
      <dgm:prSet presAssocID="{4A5D88A7-4960-4B0B-8256-7720F6298E0D}" presName="composite" presStyleCnt="0"/>
      <dgm:spPr/>
    </dgm:pt>
    <dgm:pt modelId="{38D6D500-12AA-45DC-8656-9E7DAE26C345}" type="pres">
      <dgm:prSet presAssocID="{4A5D88A7-4960-4B0B-8256-7720F6298E0D}" presName="chevron1" presStyleLbl="alignNode1" presStyleIdx="0" presStyleCnt="7"/>
      <dgm:spPr/>
    </dgm:pt>
    <dgm:pt modelId="{BC260A51-71F9-4A22-AB90-0D33A89B9D4D}" type="pres">
      <dgm:prSet presAssocID="{4A5D88A7-4960-4B0B-8256-7720F6298E0D}" presName="chevron2" presStyleLbl="alignNode1" presStyleIdx="1" presStyleCnt="7"/>
      <dgm:spPr/>
    </dgm:pt>
    <dgm:pt modelId="{4E40F198-6897-48B5-8716-3BA7839E179D}" type="pres">
      <dgm:prSet presAssocID="{4A5D88A7-4960-4B0B-8256-7720F6298E0D}" presName="chevron3" presStyleLbl="alignNode1" presStyleIdx="2" presStyleCnt="7"/>
      <dgm:spPr/>
    </dgm:pt>
    <dgm:pt modelId="{CEF1A5FF-CAF2-49FA-8C2D-B4933A0AF740}" type="pres">
      <dgm:prSet presAssocID="{4A5D88A7-4960-4B0B-8256-7720F6298E0D}" presName="chevron4" presStyleLbl="alignNode1" presStyleIdx="3" presStyleCnt="7"/>
      <dgm:spPr/>
    </dgm:pt>
    <dgm:pt modelId="{37E7BFFB-7E10-451A-AD2C-033809E4F892}" type="pres">
      <dgm:prSet presAssocID="{4A5D88A7-4960-4B0B-8256-7720F6298E0D}" presName="chevron5" presStyleLbl="alignNode1" presStyleIdx="4" presStyleCnt="7"/>
      <dgm:spPr/>
    </dgm:pt>
    <dgm:pt modelId="{1D84BAAB-6F77-4354-8FA0-A55EB5381D36}" type="pres">
      <dgm:prSet presAssocID="{4A5D88A7-4960-4B0B-8256-7720F6298E0D}" presName="chevron6" presStyleLbl="alignNode1" presStyleIdx="5" presStyleCnt="7"/>
      <dgm:spPr/>
    </dgm:pt>
    <dgm:pt modelId="{88F1CF04-F504-4EE8-812E-F96448132D48}" type="pres">
      <dgm:prSet presAssocID="{4A5D88A7-4960-4B0B-8256-7720F6298E0D}" presName="chevron7" presStyleLbl="alignNode1" presStyleIdx="6" presStyleCnt="7"/>
      <dgm:spPr/>
    </dgm:pt>
    <dgm:pt modelId="{664A07A5-061B-446A-BDEA-2F3D02E46D11}" type="pres">
      <dgm:prSet presAssocID="{4A5D88A7-4960-4B0B-8256-7720F6298E0D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5E0DAF18-1FA0-4C0B-BE13-64CD263FAC1D}" type="presOf" srcId="{4A5D88A7-4960-4B0B-8256-7720F6298E0D}" destId="{389F5368-C3E6-4EC7-B238-EA7D659800F3}" srcOrd="0" destOrd="0" presId="urn:microsoft.com/office/officeart/2008/layout/VerticalAccentList"/>
    <dgm:cxn modelId="{1B62A71C-B4C7-4CF7-BE42-9DE1303FA812}" srcId="{4A5D88A7-4960-4B0B-8256-7720F6298E0D}" destId="{D8271E31-B926-47D4-8EE2-E5A087ED1055}" srcOrd="0" destOrd="0" parTransId="{3907A155-A7F4-4810-9D14-74A309AF485F}" sibTransId="{13AECAFC-4380-4C09-9482-932C5CA9C663}"/>
    <dgm:cxn modelId="{5BEDDB3A-8416-431A-B66C-F07091CDE06D}" type="presOf" srcId="{6A929DAA-FE54-4491-8096-3110D550C265}" destId="{6BE68F3B-8C78-4322-A05F-A65EB0C8FDCD}" srcOrd="0" destOrd="0" presId="urn:microsoft.com/office/officeart/2008/layout/VerticalAccentList"/>
    <dgm:cxn modelId="{1C4CF85B-44CC-4ED9-8F48-4186F71233C5}" type="presOf" srcId="{D8271E31-B926-47D4-8EE2-E5A087ED1055}" destId="{664A07A5-061B-446A-BDEA-2F3D02E46D11}" srcOrd="0" destOrd="0" presId="urn:microsoft.com/office/officeart/2008/layout/VerticalAccentList"/>
    <dgm:cxn modelId="{F4E07DDE-EF5F-45D4-84C6-C5801068C664}" srcId="{6A929DAA-FE54-4491-8096-3110D550C265}" destId="{4A5D88A7-4960-4B0B-8256-7720F6298E0D}" srcOrd="0" destOrd="0" parTransId="{D713A6CB-1A11-46E2-9935-0DD3A69A5FF5}" sibTransId="{A68A4A00-791D-46D7-9CAD-092B29B8651D}"/>
    <dgm:cxn modelId="{A45A5A45-8F7E-4B9B-809A-4C9FB275BD91}" type="presParOf" srcId="{6BE68F3B-8C78-4322-A05F-A65EB0C8FDCD}" destId="{5B320CE9-283E-489C-97A1-357EBAEE0B37}" srcOrd="0" destOrd="0" presId="urn:microsoft.com/office/officeart/2008/layout/VerticalAccentList"/>
    <dgm:cxn modelId="{429C1D97-D416-4825-8AC6-E1A40B18D5D4}" type="presParOf" srcId="{5B320CE9-283E-489C-97A1-357EBAEE0B37}" destId="{389F5368-C3E6-4EC7-B238-EA7D659800F3}" srcOrd="0" destOrd="0" presId="urn:microsoft.com/office/officeart/2008/layout/VerticalAccentList"/>
    <dgm:cxn modelId="{96032F3D-1C58-4EC2-9D2F-2BE07CD4E881}" type="presParOf" srcId="{6BE68F3B-8C78-4322-A05F-A65EB0C8FDCD}" destId="{BEBE3A46-3D8D-4969-92B5-831CF23558C3}" srcOrd="1" destOrd="0" presId="urn:microsoft.com/office/officeart/2008/layout/VerticalAccentList"/>
    <dgm:cxn modelId="{6848493B-C684-4537-A9FA-BBBCF02E5F20}" type="presParOf" srcId="{BEBE3A46-3D8D-4969-92B5-831CF23558C3}" destId="{38D6D500-12AA-45DC-8656-9E7DAE26C345}" srcOrd="0" destOrd="0" presId="urn:microsoft.com/office/officeart/2008/layout/VerticalAccentList"/>
    <dgm:cxn modelId="{82EE06B5-6475-4E0C-BF75-02975FE83CC7}" type="presParOf" srcId="{BEBE3A46-3D8D-4969-92B5-831CF23558C3}" destId="{BC260A51-71F9-4A22-AB90-0D33A89B9D4D}" srcOrd="1" destOrd="0" presId="urn:microsoft.com/office/officeart/2008/layout/VerticalAccentList"/>
    <dgm:cxn modelId="{FD292A04-6AEF-428A-A7ED-EB65A13D7BFE}" type="presParOf" srcId="{BEBE3A46-3D8D-4969-92B5-831CF23558C3}" destId="{4E40F198-6897-48B5-8716-3BA7839E179D}" srcOrd="2" destOrd="0" presId="urn:microsoft.com/office/officeart/2008/layout/VerticalAccentList"/>
    <dgm:cxn modelId="{B119F8B6-59E2-4A2F-8F7A-947AADA92673}" type="presParOf" srcId="{BEBE3A46-3D8D-4969-92B5-831CF23558C3}" destId="{CEF1A5FF-CAF2-49FA-8C2D-B4933A0AF740}" srcOrd="3" destOrd="0" presId="urn:microsoft.com/office/officeart/2008/layout/VerticalAccentList"/>
    <dgm:cxn modelId="{68B0A15D-8CE8-4B37-8A8B-029D4EAD9A42}" type="presParOf" srcId="{BEBE3A46-3D8D-4969-92B5-831CF23558C3}" destId="{37E7BFFB-7E10-451A-AD2C-033809E4F892}" srcOrd="4" destOrd="0" presId="urn:microsoft.com/office/officeart/2008/layout/VerticalAccentList"/>
    <dgm:cxn modelId="{F178C6B6-C86A-4FD0-A6A7-FB9C0789BD06}" type="presParOf" srcId="{BEBE3A46-3D8D-4969-92B5-831CF23558C3}" destId="{1D84BAAB-6F77-4354-8FA0-A55EB5381D36}" srcOrd="5" destOrd="0" presId="urn:microsoft.com/office/officeart/2008/layout/VerticalAccentList"/>
    <dgm:cxn modelId="{387892D9-12C9-4DDD-9C88-E308302AF3BD}" type="presParOf" srcId="{BEBE3A46-3D8D-4969-92B5-831CF23558C3}" destId="{88F1CF04-F504-4EE8-812E-F96448132D48}" srcOrd="6" destOrd="0" presId="urn:microsoft.com/office/officeart/2008/layout/VerticalAccentList"/>
    <dgm:cxn modelId="{F066D930-7F3A-4105-92D4-1D249F0D9316}" type="presParOf" srcId="{BEBE3A46-3D8D-4969-92B5-831CF23558C3}" destId="{664A07A5-061B-446A-BDEA-2F3D02E46D1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69377-682A-4C95-984C-2FEA8D5E5DBE}">
      <dsp:nvSpPr>
        <dsp:cNvPr id="0" name=""/>
        <dsp:cNvSpPr/>
      </dsp:nvSpPr>
      <dsp:spPr>
        <a:xfrm rot="16200000">
          <a:off x="-1288822" y="1289344"/>
          <a:ext cx="4051300" cy="1472610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211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Speedy method for sketching the pattern of complicated arrays just by inspection</a:t>
          </a:r>
        </a:p>
      </dsp:txBody>
      <dsp:txXfrm rot="5400000">
        <a:off x="523" y="810259"/>
        <a:ext cx="1472610" cy="2430780"/>
      </dsp:txXfrm>
    </dsp:sp>
    <dsp:sp modelId="{132A50F6-137A-4C16-AE45-F92A8597D765}">
      <dsp:nvSpPr>
        <dsp:cNvPr id="0" name=""/>
        <dsp:cNvSpPr/>
      </dsp:nvSpPr>
      <dsp:spPr>
        <a:xfrm rot="16200000">
          <a:off x="294182" y="1289389"/>
          <a:ext cx="4051300" cy="1472521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211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Useful tool in design of antenna arrays</a:t>
          </a:r>
        </a:p>
      </dsp:txBody>
      <dsp:txXfrm rot="5400000">
        <a:off x="1583571" y="810260"/>
        <a:ext cx="1472521" cy="2430780"/>
      </dsp:txXfrm>
    </dsp:sp>
    <dsp:sp modelId="{5E21D7EF-A9F1-48FE-A348-C00494F353B9}">
      <dsp:nvSpPr>
        <dsp:cNvPr id="0" name=""/>
        <dsp:cNvSpPr/>
      </dsp:nvSpPr>
      <dsp:spPr>
        <a:xfrm rot="16200000">
          <a:off x="1877142" y="1289389"/>
          <a:ext cx="4051300" cy="1472521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211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Exact and point by point multiplication of patterns of the resultant</a:t>
          </a:r>
        </a:p>
      </dsp:txBody>
      <dsp:txXfrm rot="5400000">
        <a:off x="3166531" y="810260"/>
        <a:ext cx="1472521" cy="243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5368-C3E6-4EC7-B238-EA7D659800F3}">
      <dsp:nvSpPr>
        <dsp:cNvPr id="0" name=""/>
        <dsp:cNvSpPr/>
      </dsp:nvSpPr>
      <dsp:spPr>
        <a:xfrm>
          <a:off x="73022" y="540619"/>
          <a:ext cx="4366817" cy="396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3022" y="540619"/>
        <a:ext cx="4366817" cy="396983"/>
      </dsp:txXfrm>
    </dsp:sp>
    <dsp:sp modelId="{38D6D500-12AA-45DC-8656-9E7DAE26C345}">
      <dsp:nvSpPr>
        <dsp:cNvPr id="0" name=""/>
        <dsp:cNvSpPr/>
      </dsp:nvSpPr>
      <dsp:spPr>
        <a:xfrm>
          <a:off x="73022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260A51-71F9-4A22-AB90-0D33A89B9D4D}">
      <dsp:nvSpPr>
        <dsp:cNvPr id="0" name=""/>
        <dsp:cNvSpPr/>
      </dsp:nvSpPr>
      <dsp:spPr>
        <a:xfrm>
          <a:off x="686803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40F198-6897-48B5-8716-3BA7839E179D}">
      <dsp:nvSpPr>
        <dsp:cNvPr id="0" name=""/>
        <dsp:cNvSpPr/>
      </dsp:nvSpPr>
      <dsp:spPr>
        <a:xfrm>
          <a:off x="1301068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F1A5FF-CAF2-49FA-8C2D-B4933A0AF740}">
      <dsp:nvSpPr>
        <dsp:cNvPr id="0" name=""/>
        <dsp:cNvSpPr/>
      </dsp:nvSpPr>
      <dsp:spPr>
        <a:xfrm>
          <a:off x="1914849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7BFFB-7E10-451A-AD2C-033809E4F892}">
      <dsp:nvSpPr>
        <dsp:cNvPr id="0" name=""/>
        <dsp:cNvSpPr/>
      </dsp:nvSpPr>
      <dsp:spPr>
        <a:xfrm>
          <a:off x="2529114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4BAAB-6F77-4354-8FA0-A55EB5381D36}">
      <dsp:nvSpPr>
        <dsp:cNvPr id="0" name=""/>
        <dsp:cNvSpPr/>
      </dsp:nvSpPr>
      <dsp:spPr>
        <a:xfrm>
          <a:off x="3142895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F1CF04-F504-4EE8-812E-F96448132D48}">
      <dsp:nvSpPr>
        <dsp:cNvPr id="0" name=""/>
        <dsp:cNvSpPr/>
      </dsp:nvSpPr>
      <dsp:spPr>
        <a:xfrm>
          <a:off x="3757160" y="937603"/>
          <a:ext cx="1021835" cy="808669"/>
        </a:xfrm>
        <a:prstGeom prst="chevron">
          <a:avLst>
            <a:gd name="adj" fmla="val 7061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07A5-061B-446A-BDEA-2F3D02E46D11}">
      <dsp:nvSpPr>
        <dsp:cNvPr id="0" name=""/>
        <dsp:cNvSpPr/>
      </dsp:nvSpPr>
      <dsp:spPr>
        <a:xfrm>
          <a:off x="73022" y="1018470"/>
          <a:ext cx="4423585" cy="6469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Only applicable for arrays containing similar/ identical elements.</a:t>
          </a:r>
        </a:p>
      </dsp:txBody>
      <dsp:txXfrm>
        <a:off x="73022" y="1018470"/>
        <a:ext cx="4423585" cy="64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01-Oct-21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01-Oct-21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309E-4544-4541-B13B-77F3066D9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967F2-68A0-48B8-8E68-6ACC9CC8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726" y="5548847"/>
            <a:ext cx="7891272" cy="1069848"/>
          </a:xfrm>
        </p:spPr>
        <p:txBody>
          <a:bodyPr/>
          <a:lstStyle/>
          <a:p>
            <a:pPr algn="r"/>
            <a:r>
              <a:rPr lang="en-US" dirty="0"/>
              <a:t>SUBHASHRI S</a:t>
            </a:r>
          </a:p>
          <a:p>
            <a:pPr algn="r"/>
            <a:r>
              <a:rPr lang="en-US" dirty="0"/>
              <a:t>2019105586</a:t>
            </a:r>
          </a:p>
        </p:txBody>
      </p:sp>
    </p:spTree>
    <p:extLst>
      <p:ext uri="{BB962C8B-B14F-4D97-AF65-F5344CB8AC3E}">
        <p14:creationId xmlns:p14="http://schemas.microsoft.com/office/powerpoint/2010/main" val="197363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ADA5-82D0-4003-A280-4769047A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587C-F0E4-4FE3-B50A-5F8BD548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393F8B-BC0A-43A7-B63C-BFD4044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41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Nulls: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7EF79C-44DD-4967-8EDA-2F6114704D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9848" y="1733549"/>
            <a:ext cx="5479808" cy="3816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2F12B4-7C12-4BBD-A4D0-B908BC26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44" y="1733549"/>
            <a:ext cx="4276725" cy="38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B0B7-F3D7-49F3-A64C-90397B5F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6335"/>
          </a:xfrm>
        </p:spPr>
        <p:txBody>
          <a:bodyPr/>
          <a:lstStyle/>
          <a:p>
            <a:r>
              <a:rPr lang="en-US" dirty="0"/>
              <a:t>OUTPUT RADIATION PATTERN: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A1A5B-772D-4EEC-A3A5-874DB20049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6760" y="1877865"/>
            <a:ext cx="4219575" cy="395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013C2F-B279-439E-86DF-0AC90471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28" y="2434855"/>
            <a:ext cx="5051351" cy="26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9027-9334-4FE1-8E38-30EC6BFB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115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Advantages:                  DISADVANTAGES: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02DDC2-32EC-4DF5-8282-8950C5143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616594"/>
              </p:ext>
            </p:extLst>
          </p:nvPr>
        </p:nvGraphicFramePr>
        <p:xfrm>
          <a:off x="1069848" y="1902589"/>
          <a:ext cx="4639576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1B733C-422D-41CB-A597-1320BDF2D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376162"/>
              </p:ext>
            </p:extLst>
          </p:nvPr>
        </p:nvGraphicFramePr>
        <p:xfrm>
          <a:off x="7159082" y="2497873"/>
          <a:ext cx="4852019" cy="228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FB8E5-F948-4B99-9DAE-A4ACC72695FA}"/>
              </a:ext>
            </a:extLst>
          </p:cNvPr>
          <p:cNvCxnSpPr/>
          <p:nvPr/>
        </p:nvCxnSpPr>
        <p:spPr>
          <a:xfrm>
            <a:off x="6400800" y="256478"/>
            <a:ext cx="0" cy="612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2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FF22-859D-4646-B655-8F879059154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856810">
            <a:off x="1995400" y="2043350"/>
            <a:ext cx="10058400" cy="1223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102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CB02-04A3-4D7F-81D2-9F8AC396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pattern multiplication?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EA68-FF41-45A3-BE6D-7DB541B6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170581" cy="4078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The </a:t>
            </a:r>
            <a:r>
              <a:rPr lang="en-US" b="1" dirty="0"/>
              <a:t>principle of pattern multiplication </a:t>
            </a:r>
            <a:r>
              <a:rPr lang="en-US" dirty="0"/>
              <a:t>may be expressed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“The total field pattern of an array of non-isotropic but </a:t>
            </a:r>
          </a:p>
          <a:p>
            <a:pPr marL="0" indent="0">
              <a:buNone/>
            </a:pPr>
            <a:r>
              <a:rPr lang="en-US" i="1" dirty="0"/>
              <a:t>similar sources is the product of the individual source </a:t>
            </a:r>
          </a:p>
          <a:p>
            <a:pPr marL="0" indent="0">
              <a:buNone/>
            </a:pPr>
            <a:r>
              <a:rPr lang="en-US" i="1" dirty="0"/>
              <a:t>pattern and the pattern of an array of isotropic</a:t>
            </a:r>
          </a:p>
          <a:p>
            <a:pPr marL="0" indent="0">
              <a:buNone/>
            </a:pPr>
            <a:r>
              <a:rPr lang="en-US" i="1" dirty="0"/>
              <a:t>point sources each located at the phase center of the </a:t>
            </a:r>
          </a:p>
          <a:p>
            <a:pPr marL="0" indent="0">
              <a:buNone/>
            </a:pPr>
            <a:r>
              <a:rPr lang="en-US" i="1" dirty="0"/>
              <a:t>individual source and having the same relative amplitude</a:t>
            </a:r>
          </a:p>
          <a:p>
            <a:pPr marL="0" indent="0">
              <a:buNone/>
            </a:pPr>
            <a:r>
              <a:rPr lang="en-US" i="1" dirty="0"/>
              <a:t>and phase while the total phase pattern is the sum of  the</a:t>
            </a:r>
          </a:p>
          <a:p>
            <a:pPr marL="0" indent="0">
              <a:buNone/>
            </a:pPr>
            <a:r>
              <a:rPr lang="en-US" i="1" dirty="0"/>
              <a:t>phase patterns of the individual source and the array of </a:t>
            </a:r>
          </a:p>
          <a:p>
            <a:pPr marL="0" indent="0">
              <a:buNone/>
            </a:pPr>
            <a:r>
              <a:rPr lang="en-US" i="1" dirty="0"/>
              <a:t>isotropic point sources.”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1F97126-C2D3-49A1-85F9-8108F1C3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79" y="4585907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060162D-EC71-4A6E-ADA4-06FCFCF3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29" y="4581144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7622CAC-3F69-4AD4-91E7-60DA8F14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29" y="2479372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13C01-6B04-4F8D-852E-708F3AB2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9" y="579863"/>
            <a:ext cx="10147609" cy="5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C210-06C9-4397-A5D3-948417B0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RADIATION PATTERN OF 4-ISOTROPIC ELEMENTS FED IN PHASE, spaced </a:t>
            </a:r>
            <a:r>
              <a:rPr lang="en-US" sz="3600" dirty="0">
                <a:sym typeface="Symbol" panose="05050102010706020507" pitchFamily="18" charset="2"/>
              </a:rPr>
              <a:t>/2 apart</a:t>
            </a:r>
            <a:r>
              <a:rPr lang="en-US" sz="36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2C68-2812-4BEE-944E-DFDB22DAC3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3753" y="2093977"/>
            <a:ext cx="3810000" cy="160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77CE1-8F7F-4DDD-B067-264BEE3C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9" y="4382430"/>
            <a:ext cx="3929901" cy="222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FF0AA-C18A-48F5-A05F-8CF2653063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87598" y="4382430"/>
            <a:ext cx="1484738" cy="2237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668C6-C06B-435C-93B6-B147014182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18024" y="4382429"/>
            <a:ext cx="1373224" cy="2222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9548E-7CFD-47D8-8449-845A9F57D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599" y="1628079"/>
            <a:ext cx="4103649" cy="20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E7A35-B4C1-405A-87A3-AF1A67F3A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8537" y="542925"/>
            <a:ext cx="3076575" cy="2886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6C5EF-E6FC-4CD2-87E4-60C787CB81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174" y="575478"/>
            <a:ext cx="4759727" cy="2886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70F80-C41B-4D47-AAB9-65CEA4F50E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8537" y="3665640"/>
            <a:ext cx="3076575" cy="30798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B07F19-E5E0-4ADE-A6DD-65FABEA1A7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4815" y="3710507"/>
            <a:ext cx="4759726" cy="2990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D8AF7-BA3C-4D54-B2B0-73511BE2FDA6}"/>
              </a:ext>
            </a:extLst>
          </p:cNvPr>
          <p:cNvCxnSpPr/>
          <p:nvPr/>
        </p:nvCxnSpPr>
        <p:spPr>
          <a:xfrm>
            <a:off x="4828478" y="28993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08219-CAC9-45AD-8100-FC0662170FE0}"/>
              </a:ext>
            </a:extLst>
          </p:cNvPr>
          <p:cNvCxnSpPr/>
          <p:nvPr/>
        </p:nvCxnSpPr>
        <p:spPr>
          <a:xfrm>
            <a:off x="5430643" y="324663"/>
            <a:ext cx="0" cy="6375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C16B76-9CFC-459C-9E33-D528E08B9D31}"/>
              </a:ext>
            </a:extLst>
          </p:cNvPr>
          <p:cNvCxnSpPr/>
          <p:nvPr/>
        </p:nvCxnSpPr>
        <p:spPr>
          <a:xfrm>
            <a:off x="892098" y="3512634"/>
            <a:ext cx="9991492" cy="9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9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393F8B-BC0A-43A7-B63C-BFD4044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41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Nulls: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17F97-B4A9-4BCB-B87E-002FF0AF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21948"/>
            <a:ext cx="10058400" cy="685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null is a direction in an antenna’s radiation pattern where the antenna radiates almost no radio waves, so the far field strength is local minimum.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1C212-95A6-463C-9101-C7498D03CE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151543"/>
            <a:ext cx="2750288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C0721-A3E0-4209-82F6-7F56FBC44A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43584" y="2151543"/>
            <a:ext cx="2981325" cy="344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07674-CEBB-49F4-B193-2A756832FE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51404" y="2151542"/>
            <a:ext cx="4603897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B0B7-F3D7-49F3-A64C-90397B5F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6335"/>
          </a:xfrm>
        </p:spPr>
        <p:txBody>
          <a:bodyPr/>
          <a:lstStyle/>
          <a:p>
            <a:r>
              <a:rPr lang="en-US" dirty="0"/>
              <a:t>OUTPUT RADIATION PATTERN: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F2EA-7A95-4386-9BF5-5534240811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4863" y="1360967"/>
            <a:ext cx="4476750" cy="4852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55986-0057-4215-B7A6-63480DFB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317898"/>
            <a:ext cx="5667375" cy="27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C210-06C9-4397-A5D3-948417B0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RADIATION PATTERN OF 8-ISOTROPIC ELEMENTS FED IN PHASE, spaced </a:t>
            </a:r>
            <a:r>
              <a:rPr lang="en-US" sz="3600" dirty="0">
                <a:sym typeface="Symbol" panose="05050102010706020507" pitchFamily="18" charset="2"/>
              </a:rPr>
              <a:t>/2 apart</a:t>
            </a:r>
            <a:r>
              <a:rPr lang="en-US" sz="36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6C81F-A518-4899-8FB9-8A15BF45E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6600" y="3007079"/>
            <a:ext cx="4819650" cy="2095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5FAC98-2E58-4201-880C-C90E707EC6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8600" y="2721297"/>
            <a:ext cx="4876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37A9D-D1D7-4C44-876A-2E1E10A7D5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9733" y="1879041"/>
            <a:ext cx="2979885" cy="3473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9BB97-FF71-4E26-AFE9-2B01C24D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59" y="2012854"/>
            <a:ext cx="4355805" cy="3473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9731A-6B97-4D8E-B573-8193B22A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77" y="2012853"/>
            <a:ext cx="2979885" cy="3473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B562-7A25-4746-B253-65814FD58538}"/>
              </a:ext>
            </a:extLst>
          </p:cNvPr>
          <p:cNvCxnSpPr/>
          <p:nvPr/>
        </p:nvCxnSpPr>
        <p:spPr>
          <a:xfrm>
            <a:off x="4003288" y="836341"/>
            <a:ext cx="0" cy="534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D3477-0760-4DEA-994C-9C00DE5D4CCC}"/>
              </a:ext>
            </a:extLst>
          </p:cNvPr>
          <p:cNvCxnSpPr>
            <a:cxnSpLocks/>
          </p:cNvCxnSpPr>
          <p:nvPr/>
        </p:nvCxnSpPr>
        <p:spPr>
          <a:xfrm>
            <a:off x="8702191" y="836341"/>
            <a:ext cx="0" cy="534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6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210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Pattern multiplication</vt:lpstr>
      <vt:lpstr>What is pattern multiplication?</vt:lpstr>
      <vt:lpstr>PowerPoint Presentation</vt:lpstr>
      <vt:lpstr>RADIATION PATTERN OF 4-ISOTROPIC ELEMENTS FED IN PHASE, spaced /2 apart:</vt:lpstr>
      <vt:lpstr>PowerPoint Presentation</vt:lpstr>
      <vt:lpstr>Nulls:</vt:lpstr>
      <vt:lpstr>OUTPUT RADIATION PATTERN:</vt:lpstr>
      <vt:lpstr>RADIATION PATTERN OF 8-ISOTROPIC ELEMENTS FED IN PHASE, spaced /2 apart:</vt:lpstr>
      <vt:lpstr>PowerPoint Presentation</vt:lpstr>
      <vt:lpstr>PowerPoint Presentation</vt:lpstr>
      <vt:lpstr>Nulls:</vt:lpstr>
      <vt:lpstr>OUTPUT RADIATION PATTERN:</vt:lpstr>
      <vt:lpstr>Advantages:                  DISADVANTAGES: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multiplication</dc:title>
  <dc:creator>Z40B</dc:creator>
  <cp:lastModifiedBy>Z40B</cp:lastModifiedBy>
  <cp:revision>7</cp:revision>
  <dcterms:created xsi:type="dcterms:W3CDTF">2021-09-28T05:01:29Z</dcterms:created>
  <dcterms:modified xsi:type="dcterms:W3CDTF">2021-10-01T03:22:00Z</dcterms:modified>
</cp:coreProperties>
</file>