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5" r:id="rId8"/>
    <p:sldId id="303" r:id="rId9"/>
    <p:sldId id="302" r:id="rId10"/>
    <p:sldId id="308" r:id="rId11"/>
    <p:sldId id="304" r:id="rId12"/>
    <p:sldId id="306" r:id="rId13"/>
    <p:sldId id="307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2ACBA-83C0-4640-A3B8-ACDFE6370C16}" type="doc">
      <dgm:prSet loTypeId="urn:microsoft.com/office/officeart/2005/8/layout/hList1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BC77C0-892E-4E88-A597-04BFAE946E44}">
      <dgm:prSet phldrT="[Text]"/>
      <dgm:spPr/>
      <dgm:t>
        <a:bodyPr/>
        <a:lstStyle/>
        <a:p>
          <a:r>
            <a:rPr lang="en-US" dirty="0"/>
            <a:t>Learning Continuity</a:t>
          </a:r>
        </a:p>
      </dgm:t>
    </dgm:pt>
    <dgm:pt modelId="{FFC205C9-808A-4F07-BED7-BAC8A7E03338}" type="parTrans" cxnId="{B85D53AB-23D9-4498-A8BF-A4D84C8472D8}">
      <dgm:prSet/>
      <dgm:spPr/>
      <dgm:t>
        <a:bodyPr/>
        <a:lstStyle/>
        <a:p>
          <a:endParaRPr lang="en-US"/>
        </a:p>
      </dgm:t>
    </dgm:pt>
    <dgm:pt modelId="{FC6FD985-CA09-4C4C-B4EB-B76235FEEBC8}" type="sibTrans" cxnId="{B85D53AB-23D9-4498-A8BF-A4D84C8472D8}">
      <dgm:prSet/>
      <dgm:spPr/>
      <dgm:t>
        <a:bodyPr/>
        <a:lstStyle/>
        <a:p>
          <a:endParaRPr lang="en-US"/>
        </a:p>
      </dgm:t>
    </dgm:pt>
    <dgm:pt modelId="{9408D327-D6B9-4A3E-8A5A-CE0AC6CC9176}">
      <dgm:prSet phldrT="[Text]"/>
      <dgm:spPr/>
      <dgm:t>
        <a:bodyPr/>
        <a:lstStyle/>
        <a:p>
          <a:r>
            <a:rPr lang="en-US" dirty="0"/>
            <a:t>Disrupted classes undisrupted learning(DUCL).</a:t>
          </a:r>
        </a:p>
      </dgm:t>
    </dgm:pt>
    <dgm:pt modelId="{B9CFF70D-53DB-4466-AB97-CED052801DB2}" type="parTrans" cxnId="{20464BF3-C3BA-437D-A141-854AE8C04DEB}">
      <dgm:prSet/>
      <dgm:spPr/>
      <dgm:t>
        <a:bodyPr/>
        <a:lstStyle/>
        <a:p>
          <a:endParaRPr lang="en-US"/>
        </a:p>
      </dgm:t>
    </dgm:pt>
    <dgm:pt modelId="{1AFEECB3-0D7C-4458-BAE1-5744C985E19E}" type="sibTrans" cxnId="{20464BF3-C3BA-437D-A141-854AE8C04DEB}">
      <dgm:prSet/>
      <dgm:spPr/>
      <dgm:t>
        <a:bodyPr/>
        <a:lstStyle/>
        <a:p>
          <a:endParaRPr lang="en-US"/>
        </a:p>
      </dgm:t>
    </dgm:pt>
    <dgm:pt modelId="{DA5820F3-5A3C-4F09-BF82-CD7192EB7327}">
      <dgm:prSet phldrT="[Text]"/>
      <dgm:spPr/>
      <dgm:t>
        <a:bodyPr/>
        <a:lstStyle/>
        <a:p>
          <a:r>
            <a:rPr lang="en-US" dirty="0"/>
            <a:t>Online learning resources.</a:t>
          </a:r>
        </a:p>
      </dgm:t>
    </dgm:pt>
    <dgm:pt modelId="{181B59E3-C4AE-4E57-8773-20723E7A0F80}" type="parTrans" cxnId="{213B4238-5029-488F-8440-DA2C44873607}">
      <dgm:prSet/>
      <dgm:spPr/>
      <dgm:t>
        <a:bodyPr/>
        <a:lstStyle/>
        <a:p>
          <a:endParaRPr lang="en-US"/>
        </a:p>
      </dgm:t>
    </dgm:pt>
    <dgm:pt modelId="{32D9BAC6-A0B2-44E3-A041-9EAA0500861A}" type="sibTrans" cxnId="{213B4238-5029-488F-8440-DA2C44873607}">
      <dgm:prSet/>
      <dgm:spPr/>
      <dgm:t>
        <a:bodyPr/>
        <a:lstStyle/>
        <a:p>
          <a:endParaRPr lang="en-US"/>
        </a:p>
      </dgm:t>
    </dgm:pt>
    <dgm:pt modelId="{2299B5F2-BA0F-4234-AC2A-0D1325EEC2CA}">
      <dgm:prSet phldrT="[Text]"/>
      <dgm:spPr/>
      <dgm:t>
        <a:bodyPr/>
        <a:lstStyle/>
        <a:p>
          <a:r>
            <a:rPr lang="en-US" dirty="0"/>
            <a:t>Safe operations and community participation</a:t>
          </a:r>
        </a:p>
      </dgm:t>
    </dgm:pt>
    <dgm:pt modelId="{7BA7CC23-1644-4820-9D60-CE88197AA8F9}" type="parTrans" cxnId="{53FE57A2-9D97-4D9F-992B-9FCF3758AE68}">
      <dgm:prSet/>
      <dgm:spPr/>
      <dgm:t>
        <a:bodyPr/>
        <a:lstStyle/>
        <a:p>
          <a:endParaRPr lang="en-US"/>
        </a:p>
      </dgm:t>
    </dgm:pt>
    <dgm:pt modelId="{F116DB33-78FD-4E82-965D-0E821A330ACD}" type="sibTrans" cxnId="{53FE57A2-9D97-4D9F-992B-9FCF3758AE68}">
      <dgm:prSet/>
      <dgm:spPr/>
      <dgm:t>
        <a:bodyPr/>
        <a:lstStyle/>
        <a:p>
          <a:endParaRPr lang="en-US"/>
        </a:p>
      </dgm:t>
    </dgm:pt>
    <dgm:pt modelId="{3F778917-E9BF-4872-97D1-1F4606661E8D}">
      <dgm:prSet phldrT="[Text]"/>
      <dgm:spPr/>
      <dgm:t>
        <a:bodyPr/>
        <a:lstStyle/>
        <a:p>
          <a:r>
            <a:rPr lang="en-US" dirty="0"/>
            <a:t>Policies and protocols on prevention and control.</a:t>
          </a:r>
        </a:p>
      </dgm:t>
    </dgm:pt>
    <dgm:pt modelId="{03DBF3E0-BC38-4368-9D18-1A23DE87257E}" type="parTrans" cxnId="{0FBC9452-2E5A-4965-A440-A6761EFEA8FE}">
      <dgm:prSet/>
      <dgm:spPr/>
      <dgm:t>
        <a:bodyPr/>
        <a:lstStyle/>
        <a:p>
          <a:endParaRPr lang="en-US"/>
        </a:p>
      </dgm:t>
    </dgm:pt>
    <dgm:pt modelId="{555ADDB9-86AC-4032-9DA5-BD5820E57522}" type="sibTrans" cxnId="{0FBC9452-2E5A-4965-A440-A6761EFEA8FE}">
      <dgm:prSet/>
      <dgm:spPr/>
      <dgm:t>
        <a:bodyPr/>
        <a:lstStyle/>
        <a:p>
          <a:endParaRPr lang="en-US"/>
        </a:p>
      </dgm:t>
    </dgm:pt>
    <dgm:pt modelId="{E4EB5C87-CD8D-494A-B4AF-A02F81458244}">
      <dgm:prSet phldrT="[Text]"/>
      <dgm:spPr/>
      <dgm:t>
        <a:bodyPr/>
        <a:lstStyle/>
        <a:p>
          <a:r>
            <a:rPr lang="en-US" dirty="0"/>
            <a:t>Sanitation and hygiene.</a:t>
          </a:r>
        </a:p>
      </dgm:t>
    </dgm:pt>
    <dgm:pt modelId="{DF96BD7F-E5C3-4EB7-81BD-96108A59A00B}" type="parTrans" cxnId="{127A13E6-3AC5-4C5F-B984-8BCD67D5A22E}">
      <dgm:prSet/>
      <dgm:spPr/>
      <dgm:t>
        <a:bodyPr/>
        <a:lstStyle/>
        <a:p>
          <a:endParaRPr lang="en-US"/>
        </a:p>
      </dgm:t>
    </dgm:pt>
    <dgm:pt modelId="{F5C581E9-F3FC-4074-942D-E13086C6DF27}" type="sibTrans" cxnId="{127A13E6-3AC5-4C5F-B984-8BCD67D5A22E}">
      <dgm:prSet/>
      <dgm:spPr/>
      <dgm:t>
        <a:bodyPr/>
        <a:lstStyle/>
        <a:p>
          <a:endParaRPr lang="en-US"/>
        </a:p>
      </dgm:t>
    </dgm:pt>
    <dgm:pt modelId="{0F955855-CA9E-4E50-BAE8-DEA5A603D011}">
      <dgm:prSet phldrT="[Text]"/>
      <dgm:spPr/>
      <dgm:t>
        <a:bodyPr/>
        <a:lstStyle/>
        <a:p>
          <a:r>
            <a:rPr lang="en-US" dirty="0"/>
            <a:t>Health and well-being</a:t>
          </a:r>
        </a:p>
      </dgm:t>
    </dgm:pt>
    <dgm:pt modelId="{66CEF198-B4D3-4E25-AEB6-C321B13DB68F}" type="parTrans" cxnId="{D84A1B8E-6B80-4365-B3C0-A5A650D29E29}">
      <dgm:prSet/>
      <dgm:spPr/>
      <dgm:t>
        <a:bodyPr/>
        <a:lstStyle/>
        <a:p>
          <a:endParaRPr lang="en-US"/>
        </a:p>
      </dgm:t>
    </dgm:pt>
    <dgm:pt modelId="{DC12E013-E899-4DB2-8B04-602B6D9927B2}" type="sibTrans" cxnId="{D84A1B8E-6B80-4365-B3C0-A5A650D29E29}">
      <dgm:prSet/>
      <dgm:spPr/>
      <dgm:t>
        <a:bodyPr/>
        <a:lstStyle/>
        <a:p>
          <a:endParaRPr lang="en-US"/>
        </a:p>
      </dgm:t>
    </dgm:pt>
    <dgm:pt modelId="{25F1264A-D611-48EE-AE3E-260ACE833240}">
      <dgm:prSet phldrT="[Text]"/>
      <dgm:spPr/>
      <dgm:t>
        <a:bodyPr/>
        <a:lstStyle/>
        <a:p>
          <a:r>
            <a:rPr lang="en-US" dirty="0"/>
            <a:t>Physical exercises and psychological support.</a:t>
          </a:r>
        </a:p>
      </dgm:t>
    </dgm:pt>
    <dgm:pt modelId="{F144AA0B-46FE-4B4E-A7DC-5ACA70168AF1}" type="parTrans" cxnId="{1C134311-E2E8-4192-BC5F-B0CC39BE6BF9}">
      <dgm:prSet/>
      <dgm:spPr/>
      <dgm:t>
        <a:bodyPr/>
        <a:lstStyle/>
        <a:p>
          <a:endParaRPr lang="en-US"/>
        </a:p>
      </dgm:t>
    </dgm:pt>
    <dgm:pt modelId="{237106C5-967B-4D19-AC9B-602663FAD1B4}" type="sibTrans" cxnId="{1C134311-E2E8-4192-BC5F-B0CC39BE6BF9}">
      <dgm:prSet/>
      <dgm:spPr/>
      <dgm:t>
        <a:bodyPr/>
        <a:lstStyle/>
        <a:p>
          <a:endParaRPr lang="en-US"/>
        </a:p>
      </dgm:t>
    </dgm:pt>
    <dgm:pt modelId="{18C6FF7C-6067-496F-8A3B-86FDE6E1B9C2}">
      <dgm:prSet phldrT="[Text]"/>
      <dgm:spPr/>
      <dgm:t>
        <a:bodyPr/>
        <a:lstStyle/>
        <a:p>
          <a:r>
            <a:rPr lang="en-US" dirty="0"/>
            <a:t>Healthy network environment.</a:t>
          </a:r>
        </a:p>
      </dgm:t>
    </dgm:pt>
    <dgm:pt modelId="{DA6DBB7F-ABCF-48E0-A479-247185F0603C}" type="parTrans" cxnId="{046DFB77-5009-4D92-9E37-9707FE29C1FB}">
      <dgm:prSet/>
      <dgm:spPr/>
      <dgm:t>
        <a:bodyPr/>
        <a:lstStyle/>
        <a:p>
          <a:endParaRPr lang="en-US"/>
        </a:p>
      </dgm:t>
    </dgm:pt>
    <dgm:pt modelId="{C161437E-5565-4624-9E57-3B8ECDF98B97}" type="sibTrans" cxnId="{046DFB77-5009-4D92-9E37-9707FE29C1FB}">
      <dgm:prSet/>
      <dgm:spPr/>
      <dgm:t>
        <a:bodyPr/>
        <a:lstStyle/>
        <a:p>
          <a:endParaRPr lang="en-US"/>
        </a:p>
      </dgm:t>
    </dgm:pt>
    <dgm:pt modelId="{B1CD09F4-2396-4BDD-9190-2CE7E33BFCE3}">
      <dgm:prSet phldrT="[Text]"/>
      <dgm:spPr/>
      <dgm:t>
        <a:bodyPr/>
        <a:lstStyle/>
        <a:p>
          <a:r>
            <a:rPr lang="en-US" dirty="0"/>
            <a:t>Financial support                           </a:t>
          </a:r>
        </a:p>
      </dgm:t>
    </dgm:pt>
    <dgm:pt modelId="{C2E92BFC-D8C1-491D-9104-29A0DD98360C}" type="parTrans" cxnId="{D16CC543-FF81-4AB8-8F03-591E84B72286}">
      <dgm:prSet/>
      <dgm:spPr/>
      <dgm:t>
        <a:bodyPr/>
        <a:lstStyle/>
        <a:p>
          <a:endParaRPr lang="en-US"/>
        </a:p>
      </dgm:t>
    </dgm:pt>
    <dgm:pt modelId="{59E240D6-85F2-4629-998E-254A11957CAD}" type="sibTrans" cxnId="{D16CC543-FF81-4AB8-8F03-591E84B72286}">
      <dgm:prSet/>
      <dgm:spPr/>
      <dgm:t>
        <a:bodyPr/>
        <a:lstStyle/>
        <a:p>
          <a:endParaRPr lang="en-US"/>
        </a:p>
      </dgm:t>
    </dgm:pt>
    <dgm:pt modelId="{4F75FDBE-590C-4323-9BA5-E2302A41C5D3}">
      <dgm:prSet/>
      <dgm:spPr/>
      <dgm:t>
        <a:bodyPr/>
        <a:lstStyle/>
        <a:p>
          <a:r>
            <a:rPr lang="en-US" dirty="0"/>
            <a:t>Measures to support the economic recovery process.</a:t>
          </a:r>
        </a:p>
      </dgm:t>
    </dgm:pt>
    <dgm:pt modelId="{037458A3-CBE5-42C5-B8FB-287D5BD7756F}" type="parTrans" cxnId="{B807869D-BD28-4B20-9E7A-1FFBF21637E2}">
      <dgm:prSet/>
      <dgm:spPr/>
      <dgm:t>
        <a:bodyPr/>
        <a:lstStyle/>
        <a:p>
          <a:endParaRPr lang="en-US"/>
        </a:p>
      </dgm:t>
    </dgm:pt>
    <dgm:pt modelId="{6E7CA261-5C23-4F66-B7A3-0C5D5D3B4E73}" type="sibTrans" cxnId="{B807869D-BD28-4B20-9E7A-1FFBF21637E2}">
      <dgm:prSet/>
      <dgm:spPr/>
      <dgm:t>
        <a:bodyPr/>
        <a:lstStyle/>
        <a:p>
          <a:endParaRPr lang="en-US"/>
        </a:p>
      </dgm:t>
    </dgm:pt>
    <dgm:pt modelId="{F9D67DD0-F4C1-46DE-A1E2-332A2514FE98}">
      <dgm:prSet/>
      <dgm:spPr/>
      <dgm:t>
        <a:bodyPr/>
        <a:lstStyle/>
        <a:p>
          <a:r>
            <a:rPr lang="en-US" dirty="0"/>
            <a:t>Financial assistance.</a:t>
          </a:r>
        </a:p>
      </dgm:t>
    </dgm:pt>
    <dgm:pt modelId="{C3A663FA-4E2D-44AB-AE24-E23C9E9C66A1}" type="parTrans" cxnId="{1CCF4FDC-3D67-404C-9BD6-EAD8F0E3D1C6}">
      <dgm:prSet/>
      <dgm:spPr/>
      <dgm:t>
        <a:bodyPr/>
        <a:lstStyle/>
        <a:p>
          <a:endParaRPr lang="en-US"/>
        </a:p>
      </dgm:t>
    </dgm:pt>
    <dgm:pt modelId="{7B1A132D-F616-4508-A035-817756912D5D}" type="sibTrans" cxnId="{1CCF4FDC-3D67-404C-9BD6-EAD8F0E3D1C6}">
      <dgm:prSet/>
      <dgm:spPr/>
      <dgm:t>
        <a:bodyPr/>
        <a:lstStyle/>
        <a:p>
          <a:endParaRPr lang="en-US"/>
        </a:p>
      </dgm:t>
    </dgm:pt>
    <dgm:pt modelId="{C239D85C-F607-4FCC-B222-EBC547A4E82C}" type="pres">
      <dgm:prSet presAssocID="{C072ACBA-83C0-4640-A3B8-ACDFE6370C16}" presName="Name0" presStyleCnt="0">
        <dgm:presLayoutVars>
          <dgm:dir/>
          <dgm:animLvl val="lvl"/>
          <dgm:resizeHandles val="exact"/>
        </dgm:presLayoutVars>
      </dgm:prSet>
      <dgm:spPr/>
    </dgm:pt>
    <dgm:pt modelId="{00728949-8565-4AC4-9B96-2506B0087E22}" type="pres">
      <dgm:prSet presAssocID="{3BBC77C0-892E-4E88-A597-04BFAE946E44}" presName="composite" presStyleCnt="0"/>
      <dgm:spPr/>
    </dgm:pt>
    <dgm:pt modelId="{01ADEE5B-FB40-4D46-9368-35D1A05C4F84}" type="pres">
      <dgm:prSet presAssocID="{3BBC77C0-892E-4E88-A597-04BFAE946E4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A7070F2-AED9-4F43-97AD-2ED71D380E2F}" type="pres">
      <dgm:prSet presAssocID="{3BBC77C0-892E-4E88-A597-04BFAE946E44}" presName="desTx" presStyleLbl="alignAccFollowNode1" presStyleIdx="0" presStyleCnt="4">
        <dgm:presLayoutVars>
          <dgm:bulletEnabled val="1"/>
        </dgm:presLayoutVars>
      </dgm:prSet>
      <dgm:spPr/>
    </dgm:pt>
    <dgm:pt modelId="{057288F5-FD65-4A0B-BA88-4AF394B9E50D}" type="pres">
      <dgm:prSet presAssocID="{FC6FD985-CA09-4C4C-B4EB-B76235FEEBC8}" presName="space" presStyleCnt="0"/>
      <dgm:spPr/>
    </dgm:pt>
    <dgm:pt modelId="{FA210BE2-6821-497C-BFB4-DACAD1D83BEA}" type="pres">
      <dgm:prSet presAssocID="{2299B5F2-BA0F-4234-AC2A-0D1325EEC2CA}" presName="composite" presStyleCnt="0"/>
      <dgm:spPr/>
    </dgm:pt>
    <dgm:pt modelId="{722A1E18-5AB7-44B2-A72F-47DF041A0EEB}" type="pres">
      <dgm:prSet presAssocID="{2299B5F2-BA0F-4234-AC2A-0D1325EEC2C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A34DD14-EFC0-4967-87FF-14CE89475C00}" type="pres">
      <dgm:prSet presAssocID="{2299B5F2-BA0F-4234-AC2A-0D1325EEC2CA}" presName="desTx" presStyleLbl="alignAccFollowNode1" presStyleIdx="1" presStyleCnt="4">
        <dgm:presLayoutVars>
          <dgm:bulletEnabled val="1"/>
        </dgm:presLayoutVars>
      </dgm:prSet>
      <dgm:spPr/>
    </dgm:pt>
    <dgm:pt modelId="{88B8023C-3E0E-4185-94E5-97A150DA1DAD}" type="pres">
      <dgm:prSet presAssocID="{F116DB33-78FD-4E82-965D-0E821A330ACD}" presName="space" presStyleCnt="0"/>
      <dgm:spPr/>
    </dgm:pt>
    <dgm:pt modelId="{80590345-88F9-4509-9243-42BB4AA0B4B9}" type="pres">
      <dgm:prSet presAssocID="{0F955855-CA9E-4E50-BAE8-DEA5A603D011}" presName="composite" presStyleCnt="0"/>
      <dgm:spPr/>
    </dgm:pt>
    <dgm:pt modelId="{E70A1C6D-5F0A-4B88-8BF6-08F4FBFC584F}" type="pres">
      <dgm:prSet presAssocID="{0F955855-CA9E-4E50-BAE8-DEA5A603D01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6E720FC-F2A7-4409-BADC-9B5882865E44}" type="pres">
      <dgm:prSet presAssocID="{0F955855-CA9E-4E50-BAE8-DEA5A603D011}" presName="desTx" presStyleLbl="alignAccFollowNode1" presStyleIdx="2" presStyleCnt="4">
        <dgm:presLayoutVars>
          <dgm:bulletEnabled val="1"/>
        </dgm:presLayoutVars>
      </dgm:prSet>
      <dgm:spPr/>
    </dgm:pt>
    <dgm:pt modelId="{397CF47E-2779-40DE-BFF2-7260C1EA30B8}" type="pres">
      <dgm:prSet presAssocID="{DC12E013-E899-4DB2-8B04-602B6D9927B2}" presName="space" presStyleCnt="0"/>
      <dgm:spPr/>
    </dgm:pt>
    <dgm:pt modelId="{3076A039-7A20-4460-AC1D-C98D809C2F37}" type="pres">
      <dgm:prSet presAssocID="{B1CD09F4-2396-4BDD-9190-2CE7E33BFCE3}" presName="composite" presStyleCnt="0"/>
      <dgm:spPr/>
    </dgm:pt>
    <dgm:pt modelId="{202F03ED-8259-4484-96D3-B07715EC8035}" type="pres">
      <dgm:prSet presAssocID="{B1CD09F4-2396-4BDD-9190-2CE7E33BFCE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8128CA5-46C8-463D-B23E-C26F25163E7E}" type="pres">
      <dgm:prSet presAssocID="{B1CD09F4-2396-4BDD-9190-2CE7E33BFCE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C134311-E2E8-4192-BC5F-B0CC39BE6BF9}" srcId="{0F955855-CA9E-4E50-BAE8-DEA5A603D011}" destId="{25F1264A-D611-48EE-AE3E-260ACE833240}" srcOrd="0" destOrd="0" parTransId="{F144AA0B-46FE-4B4E-A7DC-5ACA70168AF1}" sibTransId="{237106C5-967B-4D19-AC9B-602663FAD1B4}"/>
    <dgm:cxn modelId="{BCAAC017-CAD2-4291-B508-976814ED4677}" type="presOf" srcId="{2299B5F2-BA0F-4234-AC2A-0D1325EEC2CA}" destId="{722A1E18-5AB7-44B2-A72F-47DF041A0EEB}" srcOrd="0" destOrd="0" presId="urn:microsoft.com/office/officeart/2005/8/layout/hList1"/>
    <dgm:cxn modelId="{88E9731C-CCCE-44E4-ADA2-77F7621177B2}" type="presOf" srcId="{25F1264A-D611-48EE-AE3E-260ACE833240}" destId="{96E720FC-F2A7-4409-BADC-9B5882865E44}" srcOrd="0" destOrd="0" presId="urn:microsoft.com/office/officeart/2005/8/layout/hList1"/>
    <dgm:cxn modelId="{6FAF4020-C27B-41FE-8CAF-375D802E95F0}" type="presOf" srcId="{E4EB5C87-CD8D-494A-B4AF-A02F81458244}" destId="{4A34DD14-EFC0-4967-87FF-14CE89475C00}" srcOrd="0" destOrd="1" presId="urn:microsoft.com/office/officeart/2005/8/layout/hList1"/>
    <dgm:cxn modelId="{E3F8EA27-9029-4806-BD9D-B1DD0C0985FA}" type="presOf" srcId="{C072ACBA-83C0-4640-A3B8-ACDFE6370C16}" destId="{C239D85C-F607-4FCC-B222-EBC547A4E82C}" srcOrd="0" destOrd="0" presId="urn:microsoft.com/office/officeart/2005/8/layout/hList1"/>
    <dgm:cxn modelId="{4F774635-4A20-4E82-9972-FBBC80D40565}" type="presOf" srcId="{3F778917-E9BF-4872-97D1-1F4606661E8D}" destId="{4A34DD14-EFC0-4967-87FF-14CE89475C00}" srcOrd="0" destOrd="0" presId="urn:microsoft.com/office/officeart/2005/8/layout/hList1"/>
    <dgm:cxn modelId="{213B4238-5029-488F-8440-DA2C44873607}" srcId="{3BBC77C0-892E-4E88-A597-04BFAE946E44}" destId="{DA5820F3-5A3C-4F09-BF82-CD7192EB7327}" srcOrd="1" destOrd="0" parTransId="{181B59E3-C4AE-4E57-8773-20723E7A0F80}" sibTransId="{32D9BAC6-A0B2-44E3-A041-9EAA0500861A}"/>
    <dgm:cxn modelId="{784B7E5C-DFC4-475A-A908-4208BE747E4F}" type="presOf" srcId="{B1CD09F4-2396-4BDD-9190-2CE7E33BFCE3}" destId="{202F03ED-8259-4484-96D3-B07715EC8035}" srcOrd="0" destOrd="0" presId="urn:microsoft.com/office/officeart/2005/8/layout/hList1"/>
    <dgm:cxn modelId="{D16CC543-FF81-4AB8-8F03-591E84B72286}" srcId="{C072ACBA-83C0-4640-A3B8-ACDFE6370C16}" destId="{B1CD09F4-2396-4BDD-9190-2CE7E33BFCE3}" srcOrd="3" destOrd="0" parTransId="{C2E92BFC-D8C1-491D-9104-29A0DD98360C}" sibTransId="{59E240D6-85F2-4629-998E-254A11957CAD}"/>
    <dgm:cxn modelId="{E09E2450-AE46-48B8-B3D9-050C0FFE03FC}" type="presOf" srcId="{3BBC77C0-892E-4E88-A597-04BFAE946E44}" destId="{01ADEE5B-FB40-4D46-9368-35D1A05C4F84}" srcOrd="0" destOrd="0" presId="urn:microsoft.com/office/officeart/2005/8/layout/hList1"/>
    <dgm:cxn modelId="{0FBC9452-2E5A-4965-A440-A6761EFEA8FE}" srcId="{2299B5F2-BA0F-4234-AC2A-0D1325EEC2CA}" destId="{3F778917-E9BF-4872-97D1-1F4606661E8D}" srcOrd="0" destOrd="0" parTransId="{03DBF3E0-BC38-4368-9D18-1A23DE87257E}" sibTransId="{555ADDB9-86AC-4032-9DA5-BD5820E57522}"/>
    <dgm:cxn modelId="{046DFB77-5009-4D92-9E37-9707FE29C1FB}" srcId="{0F955855-CA9E-4E50-BAE8-DEA5A603D011}" destId="{18C6FF7C-6067-496F-8A3B-86FDE6E1B9C2}" srcOrd="1" destOrd="0" parTransId="{DA6DBB7F-ABCF-48E0-A479-247185F0603C}" sibTransId="{C161437E-5565-4624-9E57-3B8ECDF98B97}"/>
    <dgm:cxn modelId="{A45AF558-C452-4868-9EBC-AC878433B430}" type="presOf" srcId="{18C6FF7C-6067-496F-8A3B-86FDE6E1B9C2}" destId="{96E720FC-F2A7-4409-BADC-9B5882865E44}" srcOrd="0" destOrd="1" presId="urn:microsoft.com/office/officeart/2005/8/layout/hList1"/>
    <dgm:cxn modelId="{DF76D980-522F-44EB-8083-5114EE68A58A}" type="presOf" srcId="{DA5820F3-5A3C-4F09-BF82-CD7192EB7327}" destId="{7A7070F2-AED9-4F43-97AD-2ED71D380E2F}" srcOrd="0" destOrd="1" presId="urn:microsoft.com/office/officeart/2005/8/layout/hList1"/>
    <dgm:cxn modelId="{D84A1B8E-6B80-4365-B3C0-A5A650D29E29}" srcId="{C072ACBA-83C0-4640-A3B8-ACDFE6370C16}" destId="{0F955855-CA9E-4E50-BAE8-DEA5A603D011}" srcOrd="2" destOrd="0" parTransId="{66CEF198-B4D3-4E25-AEB6-C321B13DB68F}" sibTransId="{DC12E013-E899-4DB2-8B04-602B6D9927B2}"/>
    <dgm:cxn modelId="{B807869D-BD28-4B20-9E7A-1FFBF21637E2}" srcId="{B1CD09F4-2396-4BDD-9190-2CE7E33BFCE3}" destId="{4F75FDBE-590C-4323-9BA5-E2302A41C5D3}" srcOrd="0" destOrd="0" parTransId="{037458A3-CBE5-42C5-B8FB-287D5BD7756F}" sibTransId="{6E7CA261-5C23-4F66-B7A3-0C5D5D3B4E73}"/>
    <dgm:cxn modelId="{B34CDE9E-243C-495A-9765-C9AE1D03C271}" type="presOf" srcId="{9408D327-D6B9-4A3E-8A5A-CE0AC6CC9176}" destId="{7A7070F2-AED9-4F43-97AD-2ED71D380E2F}" srcOrd="0" destOrd="0" presId="urn:microsoft.com/office/officeart/2005/8/layout/hList1"/>
    <dgm:cxn modelId="{53FE57A2-9D97-4D9F-992B-9FCF3758AE68}" srcId="{C072ACBA-83C0-4640-A3B8-ACDFE6370C16}" destId="{2299B5F2-BA0F-4234-AC2A-0D1325EEC2CA}" srcOrd="1" destOrd="0" parTransId="{7BA7CC23-1644-4820-9D60-CE88197AA8F9}" sibTransId="{F116DB33-78FD-4E82-965D-0E821A330ACD}"/>
    <dgm:cxn modelId="{EEEA06A5-E7FD-4F33-AB89-9B467FD61BE0}" type="presOf" srcId="{4F75FDBE-590C-4323-9BA5-E2302A41C5D3}" destId="{B8128CA5-46C8-463D-B23E-C26F25163E7E}" srcOrd="0" destOrd="0" presId="urn:microsoft.com/office/officeart/2005/8/layout/hList1"/>
    <dgm:cxn modelId="{B85D53AB-23D9-4498-A8BF-A4D84C8472D8}" srcId="{C072ACBA-83C0-4640-A3B8-ACDFE6370C16}" destId="{3BBC77C0-892E-4E88-A597-04BFAE946E44}" srcOrd="0" destOrd="0" parTransId="{FFC205C9-808A-4F07-BED7-BAC8A7E03338}" sibTransId="{FC6FD985-CA09-4C4C-B4EB-B76235FEEBC8}"/>
    <dgm:cxn modelId="{D90DEAC9-75F3-4F66-B5C5-8E5BD93C9E5A}" type="presOf" srcId="{F9D67DD0-F4C1-46DE-A1E2-332A2514FE98}" destId="{B8128CA5-46C8-463D-B23E-C26F25163E7E}" srcOrd="0" destOrd="1" presId="urn:microsoft.com/office/officeart/2005/8/layout/hList1"/>
    <dgm:cxn modelId="{1CCF4FDC-3D67-404C-9BD6-EAD8F0E3D1C6}" srcId="{B1CD09F4-2396-4BDD-9190-2CE7E33BFCE3}" destId="{F9D67DD0-F4C1-46DE-A1E2-332A2514FE98}" srcOrd="1" destOrd="0" parTransId="{C3A663FA-4E2D-44AB-AE24-E23C9E9C66A1}" sibTransId="{7B1A132D-F616-4508-A035-817756912D5D}"/>
    <dgm:cxn modelId="{127A13E6-3AC5-4C5F-B984-8BCD67D5A22E}" srcId="{2299B5F2-BA0F-4234-AC2A-0D1325EEC2CA}" destId="{E4EB5C87-CD8D-494A-B4AF-A02F81458244}" srcOrd="1" destOrd="0" parTransId="{DF96BD7F-E5C3-4EB7-81BD-96108A59A00B}" sibTransId="{F5C581E9-F3FC-4074-942D-E13086C6DF27}"/>
    <dgm:cxn modelId="{9F1958EC-B77D-4393-A0A0-1E94B540AB0A}" type="presOf" srcId="{0F955855-CA9E-4E50-BAE8-DEA5A603D011}" destId="{E70A1C6D-5F0A-4B88-8BF6-08F4FBFC584F}" srcOrd="0" destOrd="0" presId="urn:microsoft.com/office/officeart/2005/8/layout/hList1"/>
    <dgm:cxn modelId="{20464BF3-C3BA-437D-A141-854AE8C04DEB}" srcId="{3BBC77C0-892E-4E88-A597-04BFAE946E44}" destId="{9408D327-D6B9-4A3E-8A5A-CE0AC6CC9176}" srcOrd="0" destOrd="0" parTransId="{B9CFF70D-53DB-4466-AB97-CED052801DB2}" sibTransId="{1AFEECB3-0D7C-4458-BAE1-5744C985E19E}"/>
    <dgm:cxn modelId="{98CB464F-1EAD-48FB-A22F-2415DE2FE4D9}" type="presParOf" srcId="{C239D85C-F607-4FCC-B222-EBC547A4E82C}" destId="{00728949-8565-4AC4-9B96-2506B0087E22}" srcOrd="0" destOrd="0" presId="urn:microsoft.com/office/officeart/2005/8/layout/hList1"/>
    <dgm:cxn modelId="{36A3CF1D-CBCF-4E56-BB7E-72939A4DEC13}" type="presParOf" srcId="{00728949-8565-4AC4-9B96-2506B0087E22}" destId="{01ADEE5B-FB40-4D46-9368-35D1A05C4F84}" srcOrd="0" destOrd="0" presId="urn:microsoft.com/office/officeart/2005/8/layout/hList1"/>
    <dgm:cxn modelId="{D70C1413-D948-43D9-B92A-954F7BCE2A61}" type="presParOf" srcId="{00728949-8565-4AC4-9B96-2506B0087E22}" destId="{7A7070F2-AED9-4F43-97AD-2ED71D380E2F}" srcOrd="1" destOrd="0" presId="urn:microsoft.com/office/officeart/2005/8/layout/hList1"/>
    <dgm:cxn modelId="{DBB222A2-FA97-4DCE-B863-ABAF28D64503}" type="presParOf" srcId="{C239D85C-F607-4FCC-B222-EBC547A4E82C}" destId="{057288F5-FD65-4A0B-BA88-4AF394B9E50D}" srcOrd="1" destOrd="0" presId="urn:microsoft.com/office/officeart/2005/8/layout/hList1"/>
    <dgm:cxn modelId="{27166A6D-53AE-4023-B189-59F8F7C0AC07}" type="presParOf" srcId="{C239D85C-F607-4FCC-B222-EBC547A4E82C}" destId="{FA210BE2-6821-497C-BFB4-DACAD1D83BEA}" srcOrd="2" destOrd="0" presId="urn:microsoft.com/office/officeart/2005/8/layout/hList1"/>
    <dgm:cxn modelId="{A13CEFFD-B072-4844-BFA2-EF4FB7EE33C4}" type="presParOf" srcId="{FA210BE2-6821-497C-BFB4-DACAD1D83BEA}" destId="{722A1E18-5AB7-44B2-A72F-47DF041A0EEB}" srcOrd="0" destOrd="0" presId="urn:microsoft.com/office/officeart/2005/8/layout/hList1"/>
    <dgm:cxn modelId="{A4389252-FEDE-44EB-B105-0D49FE047790}" type="presParOf" srcId="{FA210BE2-6821-497C-BFB4-DACAD1D83BEA}" destId="{4A34DD14-EFC0-4967-87FF-14CE89475C00}" srcOrd="1" destOrd="0" presId="urn:microsoft.com/office/officeart/2005/8/layout/hList1"/>
    <dgm:cxn modelId="{5DA924AF-E404-4F50-A371-B7B84BF3D7F7}" type="presParOf" srcId="{C239D85C-F607-4FCC-B222-EBC547A4E82C}" destId="{88B8023C-3E0E-4185-94E5-97A150DA1DAD}" srcOrd="3" destOrd="0" presId="urn:microsoft.com/office/officeart/2005/8/layout/hList1"/>
    <dgm:cxn modelId="{DB4D7284-3D3C-41A6-87D5-E3A8C17FF7F0}" type="presParOf" srcId="{C239D85C-F607-4FCC-B222-EBC547A4E82C}" destId="{80590345-88F9-4509-9243-42BB4AA0B4B9}" srcOrd="4" destOrd="0" presId="urn:microsoft.com/office/officeart/2005/8/layout/hList1"/>
    <dgm:cxn modelId="{DD5F58C5-41BE-48B5-935E-B26CC5E685A4}" type="presParOf" srcId="{80590345-88F9-4509-9243-42BB4AA0B4B9}" destId="{E70A1C6D-5F0A-4B88-8BF6-08F4FBFC584F}" srcOrd="0" destOrd="0" presId="urn:microsoft.com/office/officeart/2005/8/layout/hList1"/>
    <dgm:cxn modelId="{25773A47-B8F4-49BB-84F3-C3463B1E4408}" type="presParOf" srcId="{80590345-88F9-4509-9243-42BB4AA0B4B9}" destId="{96E720FC-F2A7-4409-BADC-9B5882865E44}" srcOrd="1" destOrd="0" presId="urn:microsoft.com/office/officeart/2005/8/layout/hList1"/>
    <dgm:cxn modelId="{F927DFB9-FC53-40C4-BF3B-2DE2039DC27F}" type="presParOf" srcId="{C239D85C-F607-4FCC-B222-EBC547A4E82C}" destId="{397CF47E-2779-40DE-BFF2-7260C1EA30B8}" srcOrd="5" destOrd="0" presId="urn:microsoft.com/office/officeart/2005/8/layout/hList1"/>
    <dgm:cxn modelId="{E8078352-F38D-4538-AEE5-32B079EBC085}" type="presParOf" srcId="{C239D85C-F607-4FCC-B222-EBC547A4E82C}" destId="{3076A039-7A20-4460-AC1D-C98D809C2F37}" srcOrd="6" destOrd="0" presId="urn:microsoft.com/office/officeart/2005/8/layout/hList1"/>
    <dgm:cxn modelId="{5B824C20-40CF-4500-A170-CCA2EC2A812C}" type="presParOf" srcId="{3076A039-7A20-4460-AC1D-C98D809C2F37}" destId="{202F03ED-8259-4484-96D3-B07715EC8035}" srcOrd="0" destOrd="0" presId="urn:microsoft.com/office/officeart/2005/8/layout/hList1"/>
    <dgm:cxn modelId="{0B85A819-F803-4389-8D34-D3119B5AA112}" type="presParOf" srcId="{3076A039-7A20-4460-AC1D-C98D809C2F37}" destId="{B8128CA5-46C8-463D-B23E-C26F25163E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DEE5B-FB40-4D46-9368-35D1A05C4F84}">
      <dsp:nvSpPr>
        <dsp:cNvPr id="0" name=""/>
        <dsp:cNvSpPr/>
      </dsp:nvSpPr>
      <dsp:spPr>
        <a:xfrm>
          <a:off x="3781" y="541779"/>
          <a:ext cx="2273944" cy="8982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Learning Continuity</a:t>
          </a:r>
        </a:p>
      </dsp:txBody>
      <dsp:txXfrm>
        <a:off x="3781" y="541779"/>
        <a:ext cx="2273944" cy="898253"/>
      </dsp:txXfrm>
    </dsp:sp>
    <dsp:sp modelId="{7A7070F2-AED9-4F43-97AD-2ED71D380E2F}">
      <dsp:nvSpPr>
        <dsp:cNvPr id="0" name=""/>
        <dsp:cNvSpPr/>
      </dsp:nvSpPr>
      <dsp:spPr>
        <a:xfrm>
          <a:off x="3781" y="1440033"/>
          <a:ext cx="2273944" cy="17789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Disrupted classes undisrupted learning(DUCL).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Online learning resources.</a:t>
          </a:r>
        </a:p>
      </dsp:txBody>
      <dsp:txXfrm>
        <a:off x="3781" y="1440033"/>
        <a:ext cx="2273944" cy="1778974"/>
      </dsp:txXfrm>
    </dsp:sp>
    <dsp:sp modelId="{722A1E18-5AB7-44B2-A72F-47DF041A0EEB}">
      <dsp:nvSpPr>
        <dsp:cNvPr id="0" name=""/>
        <dsp:cNvSpPr/>
      </dsp:nvSpPr>
      <dsp:spPr>
        <a:xfrm>
          <a:off x="2596078" y="541779"/>
          <a:ext cx="2273944" cy="8982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Safe operations and community participation</a:t>
          </a:r>
        </a:p>
      </dsp:txBody>
      <dsp:txXfrm>
        <a:off x="2596078" y="541779"/>
        <a:ext cx="2273944" cy="898253"/>
      </dsp:txXfrm>
    </dsp:sp>
    <dsp:sp modelId="{4A34DD14-EFC0-4967-87FF-14CE89475C00}">
      <dsp:nvSpPr>
        <dsp:cNvPr id="0" name=""/>
        <dsp:cNvSpPr/>
      </dsp:nvSpPr>
      <dsp:spPr>
        <a:xfrm>
          <a:off x="2596078" y="1440033"/>
          <a:ext cx="2273944" cy="17789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Policies and protocols on prevention and control.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Sanitation and hygiene.</a:t>
          </a:r>
        </a:p>
      </dsp:txBody>
      <dsp:txXfrm>
        <a:off x="2596078" y="1440033"/>
        <a:ext cx="2273944" cy="1778974"/>
      </dsp:txXfrm>
    </dsp:sp>
    <dsp:sp modelId="{E70A1C6D-5F0A-4B88-8BF6-08F4FBFC584F}">
      <dsp:nvSpPr>
        <dsp:cNvPr id="0" name=""/>
        <dsp:cNvSpPr/>
      </dsp:nvSpPr>
      <dsp:spPr>
        <a:xfrm>
          <a:off x="5188376" y="541779"/>
          <a:ext cx="2273944" cy="8982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Health and well-being</a:t>
          </a:r>
        </a:p>
      </dsp:txBody>
      <dsp:txXfrm>
        <a:off x="5188376" y="541779"/>
        <a:ext cx="2273944" cy="898253"/>
      </dsp:txXfrm>
    </dsp:sp>
    <dsp:sp modelId="{96E720FC-F2A7-4409-BADC-9B5882865E44}">
      <dsp:nvSpPr>
        <dsp:cNvPr id="0" name=""/>
        <dsp:cNvSpPr/>
      </dsp:nvSpPr>
      <dsp:spPr>
        <a:xfrm>
          <a:off x="5188376" y="1440033"/>
          <a:ext cx="2273944" cy="17789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Physical exercises and psychological support.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Healthy network environment.</a:t>
          </a:r>
        </a:p>
      </dsp:txBody>
      <dsp:txXfrm>
        <a:off x="5188376" y="1440033"/>
        <a:ext cx="2273944" cy="1778974"/>
      </dsp:txXfrm>
    </dsp:sp>
    <dsp:sp modelId="{202F03ED-8259-4484-96D3-B07715EC8035}">
      <dsp:nvSpPr>
        <dsp:cNvPr id="0" name=""/>
        <dsp:cNvSpPr/>
      </dsp:nvSpPr>
      <dsp:spPr>
        <a:xfrm>
          <a:off x="7780673" y="541779"/>
          <a:ext cx="2273944" cy="8982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Financial support                           </a:t>
          </a:r>
        </a:p>
      </dsp:txBody>
      <dsp:txXfrm>
        <a:off x="7780673" y="541779"/>
        <a:ext cx="2273944" cy="898253"/>
      </dsp:txXfrm>
    </dsp:sp>
    <dsp:sp modelId="{B8128CA5-46C8-463D-B23E-C26F25163E7E}">
      <dsp:nvSpPr>
        <dsp:cNvPr id="0" name=""/>
        <dsp:cNvSpPr/>
      </dsp:nvSpPr>
      <dsp:spPr>
        <a:xfrm>
          <a:off x="7780673" y="1440033"/>
          <a:ext cx="2273944" cy="17789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Measures to support the economic recovery process.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Financial assistance.</a:t>
          </a:r>
        </a:p>
      </dsp:txBody>
      <dsp:txXfrm>
        <a:off x="7780673" y="1440033"/>
        <a:ext cx="2273944" cy="1778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Bradley Hand ITC" panose="03070402050302030203" pitchFamily="66" charset="0"/>
              </a:rPr>
              <a:t>COVID- 19 CASE STUDY ON      </a:t>
            </a:r>
            <a:r>
              <a:rPr lang="en-US" sz="4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CHINA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3BC1-B8C6-4EF9-B074-4DA2D993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381"/>
            <a:ext cx="10058400" cy="1052624"/>
          </a:xfrm>
        </p:spPr>
        <p:txBody>
          <a:bodyPr>
            <a:normAutofit fontScale="90000"/>
          </a:bodyPr>
          <a:lstStyle/>
          <a:p>
            <a:r>
              <a:rPr lang="en-US" dirty="0"/>
              <a:t>Mitigating learning losses and protecting health and well-being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A3FA62-EADF-4919-8AFC-845FF2009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107725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66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C8827-7ABC-483C-B4CE-57E7C1C26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222011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</a:t>
            </a:r>
            <a:r>
              <a:rPr lang="en-US" sz="3200" dirty="0"/>
              <a:t>ABSTRACT: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0B9811-44C4-485F-9BD3-D71C84D5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The 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coronavirus disease (COVID – 19)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outbreak in China was first reported to the World Health Organization on 31 December 2019.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The COVID – 19 pandemic has impacted the economy, livelihood and physical and mental well-being of people worldwide.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Gradually, the pandemic is under control through non-pharmaceutical interventions, and the mass vaccination program has been launched to further prevent the disease.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But still there are few cases in several countries and the new variant of the virus also emerging around the world.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5F7590-2EEC-48AA-9B3E-FE1567B4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74472"/>
            <a:ext cx="3517567" cy="2254528"/>
          </a:xfrm>
        </p:spPr>
        <p:txBody>
          <a:bodyPr>
            <a:normAutofit/>
          </a:bodyPr>
          <a:lstStyle/>
          <a:p>
            <a:r>
              <a:rPr lang="en-US" sz="4400" dirty="0"/>
              <a:t>MYSTERY??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15D52-FAC4-4FD3-8C9D-FFFD2726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 The first known infections from SARS‑CoV‑2 were discovered in Wuhan, China.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The original source of viral transmission to humans remains </a:t>
            </a:r>
            <a:r>
              <a:rPr lang="en-US" b="1" i="0" dirty="0">
                <a:solidFill>
                  <a:srgbClr val="202124"/>
                </a:solidFill>
                <a:effectLst/>
                <a:latin typeface="+mj-lt"/>
              </a:rPr>
              <a:t>unclear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.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Because many of the early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infectees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 were workers at the Huanan Seafood Market, it has been suggested that the virus might have originated from the market.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However, other research indicates that visitors may have introduced the virus to the market, which then facilitated rapid expansion of the infections.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58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A018F-2237-420F-8B8B-289D2724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733425"/>
            <a:ext cx="117824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69FC-5C4F-4C21-BFAE-D7011A60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66762"/>
            <a:ext cx="119157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7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E6B-057C-4B92-9AF9-C1228568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BUT HOW?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B792-CCE2-4DD5-BA42-CC7F058C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reporting to the public about the unexplained viral pneumonia outbreak;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intensive surveillance and epidemiological investigations;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case finding, quarantine and management;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environmental sanitation and disinfection and closure of Huanan seafood market on January 1;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public risk communication, efforts of improving public awareness and adoption of self-protection measures;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communication with WHO and other countries;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DF60E-3713-443A-9414-CBE99E77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Some key responses implemented are:</a:t>
            </a:r>
          </a:p>
        </p:txBody>
      </p:sp>
    </p:spTree>
    <p:extLst>
      <p:ext uri="{BB962C8B-B14F-4D97-AF65-F5344CB8AC3E}">
        <p14:creationId xmlns:p14="http://schemas.microsoft.com/office/powerpoint/2010/main" val="349712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EFA553-6EDE-40ED-AD15-D25BC80E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700087"/>
            <a:ext cx="110966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2136AF-B937-4D42-908D-4F9B4829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30" y="1335025"/>
            <a:ext cx="4027929" cy="209397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Secret of China’s fast and steady vaccine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660E9-E801-40E1-ABB5-B529F888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The “secret” is: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 People want to get vaccinated.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 There is a quick efficient method to get vaccinated.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 Based on various needs they can change the allocation of vaccines.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2829"/>
                </a:solidFill>
                <a:latin typeface="+mj-lt"/>
              </a:rPr>
              <a:t> </a:t>
            </a:r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There are multiple local companies that make the vaccines. There isn’t a single provider.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82829"/>
                </a:solidFill>
                <a:latin typeface="+mj-lt"/>
              </a:rPr>
              <a:t> Flexibility and obedience of the people.</a:t>
            </a:r>
            <a:endParaRPr lang="en-US" b="0" i="0" dirty="0">
              <a:solidFill>
                <a:srgbClr val="282829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7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1429-63E5-4450-8B2B-FF903BAC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18" y="2859732"/>
            <a:ext cx="4182298" cy="2093975"/>
          </a:xfrm>
        </p:spPr>
        <p:txBody>
          <a:bodyPr>
            <a:normAutofit fontScale="90000"/>
          </a:bodyPr>
          <a:lstStyle/>
          <a:p>
            <a:r>
              <a:rPr lang="en-US" dirty="0"/>
              <a:t>How has the economy of China been affected by COVID and what China did to overcome the losses?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81C0-8F08-46CF-A260-B41A877E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 Retail sector get hit first.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 Then transport sector as well, as travel both domestically and internationally grind to a halt.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Since China is not only a producer but also a big consumer, there will be a reduction in China’s demand on products from other parts of the world.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82829"/>
                </a:solidFill>
                <a:latin typeface="+mj-lt"/>
              </a:rPr>
              <a:t> </a:t>
            </a:r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In order to deal with the adverse impact of the epidemic on the economy, China has stepped up counter-cyclical adjustments and financial support.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 Various localities and departments have introduced measures to increase support for enterprises and targeted support for exports and imports.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82829"/>
                </a:solidFill>
                <a:effectLst/>
                <a:latin typeface="+mj-lt"/>
              </a:rPr>
              <a:t> Promote trade in services, prevent and control risks, and stabilize foreign trade. 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6814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{95426A1F-07FE-4A74-AD8C-5056316A5260}tf22712842_win32</Template>
  <TotalTime>308</TotalTime>
  <Words>536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Bradley Hand ITC</vt:lpstr>
      <vt:lpstr>Calibri</vt:lpstr>
      <vt:lpstr>Franklin Gothic Book</vt:lpstr>
      <vt:lpstr>Georgia</vt:lpstr>
      <vt:lpstr>Wingdings</vt:lpstr>
      <vt:lpstr>1_RetrospectVTI</vt:lpstr>
      <vt:lpstr>COVID- 19 CASE STUDY ON      CHINA</vt:lpstr>
      <vt:lpstr> ABSTRACT:</vt:lpstr>
      <vt:lpstr>MYSTERY??</vt:lpstr>
      <vt:lpstr>PowerPoint Presentation</vt:lpstr>
      <vt:lpstr>PowerPoint Presentation</vt:lpstr>
      <vt:lpstr>BUT HOW?</vt:lpstr>
      <vt:lpstr>PowerPoint Presentation</vt:lpstr>
      <vt:lpstr>Secret of China’s fast and steady vaccine</vt:lpstr>
      <vt:lpstr>How has the economy of China been affected by COVID and what China did to overcome the losses?</vt:lpstr>
      <vt:lpstr>Mitigating learning losses and protecting health and well-being</vt:lpstr>
      <vt:lpstr>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Z40B</dc:creator>
  <cp:lastModifiedBy>Z40B</cp:lastModifiedBy>
  <cp:revision>10</cp:revision>
  <dcterms:created xsi:type="dcterms:W3CDTF">2021-11-11T07:56:58Z</dcterms:created>
  <dcterms:modified xsi:type="dcterms:W3CDTF">2021-11-22T04:49:32Z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