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30392-C631-488B-A4C9-93E2228E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78893-4390-429F-A95D-70999807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22F204-FFD7-4F75-901E-51697C952A12}"/>
              </a:ext>
            </a:extLst>
          </p:cNvPr>
          <p:cNvSpPr/>
          <p:nvPr/>
        </p:nvSpPr>
        <p:spPr>
          <a:xfrm>
            <a:off x="2592924" y="2908743"/>
            <a:ext cx="6657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SOCIAL ISSUES AND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C05FE-2299-4B6D-98D6-E8B27EFB10E4}"/>
              </a:ext>
            </a:extLst>
          </p:cNvPr>
          <p:cNvSpPr txBox="1"/>
          <p:nvPr/>
        </p:nvSpPr>
        <p:spPr>
          <a:xfrm>
            <a:off x="9015370" y="4663069"/>
            <a:ext cx="282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SUBHASHRI S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(2019105586)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EVS – GE5251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B.E. ECE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B1BD1-5707-41CC-ACAA-1C94E02B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    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4ECCD-03EE-4973-B376-5C323265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14400"/>
            <a:ext cx="8915400" cy="5539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tx1"/>
                </a:solidFill>
              </a:rPr>
              <a:t>INTRA – GENERATIONAL EOUITY: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Minimize the wealth gaps within and between nations.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The Human Development Report of United Nations (2001) emphasizes that the benefits of technology should seek to achieve the goals of intra-generational equity.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Technology should address to the problems of the developing countries.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Production of drought tolerant varieties for uncertain climates, vaccines for infectious diseases, clean fuels for domestic and industrial 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This will support the economic growth of the poor countries and help in narrowing the wealth gap and lead to sustainability.          </a:t>
            </a:r>
          </a:p>
        </p:txBody>
      </p:sp>
    </p:spTree>
    <p:extLst>
      <p:ext uri="{BB962C8B-B14F-4D97-AF65-F5344CB8AC3E}">
        <p14:creationId xmlns:p14="http://schemas.microsoft.com/office/powerpoint/2010/main" val="228464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VIRONMENTAL POLLUTION CONTROL!!! – Unsophisticated Articles">
            <a:extLst>
              <a:ext uri="{FF2B5EF4-FFF2-40B4-BE49-F238E27FC236}">
                <a16:creationId xmlns:a16="http://schemas.microsoft.com/office/drawing/2014/main" id="{7A777249-3911-4F0F-98D9-8C974590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4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B7FAC-83B3-466F-A298-E51392F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5" y="30650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112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1DB6-65A7-4D9C-8942-156AD84C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71" y="198808"/>
            <a:ext cx="8911687" cy="747970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40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D85D-CA1E-474D-8037-F27C408A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57" y="1212112"/>
            <a:ext cx="9984156" cy="564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We live in the </a:t>
            </a:r>
            <a:r>
              <a:rPr lang="en-US" sz="3200" b="1" dirty="0">
                <a:solidFill>
                  <a:schemeClr val="tx1"/>
                </a:solidFill>
              </a:rPr>
              <a:t>natural </a:t>
            </a:r>
            <a:r>
              <a:rPr lang="en-US" sz="3200" dirty="0">
                <a:solidFill>
                  <a:schemeClr val="tx1"/>
                </a:solidFill>
              </a:rPr>
              <a:t>as well as the </a:t>
            </a:r>
            <a:r>
              <a:rPr lang="en-US" sz="3200" b="1" dirty="0">
                <a:solidFill>
                  <a:schemeClr val="tx1"/>
                </a:solidFill>
              </a:rPr>
              <a:t>social</a:t>
            </a:r>
            <a:r>
              <a:rPr lang="en-US" sz="3200" dirty="0">
                <a:solidFill>
                  <a:schemeClr val="tx1"/>
                </a:solidFill>
              </a:rPr>
              <a:t>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Development cannot be of only the rich nor it means only high living standards.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Also not just </a:t>
            </a:r>
            <a:r>
              <a:rPr lang="en-US" sz="3200" b="1" dirty="0">
                <a:solidFill>
                  <a:schemeClr val="tx1"/>
                </a:solidFill>
              </a:rPr>
              <a:t>ECONOMIC</a:t>
            </a:r>
            <a:r>
              <a:rPr lang="en-US" sz="3200" dirty="0">
                <a:solidFill>
                  <a:schemeClr val="tx1"/>
                </a:solidFill>
              </a:rPr>
              <a:t>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It has to be a </a:t>
            </a:r>
            <a:r>
              <a:rPr lang="en-US" sz="3200" b="1" dirty="0">
                <a:solidFill>
                  <a:schemeClr val="tx1"/>
                </a:solidFill>
              </a:rPr>
              <a:t>holistic</a:t>
            </a:r>
            <a:r>
              <a:rPr lang="en-US" sz="3200" dirty="0">
                <a:solidFill>
                  <a:schemeClr val="tx1"/>
                </a:solidFill>
              </a:rPr>
              <a:t> approach, where it brings benefits to both </a:t>
            </a:r>
            <a:r>
              <a:rPr lang="en-US" sz="3200" b="1" dirty="0">
                <a:solidFill>
                  <a:schemeClr val="tx1"/>
                </a:solidFill>
              </a:rPr>
              <a:t>present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future</a:t>
            </a:r>
            <a:r>
              <a:rPr lang="en-US" sz="3200" dirty="0">
                <a:solidFill>
                  <a:schemeClr val="tx1"/>
                </a:solidFill>
              </a:rPr>
              <a:t> generations.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E43C-3431-46FC-831A-DB46EF71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74" y="19880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DOES DEVELOPMENT LEAD TO ENVIRONMENTAL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C6BB-8CF1-4735-AF15-56D885DC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08296"/>
            <a:ext cx="10553700" cy="51497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YES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Social aspects, development and environment have a strong relation.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Development aims at improving </a:t>
            </a:r>
            <a:r>
              <a:rPr lang="en-US" sz="2800" b="1" dirty="0">
                <a:solidFill>
                  <a:schemeClr val="tx1"/>
                </a:solidFill>
              </a:rPr>
              <a:t>global economy </a:t>
            </a:r>
            <a:r>
              <a:rPr lang="en-US" sz="2800" dirty="0">
                <a:solidFill>
                  <a:schemeClr val="tx1"/>
                </a:solidFill>
              </a:rPr>
              <a:t>and standard of living yet leads to </a:t>
            </a:r>
            <a:r>
              <a:rPr lang="en-US" sz="2800" b="1" dirty="0">
                <a:solidFill>
                  <a:schemeClr val="tx1"/>
                </a:solidFill>
              </a:rPr>
              <a:t>environmental  degradation.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Major factor is </a:t>
            </a:r>
            <a:r>
              <a:rPr lang="en-US" sz="2800" b="1" dirty="0">
                <a:solidFill>
                  <a:schemeClr val="tx1"/>
                </a:solidFill>
              </a:rPr>
              <a:t>Unsustainable Resource Use And Unsustainable Growth Practices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04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D325-519A-49DA-B32C-402FFCFF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37" y="306333"/>
            <a:ext cx="8911687" cy="1280890"/>
          </a:xfrm>
        </p:spPr>
        <p:txBody>
          <a:bodyPr/>
          <a:lstStyle/>
          <a:p>
            <a:r>
              <a:rPr lang="en-US" b="1" dirty="0"/>
              <a:t>FROM UNSUSTAINABLE TO SUSTAINABLE DEVELOPMENT..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69575B-3E32-4290-954B-D995B5BF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46521"/>
            <a:ext cx="8915400" cy="20768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G.H Brundtland</a:t>
            </a:r>
            <a:r>
              <a:rPr lang="en-US" sz="2400" dirty="0">
                <a:solidFill>
                  <a:schemeClr val="tx1"/>
                </a:solidFill>
              </a:rPr>
              <a:t>, (Norwegian Prime Minister and Director of World Health Organization) gave the definition for </a:t>
            </a:r>
            <a:r>
              <a:rPr lang="en-US" sz="2400" b="1" dirty="0">
                <a:solidFill>
                  <a:schemeClr val="tx1"/>
                </a:solidFill>
              </a:rPr>
              <a:t>sustainable development.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Sustainable development </a:t>
            </a:r>
            <a:r>
              <a:rPr lang="en-US" sz="2400" dirty="0">
                <a:solidFill>
                  <a:schemeClr val="tx1"/>
                </a:solidFill>
              </a:rPr>
              <a:t>is defined as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“meeting the needs of the present without compromising the ability of future generations to meet their own needs.”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9B53D-90BB-4BF3-A313-73E70D23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37" y="3919759"/>
            <a:ext cx="3810000" cy="27717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F938A5A-7712-4277-B122-0AE07AA7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46" y="3919759"/>
            <a:ext cx="3709877" cy="26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7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e Vector | Environmental pollution circle composition">
            <a:extLst>
              <a:ext uri="{FF2B5EF4-FFF2-40B4-BE49-F238E27FC236}">
                <a16:creationId xmlns:a16="http://schemas.microsoft.com/office/drawing/2014/main" id="{3543EF18-9D34-4E32-9D0C-8453BA57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364" y="447675"/>
            <a:ext cx="6772938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C1EB27-BB35-499C-948C-846D63BF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3747"/>
            <a:ext cx="8911687" cy="1280890"/>
          </a:xfrm>
        </p:spPr>
        <p:txBody>
          <a:bodyPr/>
          <a:lstStyle/>
          <a:p>
            <a:r>
              <a:rPr lang="en-US" b="1" dirty="0"/>
              <a:t>Few parameters for achieving sustainable growth: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BD7CC-37C9-4294-9354-00F6CB02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40194"/>
            <a:ext cx="10551844" cy="51178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Eradicate poverty and hunger, guaranteeing a healthy life.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Universalize access to basic services such as water, sanitation and sustainable energy.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Care for the environment combating climate change and protecting the oceans and land ecosystems.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Prevention of social erosion and the protection of our biodiversity.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Increment of the forest cover and to cut off the emissions of CFC, </a:t>
            </a:r>
            <a:r>
              <a:rPr lang="en-US" sz="2400" dirty="0" err="1">
                <a:solidFill>
                  <a:schemeClr val="tx1"/>
                </a:solidFill>
              </a:rPr>
              <a:t>SOx</a:t>
            </a:r>
            <a:r>
              <a:rPr lang="en-US" sz="2400" dirty="0">
                <a:solidFill>
                  <a:schemeClr val="tx1"/>
                </a:solidFill>
              </a:rPr>
              <a:t>, NOx and CO2.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Reduction of waste generation.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AE19FE-8D6B-41D0-B89C-DE128874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84" y="46407"/>
            <a:ext cx="3434316" cy="21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417-6483-4E4B-94D8-CAAA423A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8" y="306333"/>
            <a:ext cx="8911687" cy="1280890"/>
          </a:xfrm>
        </p:spPr>
        <p:txBody>
          <a:bodyPr/>
          <a:lstStyle/>
          <a:p>
            <a:r>
              <a:rPr lang="en-US" b="1" u="sng" dirty="0"/>
              <a:t>CURRENT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D062-31A5-496D-825A-7E215CFB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95" y="1339702"/>
            <a:ext cx="10685905" cy="55182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Until now development has been human oriented.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have touched greatest heights of </a:t>
            </a:r>
            <a:r>
              <a:rPr lang="en-US" b="1" dirty="0">
                <a:solidFill>
                  <a:schemeClr val="tx1"/>
                </a:solidFill>
              </a:rPr>
              <a:t>scientific and technological developments.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At WHAT COST</a:t>
            </a:r>
            <a:r>
              <a:rPr lang="en-US" b="1" dirty="0">
                <a:solidFill>
                  <a:schemeClr val="tx1"/>
                </a:solidFill>
              </a:rPr>
              <a:t>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Due to over exploitation, our natural resources are dwindling.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will be facing a </a:t>
            </a:r>
            <a:r>
              <a:rPr lang="en-US" b="1" dirty="0">
                <a:solidFill>
                  <a:schemeClr val="tx1"/>
                </a:solidFill>
              </a:rPr>
              <a:t>“doom’s day” </a:t>
            </a:r>
            <a:r>
              <a:rPr lang="en-US" dirty="0">
                <a:solidFill>
                  <a:schemeClr val="tx1"/>
                </a:solidFill>
              </a:rPr>
              <a:t>– as suggested by </a:t>
            </a:r>
            <a:r>
              <a:rPr lang="en-US" b="1" dirty="0">
                <a:solidFill>
                  <a:schemeClr val="tx1"/>
                </a:solidFill>
              </a:rPr>
              <a:t>Meadows et al</a:t>
            </a:r>
            <a:r>
              <a:rPr lang="en-US" dirty="0">
                <a:solidFill>
                  <a:schemeClr val="tx1"/>
                </a:solidFill>
              </a:rPr>
              <a:t> (1972) in their world famous academic report </a:t>
            </a:r>
            <a:r>
              <a:rPr lang="en-US" b="1" dirty="0">
                <a:solidFill>
                  <a:schemeClr val="tx1"/>
                </a:solidFill>
              </a:rPr>
              <a:t>“The Limits to Growth”.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unsustainable development </a:t>
            </a:r>
            <a:r>
              <a:rPr lang="en-US" dirty="0">
                <a:solidFill>
                  <a:schemeClr val="tx1"/>
                </a:solidFill>
              </a:rPr>
              <a:t>which will lead to a collapse of the interrelated systems of this earth.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clear discussion on sustainable development emerged on an international level in 1992, in the UN Conference on Environment and Development </a:t>
            </a:r>
            <a:r>
              <a:rPr lang="en-US" b="1" dirty="0">
                <a:solidFill>
                  <a:schemeClr val="tx1"/>
                </a:solidFill>
              </a:rPr>
              <a:t>(UNCED)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popularly known as The </a:t>
            </a:r>
            <a:r>
              <a:rPr lang="en-US" b="1" dirty="0">
                <a:solidFill>
                  <a:schemeClr val="tx1"/>
                </a:solidFill>
              </a:rPr>
              <a:t>Earth Summit, held at Rio de Janeiro, Brazil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Rio Declaration </a:t>
            </a:r>
            <a:r>
              <a:rPr lang="en-US" dirty="0">
                <a:solidFill>
                  <a:schemeClr val="tx1"/>
                </a:solidFill>
              </a:rPr>
              <a:t>aims at a new and equitable global partnership through the creation of new levels of cooperation among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Agenda-21</a:t>
            </a:r>
            <a:r>
              <a:rPr lang="en-US" dirty="0">
                <a:solidFill>
                  <a:schemeClr val="tx1"/>
                </a:solidFill>
              </a:rPr>
              <a:t> proposes a global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 of action on sustainable development in </a:t>
            </a:r>
            <a:r>
              <a:rPr lang="en-US" b="1" dirty="0">
                <a:solidFill>
                  <a:schemeClr val="tx1"/>
                </a:solidFill>
              </a:rPr>
              <a:t>social, economic and political </a:t>
            </a:r>
            <a:r>
              <a:rPr lang="en-US" dirty="0">
                <a:solidFill>
                  <a:schemeClr val="tx1"/>
                </a:solidFill>
              </a:rPr>
              <a:t>context for the 21st Century.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st Common Environmental Risks and its Economic Implications - Goodera">
            <a:extLst>
              <a:ext uri="{FF2B5EF4-FFF2-40B4-BE49-F238E27FC236}">
                <a16:creationId xmlns:a16="http://schemas.microsoft.com/office/drawing/2014/main" id="{0D31ED16-D6B5-4B08-BFB6-27EF78A0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71" y="964904"/>
            <a:ext cx="8572500" cy="52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FD4-3A38-4E61-A7C7-600CA9B4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9" y="177543"/>
            <a:ext cx="8911687" cy="1280890"/>
          </a:xfrm>
        </p:spPr>
        <p:txBody>
          <a:bodyPr/>
          <a:lstStyle/>
          <a:p>
            <a:r>
              <a:rPr lang="en-US" b="1" dirty="0"/>
              <a:t>KEY ASPECTS OF SUSTAINABLE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1A4E-B555-4212-952F-370C30A9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8" y="1722474"/>
            <a:ext cx="10417781" cy="5135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tx1"/>
                </a:solidFill>
              </a:rPr>
              <a:t>INTER – GENERATIONAL EQUITY: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Reduction of impacts on resources and environment for future generations.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Hand over a safe, healthy and resourceful environment to our future generations.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Stop over-exploitation of resources.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Reduction in waste discharge and emissions.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Maintain ecological balance.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37257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F762A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588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PowerPoint Presentation</vt:lpstr>
      <vt:lpstr>                      INTRODUCTION</vt:lpstr>
      <vt:lpstr>DOES DEVELOPMENT LEAD TO ENVIRONMENTAL PROBLEMS?</vt:lpstr>
      <vt:lpstr>FROM UNSUSTAINABLE TO SUSTAINABLE DEVELOPMENT..</vt:lpstr>
      <vt:lpstr>PowerPoint Presentation</vt:lpstr>
      <vt:lpstr>Few parameters for achieving sustainable growth:</vt:lpstr>
      <vt:lpstr>CURRENT SCENARIO</vt:lpstr>
      <vt:lpstr>PowerPoint Presentation</vt:lpstr>
      <vt:lpstr>KEY ASPECTS OF SUSTAINABLE DEVELOPMENT:</vt:lpstr>
      <vt:lpstr>                       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Z40B</dc:creator>
  <cp:lastModifiedBy>Z40B</cp:lastModifiedBy>
  <cp:revision>62</cp:revision>
  <dcterms:created xsi:type="dcterms:W3CDTF">2021-05-08T16:35:46Z</dcterms:created>
  <dcterms:modified xsi:type="dcterms:W3CDTF">2021-05-15T17:58:27Z</dcterms:modified>
</cp:coreProperties>
</file>