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0"/>
    <p:restoredTop sz="94082"/>
  </p:normalViewPr>
  <p:slideViewPr>
    <p:cSldViewPr snapToGrid="0" snapToObjects="1">
      <p:cViewPr varScale="1">
        <p:scale>
          <a:sx n="120" d="100"/>
          <a:sy n="120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3FDBB-7592-6E4E-BBC5-E3B797AC73F2}" type="datetimeFigureOut">
              <a:rPr lang="en-US" smtClean="0"/>
              <a:t>7/5/22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D2A87-60D8-3443-A5E0-6CFCB4BB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10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D2A87-60D8-3443-A5E0-6CFCB4BB0C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31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Avoid endless amount of manual testing</a:t>
            </a:r>
          </a:p>
          <a:p>
            <a:pPr marL="228600" indent="-228600">
              <a:buAutoNum type="arabicPeriod"/>
            </a:pPr>
            <a:r>
              <a:rPr lang="en-US" dirty="0"/>
              <a:t>2. Always to you cover near 100% of your code and </a:t>
            </a:r>
            <a:r>
              <a:rPr lang="en-US" dirty="0" err="1"/>
              <a:t>scnarios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Code changes are tested against all scenarios</a:t>
            </a:r>
          </a:p>
          <a:p>
            <a:pPr marL="228600" indent="-228600">
              <a:buAutoNum type="arabicPeriod"/>
            </a:pPr>
            <a:r>
              <a:rPr lang="en-US" dirty="0"/>
              <a:t>To write cleaner and better code (because testing then becomes </a:t>
            </a:r>
            <a:r>
              <a:rPr lang="en-US" dirty="0" err="1"/>
              <a:t>esiar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D2A87-60D8-3443-A5E0-6CFCB4BB0C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62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If all building blocks work, the overall app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D2A87-60D8-3443-A5E0-6CFCB4BB0C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86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D2A87-60D8-3443-A5E0-6CFCB4BB0C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77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D2A87-60D8-3443-A5E0-6CFCB4BB0C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7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Avoid endless amount of manual testing</a:t>
            </a:r>
          </a:p>
          <a:p>
            <a:pPr marL="228600" indent="-228600">
              <a:buAutoNum type="arabicPeriod"/>
            </a:pPr>
            <a:r>
              <a:rPr lang="en-US" dirty="0"/>
              <a:t>2. Always to you cover near 100% of your code and </a:t>
            </a:r>
            <a:r>
              <a:rPr lang="en-US" dirty="0" err="1"/>
              <a:t>scnarios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Code changes are tested against all scenarios</a:t>
            </a:r>
          </a:p>
          <a:p>
            <a:pPr marL="228600" indent="-228600">
              <a:buAutoNum type="arabicPeriod"/>
            </a:pPr>
            <a:r>
              <a:rPr lang="en-US" dirty="0"/>
              <a:t>To write cleaner and better code (because testing then becomes </a:t>
            </a:r>
            <a:r>
              <a:rPr lang="en-US" dirty="0" err="1"/>
              <a:t>esiar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D2A87-60D8-3443-A5E0-6CFCB4BB0C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46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If all building blocks work, the overall app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D2A87-60D8-3443-A5E0-6CFCB4BB0C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1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If all building blocks work, the overall app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D2A87-60D8-3443-A5E0-6CFCB4BB0C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80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4840-AAC4-2917-1B7A-F97663E9E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A61CF-9F9B-891F-EA13-C5F431478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129FE-2429-5F4B-3275-372F3E7E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461B-05F8-F841-90DE-3A2980D1A823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D2ECE-3FDC-05C4-9E39-91B60A27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4A9EA-8940-247D-AEF6-E7D63497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62D-F858-9349-9372-314EB8F32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9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8472-26D8-468E-CB31-60880B7E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07759-19E4-BD30-CFEC-4B51407AE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94DFC-6C48-0B79-C51A-28B0064B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461B-05F8-F841-90DE-3A2980D1A823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9615B-EF27-94E8-2BC5-164DBEEE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974AF-331B-2BAB-DC71-5122419C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62D-F858-9349-9372-314EB8F32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2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06F65E-0647-3F53-D717-A1EA05729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87779-6D34-EA5E-7BF4-1557D3B93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970E5-6799-FDF0-E83E-0F1F16F0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461B-05F8-F841-90DE-3A2980D1A823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3B593-06BF-7655-7F71-4B729543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0CC01-D4E1-61E1-8D98-D86FDB55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62D-F858-9349-9372-314EB8F32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CCE4-CD9B-FE77-15DA-03ACDB40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1EC9C-E925-E3D7-9B81-C164E7CB4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753B6-4C61-985B-28C7-7C1A2729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461B-05F8-F841-90DE-3A2980D1A823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91F25-DE19-E016-248D-E8DE8CEF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B0393-392D-793B-D139-C575EACBB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62D-F858-9349-9372-314EB8F32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2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65BC-DE22-280E-9642-38A94E29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C0237-4F5C-CBE2-F17C-3EFD72DA6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77986-A9BC-142E-2F34-55222963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461B-05F8-F841-90DE-3A2980D1A823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50AE-63A7-845C-E769-00241D80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88F3-4899-DF05-18DE-EA86AF33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62D-F858-9349-9372-314EB8F32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4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4DB2-7A00-7475-16B5-B9DB52BB3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88132-6035-B29B-AA95-E685E585A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25899-96B4-259B-3453-7BC7E9E47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82BAF-F2B2-ADC0-4E69-2D672EE2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461B-05F8-F841-90DE-3A2980D1A823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46CF1-7A16-60E3-7CF9-3306C585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43F43-988D-0665-8B68-0F6E72C6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62D-F858-9349-9372-314EB8F32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7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3CA76-477E-F8C8-FA37-ECC198810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58D77-0FD5-7E55-ADD2-6A3F2097F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1EEBF-C978-445D-3B2C-D7E37D6F6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04647-10DC-8632-F857-37DCBA059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9EB4F-0849-4B1D-913B-DE475D870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F66005-6D55-58DA-FA69-0740C8D7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461B-05F8-F841-90DE-3A2980D1A823}" type="datetimeFigureOut">
              <a:rPr lang="en-US" smtClean="0"/>
              <a:t>7/5/22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E28912-5EB0-5F77-7DDE-5436A5B6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92782-A6EC-5FD3-F280-8509CA17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62D-F858-9349-9372-314EB8F32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8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2350-ECA5-330B-AAF6-8FC92AD2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337A21-C6F1-B565-F89C-EF7137E3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461B-05F8-F841-90DE-3A2980D1A823}" type="datetimeFigureOut">
              <a:rPr lang="en-US" smtClean="0"/>
              <a:t>7/5/22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1C41D-9BF7-FEB7-6374-C72DC881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E966A-A1EE-5380-DE04-03A7EBC5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62D-F858-9349-9372-314EB8F32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3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7D007-6F3A-0061-5D5E-BFBC7B619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461B-05F8-F841-90DE-3A2980D1A823}" type="datetimeFigureOut">
              <a:rPr lang="en-US" smtClean="0"/>
              <a:t>7/5/22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824589-41AA-EB8B-F376-FD23360AE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58C50-811C-5184-D3C8-4E75C2E7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62D-F858-9349-9372-314EB8F32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6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A93E-9B9D-E6D2-BAD5-E375223FC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775B2-474F-23D0-6CBC-A65171741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E27F6-0A04-A3A4-2CAA-E358649B6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BBB6A-A483-C387-7798-174357EC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461B-05F8-F841-90DE-3A2980D1A823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8B4D7-C5D3-284B-F144-F4DF2BF3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27774-B7CC-B41C-DB24-D5267574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62D-F858-9349-9372-314EB8F32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F8B8-FF49-5AC6-4ECD-9A44E98F7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7FC9D-92CA-16E9-C06B-E78CBEC91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3571E-BF83-87B8-0D06-08708C371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2E5B4-DF72-2353-1588-CB1DB9856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461B-05F8-F841-90DE-3A2980D1A823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578BC-8D54-F051-F069-D051A573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FD74A-42B9-E855-B867-BDA9A856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262D-F858-9349-9372-314EB8F32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9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668B7-7325-2372-92F8-13CAA9845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11D84-EA19-1D60-4A92-DC3E33616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C9106-889B-00DC-221F-4D85E9417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3461B-05F8-F841-90DE-3A2980D1A823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95C76-82D6-F174-B41C-0DBAB1C05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F291D-F893-6847-91F1-8AD3CE1BA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6262D-F858-9349-9372-314EB8F32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9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in-en/products/ibm-engineering-test-managemen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49E9-4B80-1E77-EE97-0374768E3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4524" y="977955"/>
            <a:ext cx="6936828" cy="1113604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What is Testing?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A6588-0158-D826-745F-BC938B947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6441" y="2837794"/>
            <a:ext cx="10216056" cy="4540469"/>
          </a:xfrm>
        </p:spPr>
        <p:txBody>
          <a:bodyPr/>
          <a:lstStyle/>
          <a:p>
            <a:pPr fontAlgn="base"/>
            <a:r>
              <a:rPr lang="en-IN" dirty="0"/>
              <a:t>Testing is a method to check whether the actual product matches the expected requirements</a:t>
            </a:r>
          </a:p>
          <a:p>
            <a:pPr fontAlgn="base"/>
            <a:br>
              <a:rPr lang="en-IN" dirty="0">
                <a:hlinkClick r:id="rId2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4246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49E9-4B80-1E77-EE97-0374768E3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4524" y="977955"/>
            <a:ext cx="6936828" cy="1113604"/>
          </a:xfrm>
        </p:spPr>
        <p:txBody>
          <a:bodyPr/>
          <a:lstStyle/>
          <a:p>
            <a:pPr fontAlgn="base"/>
            <a:r>
              <a:rPr lang="en-IN" b="1" dirty="0">
                <a:solidFill>
                  <a:srgbClr val="7030A0"/>
                </a:solidFill>
              </a:rPr>
              <a:t>Why TDD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A6588-0158-D826-745F-BC938B947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5276" y="2516493"/>
            <a:ext cx="8055323" cy="3363552"/>
          </a:xfrm>
        </p:spPr>
        <p:txBody>
          <a:bodyPr>
            <a:normAutofit/>
          </a:bodyPr>
          <a:lstStyle/>
          <a:p>
            <a:pPr marL="571500" indent="-571500" algn="l" fontAlgn="base">
              <a:buFont typeface="Arial" panose="020B0604020202020204" pitchFamily="34" charset="0"/>
              <a:buChar char="•"/>
            </a:pPr>
            <a:r>
              <a:rPr lang="en-IN" sz="4000" dirty="0"/>
              <a:t>More efficient</a:t>
            </a:r>
          </a:p>
          <a:p>
            <a:pPr marL="571500" indent="-571500" algn="l" fontAlgn="base">
              <a:buFont typeface="Arial" panose="020B0604020202020204" pitchFamily="34" charset="0"/>
              <a:buChar char="•"/>
            </a:pPr>
            <a:r>
              <a:rPr lang="en-IN" sz="4000" dirty="0"/>
              <a:t>Better Code</a:t>
            </a:r>
          </a:p>
          <a:p>
            <a:pPr marL="1028700" lvl="1" indent="-571500" algn="l" fontAlgn="base">
              <a:buFont typeface="Arial" panose="020B0604020202020204" pitchFamily="34" charset="0"/>
              <a:buChar char="•"/>
            </a:pPr>
            <a:r>
              <a:rPr lang="en-IN" sz="2400" dirty="0"/>
              <a:t>Better organized (Plan before you code )</a:t>
            </a:r>
          </a:p>
          <a:p>
            <a:pPr marL="1028700" lvl="1" indent="-571500" algn="l" fontAlgn="base">
              <a:buFont typeface="Arial" panose="020B0604020202020204" pitchFamily="34" charset="0"/>
              <a:buChar char="•"/>
            </a:pPr>
            <a:r>
              <a:rPr lang="en-IN" sz="2400" dirty="0"/>
              <a:t>More testable (no rewriting code for tests)</a:t>
            </a:r>
          </a:p>
          <a:p>
            <a:pPr marL="1028700" lvl="1" indent="-571500" algn="l" fontAlgn="base">
              <a:buFont typeface="Arial" panose="020B0604020202020204" pitchFamily="34" charset="0"/>
              <a:buChar char="•"/>
            </a:pPr>
            <a:r>
              <a:rPr lang="en-IN" sz="2400" dirty="0"/>
              <a:t>Fewer bugs (caught sooner, regression)</a:t>
            </a:r>
          </a:p>
          <a:p>
            <a:pPr marL="1028700" lvl="1" indent="-571500" algn="l" fontAlgn="base">
              <a:buFont typeface="Arial" panose="020B0604020202020204" pitchFamily="34" charset="0"/>
              <a:buChar char="•"/>
            </a:pPr>
            <a:r>
              <a:rPr lang="en-IN" sz="2400" dirty="0"/>
              <a:t>Great code coverage</a:t>
            </a:r>
          </a:p>
          <a:p>
            <a:pPr lvl="1" algn="l" fontAlgn="base"/>
            <a:endParaRPr lang="en-IN" sz="3600" dirty="0"/>
          </a:p>
          <a:p>
            <a:pPr fontAlgn="base"/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20358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EE71-43EF-6BD4-4081-A88DDBC8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EAFAC-28A0-70A1-34D9-7ACAF6659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b="1" dirty="0"/>
              <a:t>React Testing Library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IN" dirty="0"/>
              <a:t>Provides virtual DOM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IN" dirty="0"/>
              <a:t>JEST</a:t>
            </a:r>
          </a:p>
          <a:p>
            <a:pPr marL="0" indent="0">
              <a:buNone/>
            </a:pPr>
            <a:r>
              <a:rPr lang="en-IN" dirty="0"/>
              <a:t>Test runner</a:t>
            </a:r>
          </a:p>
          <a:p>
            <a:pPr marL="0" indent="0">
              <a:buNone/>
            </a:pPr>
            <a:r>
              <a:rPr lang="en-IN" dirty="0"/>
              <a:t>             - Find tests</a:t>
            </a:r>
          </a:p>
          <a:p>
            <a:pPr marL="0" indent="0">
              <a:buNone/>
            </a:pPr>
            <a:r>
              <a:rPr lang="en-IN" dirty="0"/>
              <a:t>             - Runs tests</a:t>
            </a:r>
          </a:p>
          <a:p>
            <a:pPr marL="0" indent="0">
              <a:buNone/>
            </a:pPr>
            <a:r>
              <a:rPr lang="en-IN" dirty="0"/>
              <a:t>             - Determines whether tests pass or fail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IN" dirty="0"/>
              <a:t>render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IN" dirty="0"/>
              <a:t>Create virtual DOM for argument JSX</a:t>
            </a:r>
          </a:p>
          <a:p>
            <a:pPr marL="0" indent="0">
              <a:buNone/>
            </a:pPr>
            <a:r>
              <a:rPr lang="en-IN" dirty="0"/>
              <a:t>Access virtual DOM via screen global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IN" dirty="0"/>
              <a:t>/learn react/</a:t>
            </a:r>
            <a:r>
              <a:rPr lang="en-IN" dirty="0" err="1"/>
              <a:t>i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regular </a:t>
            </a:r>
            <a:r>
              <a:rPr lang="en-IN" dirty="0" err="1"/>
              <a:t>expresssion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case insensitive (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could be string “Learn React”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IN" dirty="0"/>
              <a:t>Assertion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IN" dirty="0" err="1"/>
              <a:t>assertionc</a:t>
            </a:r>
            <a:r>
              <a:rPr lang="en-IN" dirty="0"/>
              <a:t> causes test to </a:t>
            </a:r>
            <a:r>
              <a:rPr lang="en-IN" dirty="0" err="1"/>
              <a:t>suceed</a:t>
            </a:r>
            <a:r>
              <a:rPr lang="en-IN" dirty="0"/>
              <a:t> or fail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7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49E9-4B80-1E77-EE97-0374768E3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4524" y="977955"/>
            <a:ext cx="6936828" cy="1113604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Software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A6588-0158-D826-745F-BC938B947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359" y="3184634"/>
            <a:ext cx="4550978" cy="2501463"/>
          </a:xfrm>
        </p:spPr>
        <p:txBody>
          <a:bodyPr>
            <a:normAutofit/>
          </a:bodyPr>
          <a:lstStyle/>
          <a:p>
            <a:pPr fontAlgn="base"/>
            <a:r>
              <a:rPr lang="en-IN" sz="4000" dirty="0"/>
              <a:t>Manual Testing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468284D-C202-BD98-B02C-CE262DFD5285}"/>
              </a:ext>
            </a:extLst>
          </p:cNvPr>
          <p:cNvSpPr txBox="1">
            <a:spLocks/>
          </p:cNvSpPr>
          <p:nvPr/>
        </p:nvSpPr>
        <p:spPr>
          <a:xfrm>
            <a:off x="6768663" y="3184633"/>
            <a:ext cx="4550978" cy="2501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IN" sz="4000" dirty="0"/>
              <a:t>Automated Testing</a:t>
            </a:r>
          </a:p>
        </p:txBody>
      </p:sp>
    </p:spTree>
    <p:extLst>
      <p:ext uri="{BB962C8B-B14F-4D97-AF65-F5344CB8AC3E}">
        <p14:creationId xmlns:p14="http://schemas.microsoft.com/office/powerpoint/2010/main" val="302303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49E9-4B80-1E77-EE97-0374768E3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4524" y="977955"/>
            <a:ext cx="6936828" cy="1113604"/>
          </a:xfrm>
        </p:spPr>
        <p:txBody>
          <a:bodyPr/>
          <a:lstStyle/>
          <a:p>
            <a:pPr fontAlgn="base"/>
            <a:r>
              <a:rPr lang="en-IN" b="1" dirty="0">
                <a:solidFill>
                  <a:srgbClr val="7030A0"/>
                </a:solidFill>
              </a:rPr>
              <a:t>Automated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A6588-0158-D826-745F-BC938B947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7449" y="3037489"/>
            <a:ext cx="4550978" cy="2501463"/>
          </a:xfrm>
        </p:spPr>
        <p:txBody>
          <a:bodyPr>
            <a:normAutofit/>
          </a:bodyPr>
          <a:lstStyle/>
          <a:p>
            <a:pPr fontAlgn="base"/>
            <a:r>
              <a:rPr lang="en-IN" sz="4000" dirty="0"/>
              <a:t>Unit Testing</a:t>
            </a:r>
          </a:p>
          <a:p>
            <a:pPr fontAlgn="base"/>
            <a:r>
              <a:rPr lang="en-IN" sz="4000" dirty="0"/>
              <a:t>Integration Testing</a:t>
            </a:r>
            <a:br>
              <a:rPr lang="en-IN" sz="4000" dirty="0"/>
            </a:br>
            <a:r>
              <a:rPr lang="en-IN" sz="4000" dirty="0"/>
              <a:t>E2E Testing</a:t>
            </a:r>
          </a:p>
        </p:txBody>
      </p:sp>
    </p:spTree>
    <p:extLst>
      <p:ext uri="{BB962C8B-B14F-4D97-AF65-F5344CB8AC3E}">
        <p14:creationId xmlns:p14="http://schemas.microsoft.com/office/powerpoint/2010/main" val="124372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49E9-4B80-1E77-EE97-0374768E3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4524" y="977955"/>
            <a:ext cx="6936828" cy="1113604"/>
          </a:xfrm>
        </p:spPr>
        <p:txBody>
          <a:bodyPr/>
          <a:lstStyle/>
          <a:p>
            <a:pPr fontAlgn="base"/>
            <a:r>
              <a:rPr lang="en-IN" b="1" dirty="0">
                <a:solidFill>
                  <a:srgbClr val="7030A0"/>
                </a:solidFill>
              </a:rPr>
              <a:t>Unit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A6588-0158-D826-745F-BC938B947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5276" y="2973693"/>
            <a:ext cx="8055323" cy="2501463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IN" sz="4000" dirty="0"/>
              <a:t>Units are building blocks are your app. Ideally these are smallest building blocks. Building blocks are typically functions or classes, in React those are components. </a:t>
            </a:r>
          </a:p>
        </p:txBody>
      </p:sp>
    </p:spTree>
    <p:extLst>
      <p:ext uri="{BB962C8B-B14F-4D97-AF65-F5344CB8AC3E}">
        <p14:creationId xmlns:p14="http://schemas.microsoft.com/office/powerpoint/2010/main" val="103014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49E9-4B80-1E77-EE97-0374768E3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4524" y="977955"/>
            <a:ext cx="6936828" cy="1113604"/>
          </a:xfrm>
        </p:spPr>
        <p:txBody>
          <a:bodyPr/>
          <a:lstStyle/>
          <a:p>
            <a:pPr fontAlgn="base"/>
            <a:r>
              <a:rPr lang="en-IN" b="1" dirty="0">
                <a:solidFill>
                  <a:srgbClr val="7030A0"/>
                </a:solidFill>
              </a:rPr>
              <a:t>Integration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A6588-0158-D826-745F-BC938B947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1118" y="2920530"/>
            <a:ext cx="8914361" cy="2501463"/>
          </a:xfrm>
        </p:spPr>
        <p:txBody>
          <a:bodyPr>
            <a:normAutofit lnSpcReduction="10000"/>
          </a:bodyPr>
          <a:lstStyle/>
          <a:p>
            <a:pPr marL="571500" indent="-571500" algn="l" fontAlgn="base">
              <a:buFont typeface="Arial" panose="020B0604020202020204" pitchFamily="34" charset="0"/>
              <a:buChar char="•"/>
            </a:pPr>
            <a:r>
              <a:rPr lang="en-IN" sz="4000" dirty="0"/>
              <a:t>Test Combination of building blocks</a:t>
            </a:r>
          </a:p>
          <a:p>
            <a:pPr marL="571500" indent="-571500" algn="l" fontAlgn="base">
              <a:buFont typeface="Arial" panose="020B0604020202020204" pitchFamily="34" charset="0"/>
              <a:buChar char="•"/>
            </a:pPr>
            <a:r>
              <a:rPr lang="en-IN" sz="4000" dirty="0"/>
              <a:t>Verify if building blocks work together</a:t>
            </a:r>
          </a:p>
          <a:p>
            <a:pPr marL="571500" indent="-571500" algn="l" fontAlgn="base">
              <a:buFont typeface="Arial" panose="020B0604020202020204" pitchFamily="34" charset="0"/>
              <a:buChar char="•"/>
            </a:pPr>
            <a:r>
              <a:rPr lang="en-IN" sz="4000" dirty="0"/>
              <a:t>Even if all units work standalone, the combination could fail</a:t>
            </a:r>
          </a:p>
        </p:txBody>
      </p:sp>
    </p:spTree>
    <p:extLst>
      <p:ext uri="{BB962C8B-B14F-4D97-AF65-F5344CB8AC3E}">
        <p14:creationId xmlns:p14="http://schemas.microsoft.com/office/powerpoint/2010/main" val="102573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49E9-4B80-1E77-EE97-0374768E3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20" y="999220"/>
            <a:ext cx="7780955" cy="1113604"/>
          </a:xfrm>
        </p:spPr>
        <p:txBody>
          <a:bodyPr>
            <a:normAutofit/>
          </a:bodyPr>
          <a:lstStyle/>
          <a:p>
            <a:pPr fontAlgn="base"/>
            <a:r>
              <a:rPr lang="en-IN" b="1" dirty="0">
                <a:solidFill>
                  <a:srgbClr val="7030A0"/>
                </a:solidFill>
              </a:rPr>
              <a:t>End-to-End (E2E)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A6588-0158-D826-745F-BC938B947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1118" y="2920530"/>
            <a:ext cx="8914361" cy="2501463"/>
          </a:xfrm>
        </p:spPr>
        <p:txBody>
          <a:bodyPr>
            <a:normAutofit fontScale="92500"/>
          </a:bodyPr>
          <a:lstStyle/>
          <a:p>
            <a:pPr marL="571500" indent="-571500" algn="l" fontAlgn="base">
              <a:buFont typeface="Arial" panose="020B0604020202020204" pitchFamily="34" charset="0"/>
              <a:buChar char="•"/>
            </a:pPr>
            <a:r>
              <a:rPr lang="en-IN" sz="4000" dirty="0"/>
              <a:t>Test Entire flows and application feature</a:t>
            </a:r>
          </a:p>
          <a:p>
            <a:pPr marL="571500" indent="-571500" algn="l" fontAlgn="base">
              <a:buFont typeface="Arial" panose="020B0604020202020204" pitchFamily="34" charset="0"/>
              <a:buChar char="•"/>
            </a:pPr>
            <a:r>
              <a:rPr lang="en-IN" sz="4000" dirty="0"/>
              <a:t>Test actual things real user would do</a:t>
            </a:r>
          </a:p>
          <a:p>
            <a:pPr marL="571500" indent="-571500" algn="l" fontAlgn="base">
              <a:buFont typeface="Arial" panose="020B0604020202020204" pitchFamily="34" charset="0"/>
              <a:buChar char="•"/>
            </a:pPr>
            <a:r>
              <a:rPr lang="en-IN" sz="4000" dirty="0"/>
              <a:t>Real user use your app and its features, not individual units</a:t>
            </a:r>
          </a:p>
        </p:txBody>
      </p:sp>
    </p:spTree>
    <p:extLst>
      <p:ext uri="{BB962C8B-B14F-4D97-AF65-F5344CB8AC3E}">
        <p14:creationId xmlns:p14="http://schemas.microsoft.com/office/powerpoint/2010/main" val="238063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AA6588-0158-D826-745F-BC938B947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07" y="3622769"/>
            <a:ext cx="11926185" cy="2501463"/>
          </a:xfrm>
        </p:spPr>
        <p:txBody>
          <a:bodyPr>
            <a:normAutofit/>
          </a:bodyPr>
          <a:lstStyle/>
          <a:p>
            <a:pPr fontAlgn="base"/>
            <a:r>
              <a:rPr lang="en-IN" sz="4000" dirty="0"/>
              <a:t>You should combine all kinds of tests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82E12C-8EE9-7079-E4E6-3C8DE9EA2FF2}"/>
              </a:ext>
            </a:extLst>
          </p:cNvPr>
          <p:cNvSpPr txBox="1">
            <a:spLocks/>
          </p:cNvSpPr>
          <p:nvPr/>
        </p:nvSpPr>
        <p:spPr>
          <a:xfrm>
            <a:off x="152400" y="733768"/>
            <a:ext cx="11926185" cy="2501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IN" sz="4000" b="1" dirty="0">
                <a:solidFill>
                  <a:srgbClr val="7030A0"/>
                </a:solidFill>
              </a:rPr>
              <a:t>Unit Testing </a:t>
            </a:r>
          </a:p>
          <a:p>
            <a:pPr fontAlgn="base"/>
            <a:r>
              <a:rPr lang="en-IN" sz="4000" b="1" dirty="0">
                <a:solidFill>
                  <a:srgbClr val="7030A0"/>
                </a:solidFill>
              </a:rPr>
              <a:t>+ </a:t>
            </a:r>
          </a:p>
          <a:p>
            <a:pPr fontAlgn="base"/>
            <a:r>
              <a:rPr lang="en-IN" sz="4000" b="1" dirty="0">
                <a:solidFill>
                  <a:srgbClr val="7030A0"/>
                </a:solidFill>
              </a:rPr>
              <a:t>Integration Testing</a:t>
            </a:r>
          </a:p>
          <a:p>
            <a:pPr fontAlgn="base"/>
            <a:r>
              <a:rPr lang="en-IN" sz="4000" b="1" dirty="0">
                <a:solidFill>
                  <a:srgbClr val="7030A0"/>
                </a:solidFill>
              </a:rPr>
              <a:t>+</a:t>
            </a:r>
            <a:br>
              <a:rPr lang="en-IN" sz="4000" b="1" dirty="0">
                <a:solidFill>
                  <a:srgbClr val="7030A0"/>
                </a:solidFill>
              </a:rPr>
            </a:br>
            <a:r>
              <a:rPr lang="en-IN" sz="4000" b="1" dirty="0">
                <a:solidFill>
                  <a:srgbClr val="7030A0"/>
                </a:solidFill>
              </a:rPr>
              <a:t>E2E Testing</a:t>
            </a:r>
          </a:p>
        </p:txBody>
      </p:sp>
    </p:spTree>
    <p:extLst>
      <p:ext uri="{BB962C8B-B14F-4D97-AF65-F5344CB8AC3E}">
        <p14:creationId xmlns:p14="http://schemas.microsoft.com/office/powerpoint/2010/main" val="786693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49E9-4B80-1E77-EE97-0374768E3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4524" y="977955"/>
            <a:ext cx="6936828" cy="1113604"/>
          </a:xfrm>
        </p:spPr>
        <p:txBody>
          <a:bodyPr/>
          <a:lstStyle/>
          <a:p>
            <a:pPr fontAlgn="base"/>
            <a:r>
              <a:rPr lang="en-IN" b="1" dirty="0">
                <a:solidFill>
                  <a:srgbClr val="7030A0"/>
                </a:solidFill>
              </a:rPr>
              <a:t>Unit Testing - TDD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A6588-0158-D826-745F-BC938B947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5276" y="2973693"/>
            <a:ext cx="8055323" cy="2501463"/>
          </a:xfrm>
        </p:spPr>
        <p:txBody>
          <a:bodyPr>
            <a:normAutofit fontScale="85000" lnSpcReduction="10000"/>
          </a:bodyPr>
          <a:lstStyle/>
          <a:p>
            <a:pPr marL="571500" indent="-571500" algn="l" fontAlgn="base">
              <a:buFont typeface="Arial" panose="020B0604020202020204" pitchFamily="34" charset="0"/>
              <a:buChar char="•"/>
            </a:pPr>
            <a:r>
              <a:rPr lang="en-IN" sz="4000" dirty="0"/>
              <a:t>Test-Driven Development is a philosophy for writing tests</a:t>
            </a:r>
          </a:p>
          <a:p>
            <a:pPr marL="571500" indent="-571500" algn="l" fontAlgn="base">
              <a:buFont typeface="Arial" panose="020B0604020202020204" pitchFamily="34" charset="0"/>
              <a:buChar char="•"/>
            </a:pPr>
            <a:r>
              <a:rPr lang="en-IN" sz="4000" dirty="0"/>
              <a:t>Write a failing test cases first, implement the code to make the test succeed</a:t>
            </a:r>
          </a:p>
          <a:p>
            <a:pPr marL="571500" indent="-571500" algn="l" fontAlgn="base">
              <a:buFont typeface="Arial" panose="020B0604020202020204" pitchFamily="34" charset="0"/>
              <a:buChar char="•"/>
            </a:pPr>
            <a:r>
              <a:rPr lang="en-IN" sz="4000" dirty="0"/>
              <a:t>Refactor and go throw flow over and over</a:t>
            </a:r>
          </a:p>
          <a:p>
            <a:pPr fontAlgn="base"/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153066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14727</TotalTime>
  <Words>394</Words>
  <Application>Microsoft Macintosh PowerPoint</Application>
  <PresentationFormat>Widescreen</PresentationFormat>
  <Paragraphs>73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What is Testing?</vt:lpstr>
      <vt:lpstr>PowerPoint Presentation</vt:lpstr>
      <vt:lpstr>Software Testing</vt:lpstr>
      <vt:lpstr>Automated Testing</vt:lpstr>
      <vt:lpstr>Unit Testing</vt:lpstr>
      <vt:lpstr>Integration Testing</vt:lpstr>
      <vt:lpstr>End-to-End (E2E) Testing</vt:lpstr>
      <vt:lpstr>PowerPoint Presentation</vt:lpstr>
      <vt:lpstr>Unit Testing - TDD</vt:lpstr>
      <vt:lpstr>Why TDD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Testing?</dc:title>
  <dc:creator>Mahimaluri, Subhash SBOBNG-PTIY/BBB</dc:creator>
  <cp:lastModifiedBy>Mahimaluri, Subhash SBOBNG-PTIY/BBB</cp:lastModifiedBy>
  <cp:revision>20</cp:revision>
  <dcterms:created xsi:type="dcterms:W3CDTF">2022-06-21T04:56:32Z</dcterms:created>
  <dcterms:modified xsi:type="dcterms:W3CDTF">2022-07-05T04:31:44Z</dcterms:modified>
</cp:coreProperties>
</file>