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subhasish.patro/viz/Book1_17512230303510/Dashboard1?publish=y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2695" y="763074"/>
            <a:ext cx="8915399" cy="2262781"/>
          </a:xfrm>
        </p:spPr>
        <p:txBody>
          <a:bodyPr/>
          <a:lstStyle/>
          <a:p>
            <a:r>
              <a:rPr lang="en-US" dirty="0"/>
              <a:t>Dashboard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390" y="4287982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NAME – SUBHASISH  PATRO</a:t>
            </a:r>
          </a:p>
          <a:p>
            <a:r>
              <a:rPr lang="en-US" b="1" dirty="0">
                <a:solidFill>
                  <a:schemeClr val="tx1"/>
                </a:solidFill>
              </a:rPr>
              <a:t>DATE – 27/06/2025</a:t>
            </a:r>
          </a:p>
          <a:p>
            <a:r>
              <a:rPr lang="en-US" b="1" dirty="0">
                <a:solidFill>
                  <a:schemeClr val="tx1"/>
                </a:solidFill>
              </a:rPr>
              <a:t>TOOLS USED - TABLEAU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9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36989"/>
            <a:ext cx="8911687" cy="128089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33848"/>
          </a:xfrm>
        </p:spPr>
        <p:txBody>
          <a:bodyPr/>
          <a:lstStyle/>
          <a:p>
            <a:r>
              <a:rPr lang="en-US" dirty="0"/>
              <a:t>Tableau makes it easy to explore business performance visually.</a:t>
            </a:r>
          </a:p>
          <a:p>
            <a:r>
              <a:rPr lang="en-US" dirty="0"/>
              <a:t>It helps identify trends, low-performing areas, and future opportunities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522113" y="4833994"/>
            <a:ext cx="71477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62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visualize and analyze key business metrics like Sales, Profit, and Growth.</a:t>
            </a:r>
          </a:p>
          <a:p>
            <a:r>
              <a:rPr lang="en-US" dirty="0"/>
              <a:t>Identify trends over time and segment performance using interactive filters.</a:t>
            </a:r>
          </a:p>
          <a:p>
            <a:r>
              <a:rPr lang="en-US" dirty="0"/>
              <a:t>Provide actionable insights for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14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Sample Superstore dataset.</a:t>
            </a:r>
          </a:p>
          <a:p>
            <a:r>
              <a:rPr lang="en-US" dirty="0"/>
              <a:t>Records: ~10,000 orders.</a:t>
            </a:r>
          </a:p>
          <a:p>
            <a:r>
              <a:rPr lang="en-US" dirty="0"/>
              <a:t>Columns include: Order Date, Region, Category, Sales, Product Name, Product ID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3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801" y="116557"/>
            <a:ext cx="8911687" cy="1280890"/>
          </a:xfrm>
        </p:spPr>
        <p:txBody>
          <a:bodyPr/>
          <a:lstStyle/>
          <a:p>
            <a:r>
              <a:rPr lang="en-US" dirty="0"/>
              <a:t>SALES BY REGION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730" y="1545902"/>
            <a:ext cx="8017854" cy="4733600"/>
          </a:xfrm>
        </p:spPr>
        <p:txBody>
          <a:bodyPr>
            <a:normAutofit/>
          </a:bodyPr>
          <a:lstStyle/>
          <a:p>
            <a:r>
              <a:rPr lang="en-US" dirty="0"/>
              <a:t>The sales data is divided across four main regions: West, East, Central, and South.</a:t>
            </a:r>
          </a:p>
          <a:p>
            <a:r>
              <a:rPr lang="en-US" dirty="0"/>
              <a:t>The region with the highest total sales is </a:t>
            </a:r>
            <a:r>
              <a:rPr lang="en-US" b="1" dirty="0"/>
              <a:t>West</a:t>
            </a:r>
            <a:r>
              <a:rPr lang="en-US" dirty="0"/>
              <a:t>, indicating strong customer demand and possibly better marketing or distribution networks in that area.</a:t>
            </a:r>
          </a:p>
          <a:p>
            <a:r>
              <a:rPr lang="en-US" b="1" dirty="0"/>
              <a:t>South</a:t>
            </a:r>
            <a:r>
              <a:rPr lang="en-US" dirty="0"/>
              <a:t> has the lowest sales, suggesting the need to investigate customer behavior, pricing, or product availability in that region.</a:t>
            </a:r>
          </a:p>
          <a:p>
            <a:r>
              <a:rPr lang="en-US" dirty="0"/>
              <a:t>There is a noticeable </a:t>
            </a:r>
            <a:r>
              <a:rPr lang="en-US" b="1" dirty="0"/>
              <a:t>imbalance in sales</a:t>
            </a:r>
            <a:r>
              <a:rPr lang="en-US" dirty="0"/>
              <a:t> across regions, with the top region generating nearly</a:t>
            </a:r>
            <a:r>
              <a:rPr lang="en-US" b="1" dirty="0"/>
              <a:t> 2x</a:t>
            </a:r>
            <a:r>
              <a:rPr lang="en-US" dirty="0"/>
              <a:t> the revenue compared to the lowest one.</a:t>
            </a:r>
          </a:p>
          <a:p>
            <a:r>
              <a:rPr lang="en-US" dirty="0"/>
              <a:t>Regions like </a:t>
            </a:r>
            <a:r>
              <a:rPr lang="en-US" b="1" dirty="0"/>
              <a:t>Central, South-East</a:t>
            </a:r>
            <a:r>
              <a:rPr lang="en-US" dirty="0"/>
              <a:t>, with moderate performance, could benefit from </a:t>
            </a:r>
            <a:r>
              <a:rPr lang="en-US" b="1" dirty="0"/>
              <a:t>targeted marketing strategies</a:t>
            </a:r>
            <a:r>
              <a:rPr lang="en-US" dirty="0"/>
              <a:t> to boost sales.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3A65DC-866D-1A62-D9D1-F19FA858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28" y="1676531"/>
            <a:ext cx="4262572" cy="291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041" y="199108"/>
            <a:ext cx="8911687" cy="1280890"/>
          </a:xfrm>
        </p:spPr>
        <p:txBody>
          <a:bodyPr/>
          <a:lstStyle/>
          <a:p>
            <a:r>
              <a:rPr lang="en-US" dirty="0"/>
              <a:t>TOP 10 STATES BY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33" y="1745087"/>
            <a:ext cx="7397828" cy="4301150"/>
          </a:xfrm>
        </p:spPr>
        <p:txBody>
          <a:bodyPr>
            <a:normAutofit/>
          </a:bodyPr>
          <a:lstStyle/>
          <a:p>
            <a:r>
              <a:rPr lang="en-US" sz="2000" b="1" dirty="0"/>
              <a:t>California</a:t>
            </a:r>
            <a:r>
              <a:rPr lang="en-US" sz="2000" dirty="0"/>
              <a:t> is the top contributor to overall sales, possibly due to a large market size, urban population, or business presence.</a:t>
            </a:r>
          </a:p>
          <a:p>
            <a:r>
              <a:rPr lang="en-US" sz="2000" dirty="0"/>
              <a:t>States like </a:t>
            </a:r>
            <a:r>
              <a:rPr lang="en-US" sz="2000" b="1" dirty="0"/>
              <a:t>New York, Texas, &amp; Washington</a:t>
            </a:r>
            <a:r>
              <a:rPr lang="en-US" sz="2000" dirty="0"/>
              <a:t> consistently show strong sales, indicating well-established customer bases.</a:t>
            </a:r>
          </a:p>
          <a:p>
            <a:r>
              <a:rPr lang="en-US" sz="2000" dirty="0"/>
              <a:t>These top 10 states together contribute approximately </a:t>
            </a:r>
            <a:r>
              <a:rPr lang="en-US" sz="2000" b="1" dirty="0"/>
              <a:t>60–70%</a:t>
            </a:r>
            <a:r>
              <a:rPr lang="en-US" sz="2000" dirty="0"/>
              <a:t> of total sales, showing high sales concentration in a few areas.</a:t>
            </a:r>
          </a:p>
          <a:p>
            <a:r>
              <a:rPr lang="en-US" sz="2000" dirty="0"/>
              <a:t>Investing more in these top-performing states (via promotions, inventory, faster delivery, etc.) can yield better ROI.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117F45-AF29-DA8D-1D51-2108B4F6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763" y="2008860"/>
            <a:ext cx="452223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7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285" y="315017"/>
            <a:ext cx="8911687" cy="1280890"/>
          </a:xfrm>
        </p:spPr>
        <p:txBody>
          <a:bodyPr/>
          <a:lstStyle/>
          <a:p>
            <a:r>
              <a:rPr lang="en-US" dirty="0"/>
              <a:t>SALES BY SUB CATEGORY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408" y="3620278"/>
            <a:ext cx="11305592" cy="3097763"/>
          </a:xfrm>
        </p:spPr>
        <p:txBody>
          <a:bodyPr>
            <a:normAutofit/>
          </a:bodyPr>
          <a:lstStyle/>
          <a:p>
            <a:r>
              <a:rPr lang="en-US" b="1" dirty="0"/>
              <a:t>Technology</a:t>
            </a:r>
            <a:r>
              <a:rPr lang="en-US" dirty="0"/>
              <a:t> leads in total sales, indicating high product demand and possibly better profit margins.</a:t>
            </a:r>
          </a:p>
          <a:p>
            <a:r>
              <a:rPr lang="en-US" b="1" dirty="0"/>
              <a:t>Furniture</a:t>
            </a:r>
            <a:r>
              <a:rPr lang="en-US" dirty="0"/>
              <a:t> generates moderate sales, suggesting stable customer interest but potential for growth with targeted strategies.</a:t>
            </a:r>
          </a:p>
          <a:p>
            <a:r>
              <a:rPr lang="en-US" b="1" dirty="0"/>
              <a:t>Office Supplies</a:t>
            </a:r>
            <a:r>
              <a:rPr lang="en-US" dirty="0"/>
              <a:t> shows the least revenue, possibly due to low unit prices or high competition.</a:t>
            </a:r>
          </a:p>
          <a:p>
            <a:r>
              <a:rPr lang="en-US" dirty="0"/>
              <a:t>Some categories may have </a:t>
            </a:r>
            <a:r>
              <a:rPr lang="en-US" b="1" dirty="0"/>
              <a:t>high sales but lower profit margins</a:t>
            </a:r>
            <a:r>
              <a:rPr lang="en-US" dirty="0"/>
              <a:t>. Always check profitability alongside total sales.</a:t>
            </a:r>
          </a:p>
          <a:p>
            <a:r>
              <a:rPr lang="en-US" dirty="0"/>
              <a:t>Businesses should focus on promoting high-margin products in top-selling categories and find ways to </a:t>
            </a:r>
            <a:r>
              <a:rPr lang="en-US" b="1" dirty="0"/>
              <a:t>boost low-performing</a:t>
            </a:r>
            <a:r>
              <a:rPr lang="en-US" dirty="0"/>
              <a:t> ones through bundling or discounts.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5BA2A-5EA7-2BC8-D9D0-A9CB97707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73" y="1203649"/>
            <a:ext cx="8733453" cy="24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3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TREND OVER TIME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04" y="1605565"/>
            <a:ext cx="5489621" cy="51172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X-axis represents the months of the year.</a:t>
            </a:r>
          </a:p>
          <a:p>
            <a:r>
              <a:rPr lang="en-US" dirty="0"/>
              <a:t>The Y-axis shows the total sales value for each</a:t>
            </a:r>
          </a:p>
          <a:p>
            <a:pPr marL="0" indent="0">
              <a:buNone/>
            </a:pPr>
            <a:r>
              <a:rPr lang="en-US" dirty="0"/>
              <a:t> month.</a:t>
            </a:r>
          </a:p>
          <a:p>
            <a:r>
              <a:rPr lang="en-US" dirty="0"/>
              <a:t>A trend line has been added to indicate the </a:t>
            </a:r>
          </a:p>
          <a:p>
            <a:pPr marL="0" indent="0">
              <a:buNone/>
            </a:pPr>
            <a:r>
              <a:rPr lang="en-US" dirty="0"/>
              <a:t>overall direction of sales growth. </a:t>
            </a:r>
          </a:p>
          <a:p>
            <a:r>
              <a:rPr lang="en-US" dirty="0"/>
              <a:t>Sales show fluctuations across different months, </a:t>
            </a:r>
          </a:p>
          <a:p>
            <a:pPr marL="0" indent="0">
              <a:buNone/>
            </a:pPr>
            <a:r>
              <a:rPr lang="en-US" dirty="0"/>
              <a:t>with noticeable peaks around March and September.</a:t>
            </a:r>
          </a:p>
          <a:p>
            <a:r>
              <a:rPr lang="en-US" dirty="0"/>
              <a:t>The trend line indicates a steady upward movement,</a:t>
            </a:r>
          </a:p>
          <a:p>
            <a:pPr marL="0" indent="0">
              <a:buNone/>
            </a:pPr>
            <a:r>
              <a:rPr lang="en-US" dirty="0"/>
              <a:t> suggesting positive growth over time.</a:t>
            </a:r>
          </a:p>
          <a:p>
            <a:r>
              <a:rPr lang="en-US" dirty="0"/>
              <a:t>This visualization helps identify seasonal patterns and</a:t>
            </a:r>
          </a:p>
          <a:p>
            <a:pPr marL="0" indent="0">
              <a:buNone/>
            </a:pPr>
            <a:r>
              <a:rPr lang="en-US" dirty="0"/>
              <a:t> high-performing months, which are useful for sales</a:t>
            </a:r>
          </a:p>
          <a:p>
            <a:pPr marL="0" indent="0">
              <a:buNone/>
            </a:pPr>
            <a:r>
              <a:rPr lang="en-US" dirty="0"/>
              <a:t> planning and forecasting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74" t="15684" r="8067" b="12805"/>
          <a:stretch/>
        </p:blipFill>
        <p:spPr>
          <a:xfrm>
            <a:off x="6140560" y="1587677"/>
            <a:ext cx="5859887" cy="404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7161" y="495321"/>
            <a:ext cx="8911687" cy="1280890"/>
          </a:xfrm>
        </p:spPr>
        <p:txBody>
          <a:bodyPr/>
          <a:lstStyle/>
          <a:p>
            <a:r>
              <a:rPr lang="en-US" dirty="0"/>
              <a:t>DETAILED ANALYSIS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482" y="1418032"/>
            <a:ext cx="11383347" cy="4497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Detailed Analysis Dashboard dives deeper into specific dimensions of the business, such as state-wise, product-wise, and category-wise performance. </a:t>
            </a:r>
          </a:p>
          <a:p>
            <a:pPr marL="0" indent="0">
              <a:buNone/>
            </a:pPr>
            <a:r>
              <a:rPr lang="en-US" dirty="0"/>
              <a:t>INSIGHTS GAINED :</a:t>
            </a:r>
          </a:p>
          <a:p>
            <a:r>
              <a:rPr lang="en-US" dirty="0"/>
              <a:t>Concentrated sales in specific product categories and states.</a:t>
            </a:r>
          </a:p>
          <a:p>
            <a:r>
              <a:rPr lang="en-US" dirty="0"/>
              <a:t>Some sub-categories (e.g., Tables) may show high sales but low profit.</a:t>
            </a:r>
          </a:p>
          <a:p>
            <a:r>
              <a:rPr lang="en-US" dirty="0"/>
              <a:t>Helps in refining marketing strategy, inventory planning, and pricing.</a:t>
            </a:r>
          </a:p>
          <a:p>
            <a:r>
              <a:rPr lang="en-US" dirty="0"/>
              <a:t>Western region has highest sales but low profit.</a:t>
            </a:r>
          </a:p>
          <a:p>
            <a:r>
              <a:rPr lang="en-US" dirty="0"/>
              <a:t>Office Supplies shows consistent growth.</a:t>
            </a:r>
          </a:p>
          <a:p>
            <a:r>
              <a:rPr lang="en-US" dirty="0"/>
              <a:t>Profitability varies by segment and shipping mode.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51773" y="5592441"/>
            <a:ext cx="914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Interactive</a:t>
            </a:r>
            <a:r>
              <a:rPr lang="en-US" dirty="0"/>
              <a:t> </a:t>
            </a:r>
            <a:r>
              <a:rPr lang="en-US" dirty="0">
                <a:latin typeface="Copperplate Gothic Bold" panose="020E0705020206020404" pitchFamily="34" charset="0"/>
              </a:rPr>
              <a:t>Dashboard</a:t>
            </a:r>
            <a:r>
              <a:rPr lang="en-US" dirty="0"/>
              <a:t> </a:t>
            </a:r>
            <a:r>
              <a:rPr lang="en-US" dirty="0">
                <a:latin typeface="Copperplate Gothic Bold" panose="020E0705020206020404" pitchFamily="34" charset="0"/>
              </a:rPr>
              <a:t>link</a:t>
            </a:r>
            <a:r>
              <a:rPr lang="en-US" dirty="0"/>
              <a:t> :</a:t>
            </a:r>
          </a:p>
          <a:p>
            <a:pPr algn="ctr"/>
            <a:r>
              <a:rPr lang="en-IN" dirty="0">
                <a:hlinkClick r:id="rId2"/>
              </a:rPr>
              <a:t>Sales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39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OBSERVATIONS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67B25-1E0D-AD0C-3FA5-AB17B4505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3" y="1408923"/>
            <a:ext cx="10963502" cy="518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438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175</TotalTime>
  <Words>594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Century Gothic</vt:lpstr>
      <vt:lpstr>Copperplate Gothic Bold</vt:lpstr>
      <vt:lpstr>Wingdings 3</vt:lpstr>
      <vt:lpstr>Wisp</vt:lpstr>
      <vt:lpstr>Dashboard Design</vt:lpstr>
      <vt:lpstr>OBJECTIVE</vt:lpstr>
      <vt:lpstr>DATASET OVERVIEW</vt:lpstr>
      <vt:lpstr>SALES BY REGION</vt:lpstr>
      <vt:lpstr>TOP 10 STATES BY SALES</vt:lpstr>
      <vt:lpstr>SALES BY SUB CATEGORY </vt:lpstr>
      <vt:lpstr>SALES TREND OVER TIME</vt:lpstr>
      <vt:lpstr>DETAILED ANALYSIS DASHBOARD</vt:lpstr>
      <vt:lpstr>INSIGHTS AND 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Design</dc:title>
  <dc:creator>Sunayana Panigrahi</dc:creator>
  <cp:lastModifiedBy>SUBHASISH PATRO</cp:lastModifiedBy>
  <cp:revision>6</cp:revision>
  <dcterms:created xsi:type="dcterms:W3CDTF">2025-06-27T09:02:37Z</dcterms:created>
  <dcterms:modified xsi:type="dcterms:W3CDTF">2025-06-29T19:04:08Z</dcterms:modified>
</cp:coreProperties>
</file>