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314" r:id="rId5"/>
    <p:sldId id="315" r:id="rId6"/>
    <p:sldId id="316" r:id="rId7"/>
    <p:sldId id="326" r:id="rId8"/>
    <p:sldId id="327" r:id="rId9"/>
    <p:sldId id="318" r:id="rId10"/>
    <p:sldId id="329" r:id="rId11"/>
    <p:sldId id="330" r:id="rId12"/>
    <p:sldId id="335" r:id="rId13"/>
    <p:sldId id="319" r:id="rId14"/>
    <p:sldId id="320" r:id="rId15"/>
    <p:sldId id="334" r:id="rId16"/>
    <p:sldId id="331" r:id="rId17"/>
    <p:sldId id="321" r:id="rId18"/>
    <p:sldId id="322" r:id="rId19"/>
    <p:sldId id="332" r:id="rId20"/>
    <p:sldId id="333" r:id="rId21"/>
    <p:sldId id="324" r:id="rId22"/>
    <p:sldId id="337" r:id="rId23"/>
    <p:sldId id="328" r:id="rId24"/>
    <p:sldId id="317" r:id="rId25"/>
    <p:sldId id="3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86" autoAdjust="0"/>
  </p:normalViewPr>
  <p:slideViewPr>
    <p:cSldViewPr snapToGrid="0">
      <p:cViewPr varScale="1">
        <p:scale>
          <a:sx n="57" d="100"/>
          <a:sy n="57" d="100"/>
        </p:scale>
        <p:origin x="1016" y="36"/>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111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192447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764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983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44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009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94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7722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79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130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418425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B9A9E5-4F7F-4A7D-9DE1-8992323292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087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5029199" y="2410243"/>
            <a:ext cx="6561641" cy="2901496"/>
          </a:xfrm>
        </p:spPr>
        <p:txBody>
          <a:bodyPr>
            <a:noAutofit/>
          </a:bodyPr>
          <a:lstStyle/>
          <a:p>
            <a:pPr algn="ctr"/>
            <a:r>
              <a:rPr lang="en-US" b="1" dirty="0"/>
              <a:t>Maximizing Inventory Efficiency through Advanced Analytics</a:t>
            </a:r>
          </a:p>
        </p:txBody>
      </p:sp>
      <p:sp>
        <p:nvSpPr>
          <p:cNvPr id="6" name="TextBox 5">
            <a:extLst>
              <a:ext uri="{FF2B5EF4-FFF2-40B4-BE49-F238E27FC236}">
                <a16:creationId xmlns:a16="http://schemas.microsoft.com/office/drawing/2014/main" id="{3747D2CB-7F7A-CE45-B1AB-97BD0889B431}"/>
              </a:ext>
            </a:extLst>
          </p:cNvPr>
          <p:cNvSpPr txBox="1"/>
          <p:nvPr/>
        </p:nvSpPr>
        <p:spPr>
          <a:xfrm>
            <a:off x="4615543" y="6247910"/>
            <a:ext cx="7467600" cy="830997"/>
          </a:xfrm>
          <a:prstGeom prst="rect">
            <a:avLst/>
          </a:prstGeom>
          <a:noFill/>
        </p:spPr>
        <p:txBody>
          <a:bodyPr wrap="square" rtlCol="0">
            <a:spAutoFit/>
          </a:bodyPr>
          <a:lstStyle/>
          <a:p>
            <a:r>
              <a:rPr lang="en-US" sz="2400" b="1" dirty="0">
                <a:solidFill>
                  <a:schemeClr val="bg1"/>
                </a:solidFill>
              </a:rPr>
              <a:t>Subhasish Das, </a:t>
            </a:r>
            <a:r>
              <a:rPr lang="en-US" sz="2400" b="1" dirty="0" err="1">
                <a:solidFill>
                  <a:schemeClr val="bg1"/>
                </a:solidFill>
              </a:rPr>
              <a:t>Raahul</a:t>
            </a:r>
            <a:r>
              <a:rPr lang="en-US" sz="2400" b="1" dirty="0">
                <a:solidFill>
                  <a:schemeClr val="bg1"/>
                </a:solidFill>
              </a:rPr>
              <a:t> Bharath, </a:t>
            </a:r>
            <a:r>
              <a:rPr lang="en-US" sz="2400" b="1" dirty="0" err="1">
                <a:solidFill>
                  <a:schemeClr val="bg1"/>
                </a:solidFill>
              </a:rPr>
              <a:t>Sanath</a:t>
            </a:r>
            <a:r>
              <a:rPr lang="en-US" sz="2400" b="1" dirty="0">
                <a:solidFill>
                  <a:schemeClr val="bg1"/>
                </a:solidFill>
              </a:rPr>
              <a:t> Kumar </a:t>
            </a:r>
            <a:r>
              <a:rPr lang="en-US" sz="2400" b="1" dirty="0" err="1">
                <a:solidFill>
                  <a:schemeClr val="bg1"/>
                </a:solidFill>
              </a:rPr>
              <a:t>Bennur</a:t>
            </a:r>
            <a:endParaRPr lang="en-US" sz="2400" b="1" dirty="0">
              <a:solidFill>
                <a:schemeClr val="bg1"/>
              </a:solidFill>
            </a:endParaRPr>
          </a:p>
          <a:p>
            <a:endParaRPr lang="en-US" sz="2400" b="1" dirty="0">
              <a:solidFill>
                <a:schemeClr val="bg1"/>
              </a:solidFill>
            </a:endParaRPr>
          </a:p>
        </p:txBody>
      </p:sp>
    </p:spTree>
    <p:extLst>
      <p:ext uri="{BB962C8B-B14F-4D97-AF65-F5344CB8AC3E}">
        <p14:creationId xmlns:p14="http://schemas.microsoft.com/office/powerpoint/2010/main" val="2945390068"/>
      </p:ext>
    </p:extLst>
  </p:cSld>
  <p:clrMapOvr>
    <a:masterClrMapping/>
  </p:clrMapOvr>
  <mc:AlternateContent xmlns:mc="http://schemas.openxmlformats.org/markup-compatibility/2006" xmlns:p14="http://schemas.microsoft.com/office/powerpoint/2010/main">
    <mc:Choice Requires="p14">
      <p:transition spd="slow" p14:dur="2000" advTm="9667"/>
    </mc:Choice>
    <mc:Fallback xmlns="">
      <p:transition spd="slow" advTm="96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0" y="1"/>
            <a:ext cx="8291245" cy="1037690"/>
          </a:xfrm>
        </p:spPr>
        <p:txBody>
          <a:bodyPr>
            <a:normAutofit fontScale="90000"/>
          </a:bodyPr>
          <a:lstStyle/>
          <a:p>
            <a:r>
              <a:rPr lang="en-US" b="1" dirty="0"/>
              <a:t>Frequent Product Pairs </a:t>
            </a:r>
            <a:br>
              <a:rPr lang="en-US" b="1" dirty="0"/>
            </a:br>
            <a:r>
              <a:rPr lang="en-US" sz="2700" b="1" dirty="0"/>
              <a:t>(Market Basket Analysis)</a:t>
            </a:r>
          </a:p>
        </p:txBody>
      </p:sp>
      <p:pic>
        <p:nvPicPr>
          <p:cNvPr id="10" name="slide6" descr="Frequently Purchased Product Pairs">
            <a:extLst>
              <a:ext uri="{FF2B5EF4-FFF2-40B4-BE49-F238E27FC236}">
                <a16:creationId xmlns:a16="http://schemas.microsoft.com/office/drawing/2014/main" id="{79C2EFD5-CD22-F7F3-C7C2-817DFC37B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9" y="1037691"/>
            <a:ext cx="12070101" cy="3562350"/>
          </a:xfrm>
          <a:prstGeom prst="rect">
            <a:avLst/>
          </a:prstGeom>
        </p:spPr>
      </p:pic>
      <p:sp>
        <p:nvSpPr>
          <p:cNvPr id="11" name="TextBox 10">
            <a:extLst>
              <a:ext uri="{FF2B5EF4-FFF2-40B4-BE49-F238E27FC236}">
                <a16:creationId xmlns:a16="http://schemas.microsoft.com/office/drawing/2014/main" id="{77B83BED-C542-B0E4-238D-454D028B3EFD}"/>
              </a:ext>
            </a:extLst>
          </p:cNvPr>
          <p:cNvSpPr txBox="1"/>
          <p:nvPr/>
        </p:nvSpPr>
        <p:spPr>
          <a:xfrm>
            <a:off x="101698" y="4822123"/>
            <a:ext cx="11988604" cy="1631216"/>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solidFill>
                  <a:schemeClr val="bg1"/>
                </a:solidFill>
              </a:rPr>
              <a:t>Market basket analysis reveals that "Toys" and "</a:t>
            </a:r>
            <a:r>
              <a:rPr lang="en-US" sz="2000" dirty="0" err="1">
                <a:solidFill>
                  <a:schemeClr val="bg1"/>
                </a:solidFill>
              </a:rPr>
              <a:t>Bed_Bath_Table</a:t>
            </a:r>
            <a:r>
              <a:rPr lang="en-US" sz="2000" dirty="0">
                <a:solidFill>
                  <a:schemeClr val="bg1"/>
                </a:solidFill>
              </a:rPr>
              <a:t>" were purchased together 291 times.</a:t>
            </a:r>
          </a:p>
          <a:p>
            <a:pPr marL="342900" indent="-342900" algn="just">
              <a:buFont typeface="Wingdings" panose="05000000000000000000" pitchFamily="2" charset="2"/>
              <a:buChar char="q"/>
            </a:pPr>
            <a:r>
              <a:rPr lang="en-US" sz="2000" dirty="0">
                <a:solidFill>
                  <a:schemeClr val="bg1"/>
                </a:solidFill>
              </a:rPr>
              <a:t>"Toys" and "</a:t>
            </a:r>
            <a:r>
              <a:rPr lang="en-US" sz="2000" dirty="0" err="1">
                <a:solidFill>
                  <a:schemeClr val="bg1"/>
                </a:solidFill>
              </a:rPr>
              <a:t>Furniture_Decor</a:t>
            </a:r>
            <a:r>
              <a:rPr lang="en-US" sz="2000" dirty="0">
                <a:solidFill>
                  <a:schemeClr val="bg1"/>
                </a:solidFill>
              </a:rPr>
              <a:t>" were bought together 153 times, while "Toys" and "</a:t>
            </a:r>
            <a:r>
              <a:rPr lang="en-US" sz="2000" dirty="0" err="1">
                <a:solidFill>
                  <a:schemeClr val="bg1"/>
                </a:solidFill>
              </a:rPr>
              <a:t>Computer_Accessories</a:t>
            </a:r>
            <a:r>
              <a:rPr lang="en-US" sz="2000" dirty="0">
                <a:solidFill>
                  <a:schemeClr val="bg1"/>
                </a:solidFill>
              </a:rPr>
              <a:t>" were combined 103 times.</a:t>
            </a:r>
          </a:p>
          <a:p>
            <a:pPr marL="342900" indent="-342900" algn="just">
              <a:buFont typeface="Wingdings" panose="05000000000000000000" pitchFamily="2" charset="2"/>
              <a:buChar char="q"/>
            </a:pPr>
            <a:r>
              <a:rPr lang="en-US" sz="2000" dirty="0">
                <a:solidFill>
                  <a:schemeClr val="bg1"/>
                </a:solidFill>
              </a:rPr>
              <a:t>These insights help identify popular product combinations, inform targeted marketing strategies, and optimize product placement.</a:t>
            </a:r>
          </a:p>
        </p:txBody>
      </p:sp>
    </p:spTree>
    <p:extLst>
      <p:ext uri="{BB962C8B-B14F-4D97-AF65-F5344CB8AC3E}">
        <p14:creationId xmlns:p14="http://schemas.microsoft.com/office/powerpoint/2010/main" val="1760417424"/>
      </p:ext>
    </p:extLst>
  </p:cSld>
  <p:clrMapOvr>
    <a:masterClrMapping/>
  </p:clrMapOvr>
  <mc:AlternateContent xmlns:mc="http://schemas.openxmlformats.org/markup-compatibility/2006" xmlns:p14="http://schemas.microsoft.com/office/powerpoint/2010/main">
    <mc:Choice Requires="p14">
      <p:transition spd="slow" p14:dur="2000" advTm="58628"/>
    </mc:Choice>
    <mc:Fallback xmlns="">
      <p:transition spd="slow" advTm="586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82192" y="0"/>
            <a:ext cx="10363201" cy="708917"/>
          </a:xfrm>
          <a:solidFill>
            <a:schemeClr val="accent1">
              <a:lumMod val="25000"/>
            </a:schemeClr>
          </a:solidFill>
        </p:spPr>
        <p:txBody>
          <a:bodyPr>
            <a:noAutofit/>
          </a:bodyPr>
          <a:lstStyle/>
          <a:p>
            <a:pPr algn="ctr"/>
            <a:r>
              <a:rPr lang="en-US" sz="3900" b="1" dirty="0">
                <a:solidFill>
                  <a:schemeClr val="bg1"/>
                </a:solidFill>
              </a:rPr>
              <a:t>Pareto analysis of revenue distribution</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
        <p:nvSpPr>
          <p:cNvPr id="14" name="TextBox 13">
            <a:extLst>
              <a:ext uri="{FF2B5EF4-FFF2-40B4-BE49-F238E27FC236}">
                <a16:creationId xmlns:a16="http://schemas.microsoft.com/office/drawing/2014/main" id="{02BA975D-C9C1-D864-10F4-F52BC4CED50C}"/>
              </a:ext>
            </a:extLst>
          </p:cNvPr>
          <p:cNvSpPr txBox="1"/>
          <p:nvPr/>
        </p:nvSpPr>
        <p:spPr>
          <a:xfrm>
            <a:off x="7534062" y="708917"/>
            <a:ext cx="4491361" cy="5324535"/>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bg1"/>
                </a:solidFill>
              </a:rPr>
              <a:t>The top three product categories—"Toys,“ "Health_Beauty," and "Watches_Gifts"—make up 80.48% of total revenue, indicating they are high-priority inventory items requiring close monitoring.</a:t>
            </a:r>
          </a:p>
          <a:p>
            <a:pPr marL="342900" indent="-342900">
              <a:buFont typeface="Wingdings" panose="05000000000000000000" pitchFamily="2" charset="2"/>
              <a:buChar char="q"/>
            </a:pPr>
            <a:endParaRPr lang="en-US" sz="2000" b="1" dirty="0">
              <a:solidFill>
                <a:schemeClr val="bg1"/>
              </a:solidFill>
            </a:endParaRPr>
          </a:p>
          <a:p>
            <a:pPr marL="342900" indent="-342900">
              <a:buFont typeface="Wingdings" panose="05000000000000000000" pitchFamily="2" charset="2"/>
              <a:buChar char="q"/>
            </a:pPr>
            <a:r>
              <a:rPr lang="en-US" sz="2000" b="1" dirty="0">
                <a:solidFill>
                  <a:schemeClr val="bg1"/>
                </a:solidFill>
              </a:rPr>
              <a:t>The remaining 19.52% of revenue can be divided into medium and low-priority groups based on their order volume.</a:t>
            </a:r>
          </a:p>
          <a:p>
            <a:pPr marL="342900" indent="-342900">
              <a:buFont typeface="Wingdings" panose="05000000000000000000" pitchFamily="2" charset="2"/>
              <a:buChar char="q"/>
            </a:pPr>
            <a:endParaRPr lang="en-US" sz="2000" b="1" dirty="0">
              <a:solidFill>
                <a:schemeClr val="bg1"/>
              </a:solidFill>
            </a:endParaRPr>
          </a:p>
          <a:p>
            <a:pPr marL="342900" indent="-342900">
              <a:buFont typeface="Wingdings" panose="05000000000000000000" pitchFamily="2" charset="2"/>
              <a:buChar char="q"/>
            </a:pPr>
            <a:r>
              <a:rPr lang="en-US" sz="2000" b="1" dirty="0">
                <a:solidFill>
                  <a:schemeClr val="bg1"/>
                </a:solidFill>
              </a:rPr>
              <a:t>This inventory prioritization helps focus on top-selling items while managing other categories efficiently, optimizing inventory management, and reducing costs.</a:t>
            </a:r>
          </a:p>
        </p:txBody>
      </p:sp>
      <p:pic>
        <p:nvPicPr>
          <p:cNvPr id="3" name="slide7" descr="Pareto Analysis of Revenue Distribution">
            <a:extLst>
              <a:ext uri="{FF2B5EF4-FFF2-40B4-BE49-F238E27FC236}">
                <a16:creationId xmlns:a16="http://schemas.microsoft.com/office/drawing/2014/main" id="{697C88F8-6231-0308-A976-503CF41D0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42" y="814274"/>
            <a:ext cx="7232371" cy="5863928"/>
          </a:xfrm>
          <a:prstGeom prst="rect">
            <a:avLst/>
          </a:prstGeom>
        </p:spPr>
      </p:pic>
    </p:spTree>
    <p:extLst>
      <p:ext uri="{BB962C8B-B14F-4D97-AF65-F5344CB8AC3E}">
        <p14:creationId xmlns:p14="http://schemas.microsoft.com/office/powerpoint/2010/main" val="430403476"/>
      </p:ext>
    </p:extLst>
  </p:cSld>
  <p:clrMapOvr>
    <a:masterClrMapping/>
  </p:clrMapOvr>
  <mc:AlternateContent xmlns:mc="http://schemas.openxmlformats.org/markup-compatibility/2006" xmlns:p14="http://schemas.microsoft.com/office/powerpoint/2010/main">
    <mc:Choice Requires="p14">
      <p:transition spd="slow" p14:dur="2000" advTm="53417"/>
    </mc:Choice>
    <mc:Fallback xmlns="">
      <p:transition spd="slow" advTm="5341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82192" y="0"/>
            <a:ext cx="10363201" cy="708917"/>
          </a:xfrm>
          <a:solidFill>
            <a:schemeClr val="accent1">
              <a:lumMod val="25000"/>
            </a:schemeClr>
          </a:solidFill>
        </p:spPr>
        <p:txBody>
          <a:bodyPr>
            <a:noAutofit/>
          </a:bodyPr>
          <a:lstStyle/>
          <a:p>
            <a:pPr algn="ctr"/>
            <a:r>
              <a:rPr lang="en-US" sz="3900" b="1" dirty="0">
                <a:solidFill>
                  <a:schemeClr val="bg1"/>
                </a:solidFill>
              </a:rPr>
              <a:t>Pareto Analysis of Order Volume</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prstClr val="black"/>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Tenorite"/>
              <a:ea typeface="+mn-ea"/>
              <a:cs typeface="+mn-cs"/>
            </a:endParaRPr>
          </a:p>
        </p:txBody>
      </p:sp>
      <p:sp>
        <p:nvSpPr>
          <p:cNvPr id="14" name="TextBox 13">
            <a:extLst>
              <a:ext uri="{FF2B5EF4-FFF2-40B4-BE49-F238E27FC236}">
                <a16:creationId xmlns:a16="http://schemas.microsoft.com/office/drawing/2014/main" id="{02BA975D-C9C1-D864-10F4-F52BC4CED50C}"/>
              </a:ext>
            </a:extLst>
          </p:cNvPr>
          <p:cNvSpPr txBox="1"/>
          <p:nvPr/>
        </p:nvSpPr>
        <p:spPr>
          <a:xfrm>
            <a:off x="7534062" y="708917"/>
            <a:ext cx="4491361" cy="5632311"/>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white"/>
                </a:solidFill>
                <a:effectLst/>
                <a:uLnTx/>
                <a:uFillTx/>
                <a:latin typeface="Tenorite"/>
                <a:ea typeface="+mn-ea"/>
                <a:cs typeface="+mn-cs"/>
              </a:rPr>
              <a:t>The top three product categories—"Toys," "</a:t>
            </a:r>
            <a:r>
              <a:rPr kumimoji="0" lang="en-US" sz="2000" b="1" i="0" u="none" strike="noStrike" kern="1200" cap="none" spc="0" normalizeH="0" baseline="0" noProof="0" dirty="0" err="1">
                <a:ln>
                  <a:noFill/>
                </a:ln>
                <a:solidFill>
                  <a:prstClr val="white"/>
                </a:solidFill>
                <a:effectLst/>
                <a:uLnTx/>
                <a:uFillTx/>
                <a:latin typeface="Tenorite"/>
                <a:ea typeface="+mn-ea"/>
                <a:cs typeface="+mn-cs"/>
              </a:rPr>
              <a:t>Health_Beauty</a:t>
            </a:r>
            <a:r>
              <a:rPr kumimoji="0" lang="en-US" sz="2000" b="1" i="0" u="none" strike="noStrike" kern="1200" cap="none" spc="0" normalizeH="0" baseline="0" noProof="0" dirty="0">
                <a:ln>
                  <a:noFill/>
                </a:ln>
                <a:solidFill>
                  <a:prstClr val="white"/>
                </a:solidFill>
                <a:effectLst/>
                <a:uLnTx/>
                <a:uFillTx/>
                <a:latin typeface="Tenorite"/>
                <a:ea typeface="+mn-ea"/>
                <a:cs typeface="+mn-cs"/>
              </a:rPr>
              <a:t>," and "</a:t>
            </a:r>
            <a:r>
              <a:rPr kumimoji="0" lang="en-US" sz="2000" b="1" i="0" u="none" strike="noStrike" kern="1200" cap="none" spc="0" normalizeH="0" baseline="0" noProof="0" dirty="0" err="1">
                <a:ln>
                  <a:noFill/>
                </a:ln>
                <a:solidFill>
                  <a:prstClr val="white"/>
                </a:solidFill>
                <a:effectLst/>
                <a:uLnTx/>
                <a:uFillTx/>
                <a:latin typeface="Tenorite"/>
                <a:ea typeface="+mn-ea"/>
                <a:cs typeface="+mn-cs"/>
              </a:rPr>
              <a:t>bed_bath_table</a:t>
            </a:r>
            <a:r>
              <a:rPr kumimoji="0" lang="en-US" sz="2000" b="1" i="0" u="none" strike="noStrike" kern="1200" cap="none" spc="0" normalizeH="0" baseline="0" noProof="0" dirty="0">
                <a:ln>
                  <a:noFill/>
                </a:ln>
                <a:solidFill>
                  <a:prstClr val="white"/>
                </a:solidFill>
                <a:effectLst/>
                <a:uLnTx/>
                <a:uFillTx/>
                <a:latin typeface="Tenorite"/>
                <a:ea typeface="+mn-ea"/>
                <a:cs typeface="+mn-cs"/>
              </a:rPr>
              <a:t>"—account for 81.17% of total orders, highlighting them as high-priority inventory items that require close monitoring.</a:t>
            </a:r>
          </a:p>
          <a:p>
            <a:pPr marR="0" lvl="0" algn="just" defTabSz="914400" rtl="0" eaLnBrk="1" fontAlgn="auto" latinLnBrk="0" hangingPunct="1">
              <a:lnSpc>
                <a:spcPct val="100000"/>
              </a:lnSpc>
              <a:spcBef>
                <a:spcPts val="0"/>
              </a:spcBef>
              <a:spcAft>
                <a:spcPts val="0"/>
              </a:spcAft>
              <a:buClrTx/>
              <a:buSzTx/>
              <a:tabLst/>
              <a:defRPr/>
            </a:pPr>
            <a:endParaRPr kumimoji="0" lang="en-US" sz="2000" b="1" i="0" u="none" strike="noStrike" kern="1200" cap="none" spc="0" normalizeH="0" baseline="0" noProof="0" dirty="0">
              <a:ln>
                <a:noFill/>
              </a:ln>
              <a:solidFill>
                <a:prstClr val="white"/>
              </a:solidFill>
              <a:effectLst/>
              <a:uLnTx/>
              <a:uFillTx/>
              <a:latin typeface="Tenorite"/>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white"/>
                </a:solidFill>
                <a:effectLst/>
                <a:uLnTx/>
                <a:uFillTx/>
                <a:latin typeface="Tenorite"/>
                <a:ea typeface="+mn-ea"/>
                <a:cs typeface="+mn-cs"/>
              </a:rPr>
              <a:t>The remaining 18.83% of revenue can be categorized into medium and low-priority groups based on order volume.</a:t>
            </a:r>
          </a:p>
          <a:p>
            <a:pPr marR="0" lvl="0" algn="just" defTabSz="914400" rtl="0" eaLnBrk="1" fontAlgn="auto" latinLnBrk="0" hangingPunct="1">
              <a:lnSpc>
                <a:spcPct val="100000"/>
              </a:lnSpc>
              <a:spcBef>
                <a:spcPts val="0"/>
              </a:spcBef>
              <a:spcAft>
                <a:spcPts val="0"/>
              </a:spcAft>
              <a:buClrTx/>
              <a:buSzTx/>
              <a:tabLst/>
              <a:defRPr/>
            </a:pPr>
            <a:endParaRPr kumimoji="0" lang="en-US" sz="2000" b="1" i="0" u="none" strike="noStrike" kern="1200" cap="none" spc="0" normalizeH="0" baseline="0" noProof="0" dirty="0">
              <a:ln>
                <a:noFill/>
              </a:ln>
              <a:solidFill>
                <a:prstClr val="white"/>
              </a:solidFill>
              <a:effectLst/>
              <a:uLnTx/>
              <a:uFillTx/>
              <a:latin typeface="Tenorite"/>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1" i="0" u="none" strike="noStrike" kern="1200" cap="none" spc="0" normalizeH="0" baseline="0" noProof="0" dirty="0">
                <a:ln>
                  <a:noFill/>
                </a:ln>
                <a:solidFill>
                  <a:prstClr val="white"/>
                </a:solidFill>
                <a:effectLst/>
                <a:uLnTx/>
                <a:uFillTx/>
                <a:latin typeface="Tenorite"/>
                <a:ea typeface="+mn-ea"/>
                <a:cs typeface="+mn-cs"/>
              </a:rPr>
              <a:t>This inventory prioritization enables a focus on top-selling items while efficiently managing other categories, leading to optimized inventory control and cost reduction.</a:t>
            </a:r>
          </a:p>
        </p:txBody>
      </p:sp>
      <p:pic>
        <p:nvPicPr>
          <p:cNvPr id="4" name="slide8" descr="Order Quantity Pareto Analysis">
            <a:extLst>
              <a:ext uri="{FF2B5EF4-FFF2-40B4-BE49-F238E27FC236}">
                <a16:creationId xmlns:a16="http://schemas.microsoft.com/office/drawing/2014/main" id="{173A4664-AC7E-3DAA-5150-2DC94A3BA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2" y="834775"/>
            <a:ext cx="7451870" cy="5707693"/>
          </a:xfrm>
          <a:prstGeom prst="rect">
            <a:avLst/>
          </a:prstGeom>
        </p:spPr>
      </p:pic>
    </p:spTree>
    <p:extLst>
      <p:ext uri="{BB962C8B-B14F-4D97-AF65-F5344CB8AC3E}">
        <p14:creationId xmlns:p14="http://schemas.microsoft.com/office/powerpoint/2010/main" val="3474342522"/>
      </p:ext>
    </p:extLst>
  </p:cSld>
  <p:clrMapOvr>
    <a:masterClrMapping/>
  </p:clrMapOvr>
  <mc:AlternateContent xmlns:mc="http://schemas.openxmlformats.org/markup-compatibility/2006" xmlns:p14="http://schemas.microsoft.com/office/powerpoint/2010/main">
    <mc:Choice Requires="p14">
      <p:transition spd="slow" p14:dur="2000" advTm="45299"/>
    </mc:Choice>
    <mc:Fallback xmlns="">
      <p:transition spd="slow" advTm="4529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82192" y="0"/>
            <a:ext cx="10363201" cy="708917"/>
          </a:xfrm>
          <a:solidFill>
            <a:schemeClr val="accent1">
              <a:lumMod val="25000"/>
            </a:schemeClr>
          </a:solidFill>
        </p:spPr>
        <p:txBody>
          <a:bodyPr>
            <a:noAutofit/>
          </a:bodyPr>
          <a:lstStyle/>
          <a:p>
            <a:pPr algn="ctr"/>
            <a:r>
              <a:rPr lang="en-US" sz="3900" b="1" dirty="0">
                <a:solidFill>
                  <a:schemeClr val="bg1"/>
                </a:solidFill>
              </a:rPr>
              <a:t>Pareto analysis of customer state</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sp>
        <p:nvSpPr>
          <p:cNvPr id="14" name="TextBox 13">
            <a:extLst>
              <a:ext uri="{FF2B5EF4-FFF2-40B4-BE49-F238E27FC236}">
                <a16:creationId xmlns:a16="http://schemas.microsoft.com/office/drawing/2014/main" id="{02BA975D-C9C1-D864-10F4-F52BC4CED50C}"/>
              </a:ext>
            </a:extLst>
          </p:cNvPr>
          <p:cNvSpPr txBox="1"/>
          <p:nvPr/>
        </p:nvSpPr>
        <p:spPr>
          <a:xfrm>
            <a:off x="7585432" y="1715784"/>
            <a:ext cx="4491361" cy="3170099"/>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dirty="0">
                <a:solidFill>
                  <a:schemeClr val="bg1"/>
                </a:solidFill>
              </a:rPr>
              <a:t>The states of SP, RJ, MG, RS, PR, SC, and BA contribute to 81.49% of total sales, indicating these regions are critical for business focus and strategy.</a:t>
            </a:r>
          </a:p>
          <a:p>
            <a:pPr marL="342900" indent="-342900" algn="just">
              <a:buFont typeface="Wingdings" panose="05000000000000000000" pitchFamily="2" charset="2"/>
              <a:buChar char="q"/>
            </a:pPr>
            <a:r>
              <a:rPr lang="en-US" sz="2000" b="1" dirty="0">
                <a:solidFill>
                  <a:schemeClr val="bg1"/>
                </a:solidFill>
              </a:rPr>
              <a:t>Focusing on these key states can help in optimizing inventory management, enhancing customer engagement, and driving targeted marketing efforts to maximize revenue.</a:t>
            </a:r>
          </a:p>
        </p:txBody>
      </p:sp>
      <p:pic>
        <p:nvPicPr>
          <p:cNvPr id="4" name="Picture 3">
            <a:extLst>
              <a:ext uri="{FF2B5EF4-FFF2-40B4-BE49-F238E27FC236}">
                <a16:creationId xmlns:a16="http://schemas.microsoft.com/office/drawing/2014/main" id="{E90ADFBD-D059-A027-C2D2-397F7277B0BF}"/>
              </a:ext>
            </a:extLst>
          </p:cNvPr>
          <p:cNvPicPr>
            <a:picLocks noChangeAspect="1"/>
          </p:cNvPicPr>
          <p:nvPr/>
        </p:nvPicPr>
        <p:blipFill>
          <a:blip r:embed="rId3"/>
          <a:stretch>
            <a:fillRect/>
          </a:stretch>
        </p:blipFill>
        <p:spPr>
          <a:xfrm>
            <a:off x="0" y="737739"/>
            <a:ext cx="7376845" cy="5382521"/>
          </a:xfrm>
          <a:prstGeom prst="rect">
            <a:avLst/>
          </a:prstGeom>
        </p:spPr>
      </p:pic>
    </p:spTree>
    <p:extLst>
      <p:ext uri="{BB962C8B-B14F-4D97-AF65-F5344CB8AC3E}">
        <p14:creationId xmlns:p14="http://schemas.microsoft.com/office/powerpoint/2010/main" val="3568331703"/>
      </p:ext>
    </p:extLst>
  </p:cSld>
  <p:clrMapOvr>
    <a:masterClrMapping/>
  </p:clrMapOvr>
  <mc:AlternateContent xmlns:mc="http://schemas.openxmlformats.org/markup-compatibility/2006" xmlns:p14="http://schemas.microsoft.com/office/powerpoint/2010/main">
    <mc:Choice Requires="p14">
      <p:transition spd="slow" p14:dur="2000" advTm="15683"/>
    </mc:Choice>
    <mc:Fallback xmlns="">
      <p:transition spd="slow" advTm="1568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10273" y="0"/>
            <a:ext cx="10439401" cy="585627"/>
          </a:xfrm>
        </p:spPr>
        <p:txBody>
          <a:bodyPr>
            <a:noAutofit/>
          </a:bodyPr>
          <a:lstStyle/>
          <a:p>
            <a:pPr algn="ctr"/>
            <a:r>
              <a:rPr lang="en-US" sz="3900" b="1" dirty="0"/>
              <a:t>State-Wise Sales Performance</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pic>
        <p:nvPicPr>
          <p:cNvPr id="12" name="Picture 11">
            <a:extLst>
              <a:ext uri="{FF2B5EF4-FFF2-40B4-BE49-F238E27FC236}">
                <a16:creationId xmlns:a16="http://schemas.microsoft.com/office/drawing/2014/main" id="{0E2F2BE1-66B5-C21A-DC2D-41BA14234994}"/>
              </a:ext>
            </a:extLst>
          </p:cNvPr>
          <p:cNvPicPr>
            <a:picLocks noChangeAspect="1"/>
          </p:cNvPicPr>
          <p:nvPr/>
        </p:nvPicPr>
        <p:blipFill>
          <a:blip r:embed="rId3"/>
          <a:srcRect l="37864"/>
          <a:stretch/>
        </p:blipFill>
        <p:spPr>
          <a:xfrm>
            <a:off x="256853" y="585627"/>
            <a:ext cx="6205591" cy="5660627"/>
          </a:xfrm>
          <a:prstGeom prst="rect">
            <a:avLst/>
          </a:prstGeom>
        </p:spPr>
      </p:pic>
      <p:sp>
        <p:nvSpPr>
          <p:cNvPr id="13" name="TextBox 12">
            <a:extLst>
              <a:ext uri="{FF2B5EF4-FFF2-40B4-BE49-F238E27FC236}">
                <a16:creationId xmlns:a16="http://schemas.microsoft.com/office/drawing/2014/main" id="{4F380372-6F89-4C82-CA28-E7E042503AAD}"/>
              </a:ext>
            </a:extLst>
          </p:cNvPr>
          <p:cNvSpPr txBox="1"/>
          <p:nvPr/>
        </p:nvSpPr>
        <p:spPr>
          <a:xfrm>
            <a:off x="5527496" y="2126750"/>
            <a:ext cx="6407650"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State SP accounts for the highest share, contributing 34.37% of the total sales. RJ follows with 17.50%, and MG contributes 6.32% of the total sales.</a:t>
            </a:r>
          </a:p>
          <a:p>
            <a:pPr algn="just"/>
            <a:endParaRPr lang="en-US" sz="2000" dirty="0"/>
          </a:p>
          <a:p>
            <a:pPr marL="285750" indent="-285750" algn="just">
              <a:buFont typeface="Wingdings" panose="05000000000000000000" pitchFamily="2" charset="2"/>
              <a:buChar char="q"/>
            </a:pPr>
            <a:r>
              <a:rPr lang="en-US" sz="2000" dirty="0"/>
              <a:t>Highlighting these key states can help focus marketing and inventory efforts in the regions that drive the most sales.</a:t>
            </a:r>
          </a:p>
        </p:txBody>
      </p:sp>
    </p:spTree>
    <p:extLst>
      <p:ext uri="{BB962C8B-B14F-4D97-AF65-F5344CB8AC3E}">
        <p14:creationId xmlns:p14="http://schemas.microsoft.com/office/powerpoint/2010/main" val="569699605"/>
      </p:ext>
    </p:extLst>
  </p:cSld>
  <p:clrMapOvr>
    <a:masterClrMapping/>
  </p:clrMapOvr>
  <mc:AlternateContent xmlns:mc="http://schemas.openxmlformats.org/markup-compatibility/2006" xmlns:p14="http://schemas.microsoft.com/office/powerpoint/2010/main">
    <mc:Choice Requires="p14">
      <p:transition spd="slow" p14:dur="2000" advTm="14635"/>
    </mc:Choice>
    <mc:Fallback xmlns="">
      <p:transition spd="slow" advTm="1463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2933572" y="55420"/>
            <a:ext cx="6696562" cy="755763"/>
          </a:xfrm>
        </p:spPr>
        <p:txBody>
          <a:bodyPr>
            <a:noAutofit/>
          </a:bodyPr>
          <a:lstStyle/>
          <a:p>
            <a:r>
              <a:rPr lang="en-US" sz="3900" b="1" dirty="0"/>
              <a:t>Customer payments mode</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
        <p:nvSpPr>
          <p:cNvPr id="12" name="TextBox 11">
            <a:extLst>
              <a:ext uri="{FF2B5EF4-FFF2-40B4-BE49-F238E27FC236}">
                <a16:creationId xmlns:a16="http://schemas.microsoft.com/office/drawing/2014/main" id="{5BBA164A-5665-763F-EF16-C2E515D37B10}"/>
              </a:ext>
            </a:extLst>
          </p:cNvPr>
          <p:cNvSpPr txBox="1"/>
          <p:nvPr/>
        </p:nvSpPr>
        <p:spPr>
          <a:xfrm>
            <a:off x="729465" y="4619312"/>
            <a:ext cx="10346077" cy="2246769"/>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The most preferred method of payment among customers is the credit card, accounting for 77.28% of all transactions. This is followed by wallet payments at 16.86%, vouchers at 4.57%, and debit cards at 1.29%.</a:t>
            </a:r>
          </a:p>
          <a:p>
            <a:pPr marL="342900" indent="-342900" algn="just">
              <a:buFont typeface="Wingdings" panose="05000000000000000000" pitchFamily="2" charset="2"/>
              <a:buChar char="q"/>
            </a:pPr>
            <a:r>
              <a:rPr lang="en-US" sz="2000" dirty="0"/>
              <a:t>Focus on maintaining a smooth and secure credit card payment process, as it is the most preferred method.</a:t>
            </a:r>
          </a:p>
          <a:p>
            <a:pPr marL="342900" indent="-342900" algn="just">
              <a:buFont typeface="Wingdings" panose="05000000000000000000" pitchFamily="2" charset="2"/>
              <a:buChar char="q"/>
            </a:pPr>
            <a:r>
              <a:rPr lang="en-US" sz="2000" dirty="0"/>
              <a:t>Enhance wallet integration options to encourage more usage and attract tech-savvy customers.</a:t>
            </a:r>
          </a:p>
        </p:txBody>
      </p:sp>
      <p:pic>
        <p:nvPicPr>
          <p:cNvPr id="15" name="slide10" descr="Distribution of Customer Payment Types">
            <a:extLst>
              <a:ext uri="{FF2B5EF4-FFF2-40B4-BE49-F238E27FC236}">
                <a16:creationId xmlns:a16="http://schemas.microsoft.com/office/drawing/2014/main" id="{4ED05912-CCA4-9555-B43A-AE42ED8EFDEF}"/>
              </a:ext>
            </a:extLst>
          </p:cNvPr>
          <p:cNvPicPr>
            <a:picLocks noChangeAspect="1"/>
          </p:cNvPicPr>
          <p:nvPr/>
        </p:nvPicPr>
        <p:blipFill>
          <a:blip r:embed="rId3">
            <a:extLst>
              <a:ext uri="{28A0092B-C50C-407E-A947-70E740481C1C}">
                <a14:useLocalDpi xmlns:a14="http://schemas.microsoft.com/office/drawing/2010/main" val="0"/>
              </a:ext>
            </a:extLst>
          </a:blip>
          <a:srcRect l="15998" b="8257"/>
          <a:stretch/>
        </p:blipFill>
        <p:spPr>
          <a:xfrm>
            <a:off x="2282487" y="811183"/>
            <a:ext cx="7347647" cy="3718454"/>
          </a:xfrm>
          <a:prstGeom prst="rect">
            <a:avLst/>
          </a:prstGeom>
        </p:spPr>
      </p:pic>
    </p:spTree>
    <p:extLst>
      <p:ext uri="{BB962C8B-B14F-4D97-AF65-F5344CB8AC3E}">
        <p14:creationId xmlns:p14="http://schemas.microsoft.com/office/powerpoint/2010/main" val="1517447069"/>
      </p:ext>
    </p:extLst>
  </p:cSld>
  <p:clrMapOvr>
    <a:masterClrMapping/>
  </p:clrMapOvr>
  <mc:AlternateContent xmlns:mc="http://schemas.openxmlformats.org/markup-compatibility/2006" xmlns:p14="http://schemas.microsoft.com/office/powerpoint/2010/main">
    <mc:Choice Requires="p14">
      <p:transition spd="slow" p14:dur="2000" advTm="13010"/>
    </mc:Choice>
    <mc:Fallback xmlns="">
      <p:transition spd="slow" advTm="1301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3164269" y="106565"/>
            <a:ext cx="5863461" cy="898305"/>
          </a:xfrm>
        </p:spPr>
        <p:txBody>
          <a:bodyPr>
            <a:noAutofit/>
          </a:bodyPr>
          <a:lstStyle/>
          <a:p>
            <a:pPr algn="ctr"/>
            <a:r>
              <a:rPr lang="en-US" sz="3900" b="1" dirty="0"/>
              <a:t>Insights</a:t>
            </a:r>
          </a:p>
        </p:txBody>
      </p:sp>
      <p:pic>
        <p:nvPicPr>
          <p:cNvPr id="6" name="Picture Placeholder 5">
            <a:extLst>
              <a:ext uri="{FF2B5EF4-FFF2-40B4-BE49-F238E27FC236}">
                <a16:creationId xmlns:a16="http://schemas.microsoft.com/office/drawing/2014/main" id="{3ACCE40D-D447-04F9-00EB-A7C1113878A4}"/>
              </a:ext>
            </a:extLst>
          </p:cNvPr>
          <p:cNvPicPr>
            <a:picLocks noGrp="1" noChangeAspect="1"/>
          </p:cNvPicPr>
          <p:nvPr>
            <p:ph type="pic" sz="quarter" idx="11"/>
          </p:nvPr>
        </p:nvPicPr>
        <p:blipFill>
          <a:blip r:embed="rId3"/>
          <a:srcRect l="24978" r="24978"/>
          <a:stretch>
            <a:fillRect/>
          </a:stretch>
        </p:blipFill>
        <p:spPr>
          <a:xfrm>
            <a:off x="0" y="-10160"/>
            <a:ext cx="4243227" cy="6858000"/>
          </a:xfrm>
        </p:spPr>
      </p:pic>
      <p:sp>
        <p:nvSpPr>
          <p:cNvPr id="4" name="TextBox 3">
            <a:extLst>
              <a:ext uri="{FF2B5EF4-FFF2-40B4-BE49-F238E27FC236}">
                <a16:creationId xmlns:a16="http://schemas.microsoft.com/office/drawing/2014/main" id="{AF2F9A1F-E0CA-C13C-A2B3-A64460E3AB34}"/>
              </a:ext>
            </a:extLst>
          </p:cNvPr>
          <p:cNvSpPr txBox="1"/>
          <p:nvPr/>
        </p:nvSpPr>
        <p:spPr>
          <a:xfrm>
            <a:off x="3853238" y="1222624"/>
            <a:ext cx="8191073" cy="5509200"/>
          </a:xfrm>
          <a:prstGeom prst="rect">
            <a:avLst/>
          </a:prstGeom>
          <a:noFill/>
        </p:spPr>
        <p:txBody>
          <a:bodyPr wrap="square">
            <a:spAutoFit/>
          </a:bodyPr>
          <a:lstStyle/>
          <a:p>
            <a:pPr marL="342900" indent="-342900" algn="just">
              <a:buFont typeface="Wingdings" panose="05000000000000000000" pitchFamily="2" charset="2"/>
              <a:buChar char="q"/>
            </a:pPr>
            <a:r>
              <a:rPr lang="en-US" sz="2200" dirty="0"/>
              <a:t>The dataset includes transactions over a span of 23 months and November 2017 had the highest number of user purchases.</a:t>
            </a:r>
          </a:p>
          <a:p>
            <a:pPr algn="just"/>
            <a:endParaRPr lang="en-US" sz="2200" dirty="0"/>
          </a:p>
          <a:p>
            <a:pPr marL="342900" indent="-342900" algn="just">
              <a:buFont typeface="Wingdings" panose="05000000000000000000" pitchFamily="2" charset="2"/>
              <a:buChar char="q"/>
            </a:pPr>
            <a:r>
              <a:rPr lang="en-US" sz="2200" dirty="0"/>
              <a:t>The "Toys" category is a high-priority inventory item, contributing significantly to total orders and revenue. </a:t>
            </a:r>
          </a:p>
          <a:p>
            <a:pPr algn="just"/>
            <a:endParaRPr lang="en-US" sz="2200" dirty="0"/>
          </a:p>
          <a:p>
            <a:pPr marL="342900" indent="-342900" algn="just">
              <a:buFont typeface="Wingdings" panose="05000000000000000000" pitchFamily="2" charset="2"/>
              <a:buChar char="q"/>
            </a:pPr>
            <a:r>
              <a:rPr lang="en-US" sz="2200" dirty="0"/>
              <a:t>Market Basket Analysis reveals that "Toys" and "</a:t>
            </a:r>
            <a:r>
              <a:rPr lang="en-US" sz="2200" dirty="0" err="1"/>
              <a:t>Bed_Bath_Table</a:t>
            </a:r>
            <a:r>
              <a:rPr lang="en-US" sz="2200" dirty="0"/>
              <a:t>" are frequently purchased together, suggesting that placing these products together could boost sales.</a:t>
            </a:r>
          </a:p>
          <a:p>
            <a:pPr algn="just"/>
            <a:endParaRPr lang="en-US" sz="2200" dirty="0"/>
          </a:p>
          <a:p>
            <a:pPr marL="342900" indent="-342900" algn="just">
              <a:buFont typeface="Wingdings" panose="05000000000000000000" pitchFamily="2" charset="2"/>
              <a:buChar char="q"/>
            </a:pPr>
            <a:r>
              <a:rPr lang="en-US" sz="2200" dirty="0"/>
              <a:t>"Toys," "Health_Beauty," and "Watches_Gifts"—comprise 80.48% of total orders, indicating they should be prioritized and closely monitored.</a:t>
            </a:r>
          </a:p>
          <a:p>
            <a:pPr algn="just"/>
            <a:endParaRPr lang="en-US" sz="2200" dirty="0"/>
          </a:p>
          <a:p>
            <a:pPr marL="342900" indent="-342900" algn="just">
              <a:buFont typeface="Wingdings" panose="05000000000000000000" pitchFamily="2" charset="2"/>
              <a:buChar char="q"/>
            </a:pPr>
            <a:endParaRPr lang="en-US" sz="2200" dirty="0"/>
          </a:p>
        </p:txBody>
      </p:sp>
    </p:spTree>
    <p:extLst>
      <p:ext uri="{BB962C8B-B14F-4D97-AF65-F5344CB8AC3E}">
        <p14:creationId xmlns:p14="http://schemas.microsoft.com/office/powerpoint/2010/main" val="4266957529"/>
      </p:ext>
    </p:extLst>
  </p:cSld>
  <p:clrMapOvr>
    <a:masterClrMapping/>
  </p:clrMapOvr>
  <mc:AlternateContent xmlns:mc="http://schemas.openxmlformats.org/markup-compatibility/2006" xmlns:p14="http://schemas.microsoft.com/office/powerpoint/2010/main">
    <mc:Choice Requires="p14">
      <p:transition spd="slow" p14:dur="2000" advTm="35676"/>
    </mc:Choice>
    <mc:Fallback xmlns="">
      <p:transition spd="slow" advTm="356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2951766" y="98345"/>
            <a:ext cx="5863461" cy="898305"/>
          </a:xfrm>
        </p:spPr>
        <p:txBody>
          <a:bodyPr>
            <a:noAutofit/>
          </a:bodyPr>
          <a:lstStyle/>
          <a:p>
            <a:pPr algn="ctr"/>
            <a:r>
              <a:rPr lang="en-US" sz="3900" b="1" dirty="0"/>
              <a:t>Insights</a:t>
            </a:r>
          </a:p>
        </p:txBody>
      </p:sp>
      <p:pic>
        <p:nvPicPr>
          <p:cNvPr id="6" name="Picture Placeholder 5">
            <a:extLst>
              <a:ext uri="{FF2B5EF4-FFF2-40B4-BE49-F238E27FC236}">
                <a16:creationId xmlns:a16="http://schemas.microsoft.com/office/drawing/2014/main" id="{3ACCE40D-D447-04F9-00EB-A7C1113878A4}"/>
              </a:ext>
            </a:extLst>
          </p:cNvPr>
          <p:cNvPicPr>
            <a:picLocks noGrp="1" noChangeAspect="1"/>
          </p:cNvPicPr>
          <p:nvPr>
            <p:ph type="pic" sz="quarter" idx="11"/>
          </p:nvPr>
        </p:nvPicPr>
        <p:blipFill>
          <a:blip r:embed="rId3"/>
          <a:srcRect l="24978" r="24978"/>
          <a:stretch>
            <a:fillRect/>
          </a:stretch>
        </p:blipFill>
        <p:spPr>
          <a:xfrm>
            <a:off x="0" y="-10160"/>
            <a:ext cx="4212404" cy="6858000"/>
          </a:xfrm>
        </p:spPr>
      </p:pic>
      <p:sp>
        <p:nvSpPr>
          <p:cNvPr id="3" name="TextBox 2">
            <a:extLst>
              <a:ext uri="{FF2B5EF4-FFF2-40B4-BE49-F238E27FC236}">
                <a16:creationId xmlns:a16="http://schemas.microsoft.com/office/drawing/2014/main" id="{2884BFE2-7A9D-BD06-46D2-DE47BAA06FB2}"/>
              </a:ext>
            </a:extLst>
          </p:cNvPr>
          <p:cNvSpPr txBox="1"/>
          <p:nvPr/>
        </p:nvSpPr>
        <p:spPr>
          <a:xfrm>
            <a:off x="3880206" y="1250455"/>
            <a:ext cx="8171381" cy="3816429"/>
          </a:xfrm>
          <a:prstGeom prst="rect">
            <a:avLst/>
          </a:prstGeom>
          <a:noFill/>
        </p:spPr>
        <p:txBody>
          <a:bodyPr wrap="square">
            <a:spAutoFit/>
          </a:bodyPr>
          <a:lstStyle/>
          <a:p>
            <a:pPr algn="just"/>
            <a:endParaRPr lang="en-US" sz="2200" dirty="0"/>
          </a:p>
          <a:p>
            <a:pPr marL="342900" indent="-342900" algn="just">
              <a:buFont typeface="Wingdings" panose="05000000000000000000" pitchFamily="2" charset="2"/>
              <a:buChar char="q"/>
            </a:pPr>
            <a:r>
              <a:rPr lang="en-US" sz="2200" dirty="0"/>
              <a:t>The states SP, RJ, MG, RS, PR, SC, and BA account for 81.49% of total sales, making them critical regions for business focus and strategy.</a:t>
            </a:r>
          </a:p>
          <a:p>
            <a:pPr algn="just"/>
            <a:endParaRPr lang="en-US" sz="2200" dirty="0"/>
          </a:p>
          <a:p>
            <a:pPr marL="342900" indent="-342900" algn="just">
              <a:buFont typeface="Wingdings" panose="05000000000000000000" pitchFamily="2" charset="2"/>
              <a:buChar char="q"/>
            </a:pPr>
            <a:r>
              <a:rPr lang="en-US" sz="2200" dirty="0"/>
              <a:t>The most preferred payment method is Credit Card, used in 77.28% of all transactions.</a:t>
            </a:r>
          </a:p>
          <a:p>
            <a:pPr marL="342900" indent="-342900" algn="just">
              <a:buFont typeface="Wingdings" panose="05000000000000000000" pitchFamily="2" charset="2"/>
              <a:buChar char="q"/>
            </a:pPr>
            <a:endParaRPr lang="en-US" sz="2200" dirty="0"/>
          </a:p>
          <a:p>
            <a:pPr marL="342900" indent="-342900" algn="just">
              <a:buFont typeface="Wingdings" panose="05000000000000000000" pitchFamily="2" charset="2"/>
              <a:buChar char="q"/>
            </a:pPr>
            <a:r>
              <a:rPr lang="en-US" sz="2200" dirty="0"/>
              <a:t>Least sold: home_comfort_2, </a:t>
            </a:r>
            <a:r>
              <a:rPr lang="en-US" sz="2200" dirty="0" err="1"/>
              <a:t>security_and_services,and</a:t>
            </a:r>
            <a:r>
              <a:rPr lang="en-US" sz="2200" dirty="0"/>
              <a:t> </a:t>
            </a:r>
            <a:r>
              <a:rPr lang="en-US" sz="2200" dirty="0" err="1"/>
              <a:t>diapers_and_hygiene</a:t>
            </a:r>
            <a:r>
              <a:rPr lang="en-US" sz="2200" dirty="0"/>
              <a:t>.</a:t>
            </a:r>
          </a:p>
          <a:p>
            <a:pPr marL="342900" indent="-342900" algn="just">
              <a:buFont typeface="Wingdings" panose="05000000000000000000" pitchFamily="2" charset="2"/>
              <a:buChar char="q"/>
            </a:pPr>
            <a:endParaRPr lang="en-US" sz="2200" dirty="0"/>
          </a:p>
        </p:txBody>
      </p:sp>
    </p:spTree>
    <p:extLst>
      <p:ext uri="{BB962C8B-B14F-4D97-AF65-F5344CB8AC3E}">
        <p14:creationId xmlns:p14="http://schemas.microsoft.com/office/powerpoint/2010/main" val="531738183"/>
      </p:ext>
    </p:extLst>
  </p:cSld>
  <p:clrMapOvr>
    <a:masterClrMapping/>
  </p:clrMapOvr>
  <mc:AlternateContent xmlns:mc="http://schemas.openxmlformats.org/markup-compatibility/2006" xmlns:p14="http://schemas.microsoft.com/office/powerpoint/2010/main">
    <mc:Choice Requires="p14">
      <p:transition spd="slow" p14:dur="2000" advTm="24890"/>
    </mc:Choice>
    <mc:Fallback xmlns="">
      <p:transition spd="slow" advTm="248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1" y="34348"/>
            <a:ext cx="9524998" cy="562368"/>
          </a:xfrm>
        </p:spPr>
        <p:txBody>
          <a:bodyPr>
            <a:noAutofit/>
          </a:bodyPr>
          <a:lstStyle/>
          <a:p>
            <a:pPr algn="ctr"/>
            <a:r>
              <a:rPr lang="en-US" sz="3900" b="1" dirty="0"/>
              <a:t>recommendation</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18</a:t>
            </a:fld>
            <a:endParaRPr lang="en-US" dirty="0"/>
          </a:p>
        </p:txBody>
      </p:sp>
      <p:sp>
        <p:nvSpPr>
          <p:cNvPr id="11" name="TextBox 10">
            <a:extLst>
              <a:ext uri="{FF2B5EF4-FFF2-40B4-BE49-F238E27FC236}">
                <a16:creationId xmlns:a16="http://schemas.microsoft.com/office/drawing/2014/main" id="{2A399FD3-3C6E-4AB7-DC63-494DAB22FFD2}"/>
              </a:ext>
            </a:extLst>
          </p:cNvPr>
          <p:cNvSpPr txBox="1"/>
          <p:nvPr/>
        </p:nvSpPr>
        <p:spPr>
          <a:xfrm>
            <a:off x="213187" y="596716"/>
            <a:ext cx="10400017" cy="6001643"/>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Focus on High-Priority Categories: Optimize inventory by concentrating on top categories like Toys, Health_Beauty, </a:t>
            </a:r>
            <a:r>
              <a:rPr lang="en-US" sz="2400" dirty="0" err="1"/>
              <a:t>bed_bath_table</a:t>
            </a:r>
            <a:r>
              <a:rPr lang="en-US" sz="2400" dirty="0"/>
              <a:t> and Watches_Gifts and reducing infrequent products.</a:t>
            </a:r>
          </a:p>
          <a:p>
            <a:pPr algn="just"/>
            <a:endParaRPr lang="en-US" sz="2400" dirty="0"/>
          </a:p>
          <a:p>
            <a:pPr marL="285750" indent="-285750" algn="just">
              <a:buFont typeface="Wingdings" panose="05000000000000000000" pitchFamily="2" charset="2"/>
              <a:buChar char="q"/>
            </a:pPr>
            <a:r>
              <a:rPr lang="en-US" sz="2400" dirty="0"/>
              <a:t>Leverage Product Pairing: Position Toys and </a:t>
            </a:r>
            <a:r>
              <a:rPr lang="en-US" sz="2400" dirty="0" err="1"/>
              <a:t>Bed_Bath_Table</a:t>
            </a:r>
            <a:r>
              <a:rPr lang="en-US" sz="2400" dirty="0"/>
              <a:t> together to boost sales from frequent co-purchases.</a:t>
            </a:r>
          </a:p>
          <a:p>
            <a:pPr algn="just"/>
            <a:endParaRPr lang="en-US" sz="2400" dirty="0"/>
          </a:p>
          <a:p>
            <a:pPr marL="285750" indent="-285750" algn="just">
              <a:buFont typeface="Wingdings" panose="05000000000000000000" pitchFamily="2" charset="2"/>
              <a:buChar char="q"/>
            </a:pPr>
            <a:r>
              <a:rPr lang="en-US" sz="2400" dirty="0"/>
              <a:t>Target Key Regions: Focus marketing and sales strategies on top-performing states (SP, RJ, MG, RS, PR, SC, BA), especially SP (34.37% of sales).</a:t>
            </a:r>
          </a:p>
          <a:p>
            <a:pPr algn="just"/>
            <a:endParaRPr lang="en-US" sz="2400" dirty="0"/>
          </a:p>
          <a:p>
            <a:pPr marL="285750" indent="-285750" algn="just">
              <a:buFont typeface="Wingdings" panose="05000000000000000000" pitchFamily="2" charset="2"/>
              <a:buChar char="q"/>
            </a:pPr>
            <a:r>
              <a:rPr lang="en-US" sz="2400" dirty="0"/>
              <a:t>Reassess Low-Performers: Consider phasing out or repositioning low-selling categories like home_comfort_2 and </a:t>
            </a:r>
            <a:r>
              <a:rPr lang="en-US" sz="2400" dirty="0" err="1"/>
              <a:t>security_and_services</a:t>
            </a:r>
            <a:r>
              <a:rPr lang="en-US" sz="2400" dirty="0"/>
              <a:t>.</a:t>
            </a:r>
          </a:p>
          <a:p>
            <a:pPr algn="just"/>
            <a:endParaRPr lang="en-US" sz="2400" dirty="0"/>
          </a:p>
          <a:p>
            <a:pPr marL="285750" indent="-285750" algn="just">
              <a:buFont typeface="Wingdings" panose="05000000000000000000" pitchFamily="2" charset="2"/>
              <a:buChar char="q"/>
            </a:pPr>
            <a:r>
              <a:rPr lang="en-US" sz="2400" dirty="0"/>
              <a:t>Promote Credit Card Use: Encourage credit card transactions through incentives, given their popularity (77.28% of payments).</a:t>
            </a:r>
          </a:p>
        </p:txBody>
      </p:sp>
    </p:spTree>
    <p:extLst>
      <p:ext uri="{BB962C8B-B14F-4D97-AF65-F5344CB8AC3E}">
        <p14:creationId xmlns:p14="http://schemas.microsoft.com/office/powerpoint/2010/main" val="2398406067"/>
      </p:ext>
    </p:extLst>
  </p:cSld>
  <p:clrMapOvr>
    <a:masterClrMapping/>
  </p:clrMapOvr>
  <mc:AlternateContent xmlns:mc="http://schemas.openxmlformats.org/markup-compatibility/2006" xmlns:p14="http://schemas.microsoft.com/office/powerpoint/2010/main">
    <mc:Choice Requires="p14">
      <p:transition spd="slow" p14:dur="2000" advTm="53456"/>
    </mc:Choice>
    <mc:Fallback xmlns="">
      <p:transition spd="slow" advTm="5345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503785" y="3056825"/>
            <a:ext cx="2767132" cy="734191"/>
          </a:xfrm>
        </p:spPr>
        <p:txBody>
          <a:bodyPr>
            <a:normAutofit fontScale="90000"/>
          </a:bodyPr>
          <a:lstStyle/>
          <a:p>
            <a:r>
              <a:rPr lang="en-US" b="1" dirty="0"/>
              <a:t>appendix</a:t>
            </a:r>
          </a:p>
        </p:txBody>
      </p:sp>
      <p:pic>
        <p:nvPicPr>
          <p:cNvPr id="8" name="Picture Placeholder 7">
            <a:extLst>
              <a:ext uri="{FF2B5EF4-FFF2-40B4-BE49-F238E27FC236}">
                <a16:creationId xmlns:a16="http://schemas.microsoft.com/office/drawing/2014/main" id="{EDDA1DC2-6B4E-DD8F-FB32-74080DC86075}"/>
              </a:ext>
            </a:extLst>
          </p:cNvPr>
          <p:cNvPicPr>
            <a:picLocks noGrp="1" noChangeAspect="1"/>
          </p:cNvPicPr>
          <p:nvPr>
            <p:ph type="pic" sz="quarter" idx="10"/>
          </p:nvPr>
        </p:nvPicPr>
        <p:blipFill>
          <a:blip r:embed="rId3"/>
          <a:srcRect l="25068" r="25068"/>
          <a:stretch>
            <a:fillRect/>
          </a:stretch>
        </p:blipFill>
        <p:spPr>
          <a:xfrm>
            <a:off x="4270917" y="-10159"/>
            <a:ext cx="7931243" cy="6868160"/>
          </a:xfrm>
        </p:spPr>
      </p:pic>
    </p:spTree>
    <p:extLst>
      <p:ext uri="{BB962C8B-B14F-4D97-AF65-F5344CB8AC3E}">
        <p14:creationId xmlns:p14="http://schemas.microsoft.com/office/powerpoint/2010/main" val="2919726324"/>
      </p:ext>
    </p:extLst>
  </p:cSld>
  <p:clrMapOvr>
    <a:masterClrMapping/>
  </p:clrMapOvr>
  <mc:AlternateContent xmlns:mc="http://schemas.openxmlformats.org/markup-compatibility/2006" xmlns:p14="http://schemas.microsoft.com/office/powerpoint/2010/main">
    <mc:Choice Requires="p14">
      <p:transition spd="slow" p14:dur="2000" advTm="15101"/>
    </mc:Choice>
    <mc:Fallback xmlns="">
      <p:transition spd="slow" advTm="151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474214"/>
            <a:ext cx="5181600" cy="568704"/>
          </a:xfrm>
        </p:spPr>
        <p:txBody>
          <a:bodyPr>
            <a:noAutofit/>
          </a:bodyPr>
          <a:lstStyle/>
          <a:p>
            <a:r>
              <a:rPr lang="en-US" sz="4800" b="1" dirty="0"/>
              <a:t>AGENDA</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36702" y="1384089"/>
            <a:ext cx="5181600" cy="4089822"/>
          </a:xfrm>
        </p:spPr>
        <p:txBody>
          <a:bodyPr>
            <a:noAutofit/>
          </a:bodyPr>
          <a:lstStyle/>
          <a:p>
            <a:pPr marL="342900" indent="-342900">
              <a:buFont typeface="Wingdings" panose="05000000000000000000" pitchFamily="2" charset="2"/>
              <a:buChar char="q"/>
            </a:pPr>
            <a:r>
              <a:rPr lang="en-US" dirty="0"/>
              <a:t>Company Overview.</a:t>
            </a:r>
          </a:p>
          <a:p>
            <a:pPr marL="342900" indent="-342900">
              <a:buFont typeface="Wingdings" panose="05000000000000000000" pitchFamily="2" charset="2"/>
              <a:buChar char="q"/>
            </a:pPr>
            <a:r>
              <a:rPr lang="en-US" dirty="0"/>
              <a:t>Problem Statements.</a:t>
            </a:r>
          </a:p>
          <a:p>
            <a:pPr marL="342900" indent="-342900">
              <a:buFont typeface="Wingdings" panose="05000000000000000000" pitchFamily="2" charset="2"/>
              <a:buChar char="q"/>
            </a:pPr>
            <a:r>
              <a:rPr lang="en-US" dirty="0"/>
              <a:t>Goals and Objectives.</a:t>
            </a:r>
          </a:p>
          <a:p>
            <a:pPr marL="342900" indent="-342900">
              <a:buFont typeface="Wingdings" panose="05000000000000000000" pitchFamily="2" charset="2"/>
              <a:buChar char="q"/>
            </a:pPr>
            <a:r>
              <a:rPr lang="en-US" dirty="0"/>
              <a:t>Top Products</a:t>
            </a:r>
          </a:p>
          <a:p>
            <a:pPr marL="342900" indent="-342900">
              <a:buFont typeface="Wingdings" panose="05000000000000000000" pitchFamily="2" charset="2"/>
              <a:buChar char="q"/>
            </a:pPr>
            <a:r>
              <a:rPr lang="en-US" dirty="0"/>
              <a:t>Pareto Analysis.</a:t>
            </a:r>
          </a:p>
          <a:p>
            <a:pPr marL="342900" indent="-342900">
              <a:buFont typeface="Wingdings" panose="05000000000000000000" pitchFamily="2" charset="2"/>
              <a:buChar char="q"/>
            </a:pPr>
            <a:r>
              <a:rPr lang="en-US" dirty="0"/>
              <a:t>Market Basket Analysis.</a:t>
            </a:r>
          </a:p>
          <a:p>
            <a:pPr marL="342900" indent="-342900">
              <a:buFont typeface="Wingdings" panose="05000000000000000000" pitchFamily="2" charset="2"/>
              <a:buChar char="q"/>
            </a:pPr>
            <a:r>
              <a:rPr lang="en-US" dirty="0"/>
              <a:t>Insights and Recommendations.</a:t>
            </a:r>
          </a:p>
          <a:p>
            <a:pPr marL="342900" indent="-342900">
              <a:buFont typeface="Wingdings" panose="05000000000000000000" pitchFamily="2" charset="2"/>
              <a:buChar char="q"/>
            </a:pPr>
            <a:r>
              <a:rPr lang="en-US" dirty="0"/>
              <a:t>Appendix: </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5" name="TextBox 4">
            <a:extLst>
              <a:ext uri="{FF2B5EF4-FFF2-40B4-BE49-F238E27FC236}">
                <a16:creationId xmlns:a16="http://schemas.microsoft.com/office/drawing/2014/main" id="{0BB222F1-08DB-5BED-8B5F-2710DDF15E21}"/>
              </a:ext>
            </a:extLst>
          </p:cNvPr>
          <p:cNvSpPr txBox="1"/>
          <p:nvPr/>
        </p:nvSpPr>
        <p:spPr>
          <a:xfrm>
            <a:off x="2535042" y="5473911"/>
            <a:ext cx="2427249" cy="400110"/>
          </a:xfrm>
          <a:prstGeom prst="rect">
            <a:avLst/>
          </a:prstGeom>
          <a:noFill/>
        </p:spPr>
        <p:txBody>
          <a:bodyPr wrap="square" rtlCol="0">
            <a:spAutoFit/>
          </a:bodyPr>
          <a:lstStyle/>
          <a:p>
            <a:pPr marL="285750" indent="-285750">
              <a:buFont typeface="Wingdings" panose="05000000000000000000" pitchFamily="2" charset="2"/>
              <a:buChar char="§"/>
            </a:pPr>
            <a:r>
              <a:rPr lang="en-US" sz="2000" dirty="0"/>
              <a:t>Data Description</a:t>
            </a:r>
          </a:p>
        </p:txBody>
      </p:sp>
    </p:spTree>
    <p:extLst>
      <p:ext uri="{BB962C8B-B14F-4D97-AF65-F5344CB8AC3E}">
        <p14:creationId xmlns:p14="http://schemas.microsoft.com/office/powerpoint/2010/main" val="542059410"/>
      </p:ext>
    </p:extLst>
  </p:cSld>
  <p:clrMapOvr>
    <a:masterClrMapping/>
  </p:clrMapOvr>
  <mc:AlternateContent xmlns:mc="http://schemas.openxmlformats.org/markup-compatibility/2006" xmlns:p14="http://schemas.microsoft.com/office/powerpoint/2010/main">
    <mc:Choice Requires="p14">
      <p:transition spd="slow" p14:dur="2000" advTm="15620"/>
    </mc:Choice>
    <mc:Fallback xmlns="">
      <p:transition spd="slow" advTm="1562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3252640" y="133564"/>
            <a:ext cx="5459845" cy="636997"/>
          </a:xfrm>
        </p:spPr>
        <p:txBody>
          <a:bodyPr>
            <a:noAutofit/>
          </a:bodyPr>
          <a:lstStyle/>
          <a:p>
            <a:pPr algn="ctr"/>
            <a:r>
              <a:rPr lang="en-US" sz="4800" b="1" dirty="0"/>
              <a:t>Data description</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202059" y="2078833"/>
            <a:ext cx="11707443" cy="4167421"/>
          </a:xfrm>
        </p:spPr>
        <p:txBody>
          <a:bodyPr>
            <a:noAutofit/>
          </a:bodyPr>
          <a:lstStyle/>
          <a:p>
            <a:pPr marL="0" indent="0" algn="just">
              <a:buNone/>
            </a:pPr>
            <a:r>
              <a:rPr lang="en-US" sz="2400" b="1" dirty="0" err="1"/>
              <a:t>Retail_dataset</a:t>
            </a:r>
            <a:r>
              <a:rPr lang="en-US" sz="2400" b="1" dirty="0"/>
              <a:t> (Excel file with 5 sheets):</a:t>
            </a:r>
          </a:p>
          <a:p>
            <a:pPr algn="just">
              <a:buFont typeface="Wingdings" panose="05000000000000000000" pitchFamily="2" charset="2"/>
              <a:buChar char="v"/>
            </a:pPr>
            <a:r>
              <a:rPr lang="en-US" sz="2400" dirty="0"/>
              <a:t> Orders: Details on order ID, customer ID, order status, and timestamps (purchase, approval, delivery).</a:t>
            </a:r>
          </a:p>
          <a:p>
            <a:pPr algn="just">
              <a:buFont typeface="Wingdings" panose="05000000000000000000" pitchFamily="2" charset="2"/>
              <a:buChar char="v"/>
            </a:pPr>
            <a:r>
              <a:rPr lang="en-US" sz="2400" dirty="0"/>
              <a:t> </a:t>
            </a:r>
            <a:r>
              <a:rPr lang="en-US" sz="2400" dirty="0" err="1"/>
              <a:t>Order_Items</a:t>
            </a:r>
            <a:r>
              <a:rPr lang="en-US" sz="2400" dirty="0"/>
              <a:t>: Order-specific details including item ID, product ID, seller ID, price, and shipping charges.</a:t>
            </a:r>
          </a:p>
          <a:p>
            <a:pPr algn="just">
              <a:buFont typeface="Wingdings" panose="05000000000000000000" pitchFamily="2" charset="2"/>
              <a:buChar char="v"/>
            </a:pPr>
            <a:r>
              <a:rPr lang="en-US" sz="2400" dirty="0"/>
              <a:t> Customers: Customer ID, zip code prefix, city, and state.</a:t>
            </a:r>
          </a:p>
          <a:p>
            <a:pPr algn="just">
              <a:buFont typeface="Wingdings" panose="05000000000000000000" pitchFamily="2" charset="2"/>
              <a:buChar char="v"/>
            </a:pPr>
            <a:r>
              <a:rPr lang="en-US" sz="2400" dirty="0"/>
              <a:t> Payments: Order ID, payment type, installments, and payment value.</a:t>
            </a:r>
          </a:p>
          <a:p>
            <a:pPr algn="just">
              <a:buFont typeface="Wingdings" panose="05000000000000000000" pitchFamily="2" charset="2"/>
              <a:buChar char="v"/>
            </a:pPr>
            <a:r>
              <a:rPr lang="en-US" sz="2400" dirty="0"/>
              <a:t> The dataset covers transactions from September 2016 to August 2018.</a:t>
            </a:r>
          </a:p>
          <a:p>
            <a:pPr algn="just">
              <a:buFont typeface="Wingdings" panose="05000000000000000000" pitchFamily="2" charset="2"/>
              <a:buChar char="v"/>
            </a:pPr>
            <a:r>
              <a:rPr lang="en-US" sz="2400" dirty="0"/>
              <a:t> Includes 93,056 customers with a total of 96,155 orders placed.</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prstClr val="black"/>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749138064"/>
      </p:ext>
    </p:extLst>
  </p:cSld>
  <p:clrMapOvr>
    <a:masterClrMapping/>
  </p:clrMapOvr>
  <mc:AlternateContent xmlns:mc="http://schemas.openxmlformats.org/markup-compatibility/2006" xmlns:p14="http://schemas.microsoft.com/office/powerpoint/2010/main">
    <mc:Choice Requires="p14">
      <p:transition spd="slow" p14:dur="2000" advTm="17021"/>
    </mc:Choice>
    <mc:Fallback xmlns="">
      <p:transition spd="slow" advTm="1702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500118" y="1682796"/>
            <a:ext cx="5955929" cy="2689629"/>
          </a:xfrm>
        </p:spPr>
        <p:txBody>
          <a:bodyPr/>
          <a:lstStyle/>
          <a:p>
            <a:r>
              <a:rPr lang="en-US" b="1" dirty="0"/>
              <a:t>Entity Relationship Diagram (ERD)</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5296829" y="4629450"/>
            <a:ext cx="6445744" cy="1028099"/>
          </a:xfrm>
        </p:spPr>
        <p:txBody>
          <a:bodyPr>
            <a:noAutofit/>
          </a:bodyPr>
          <a:lstStyle/>
          <a:p>
            <a:pPr algn="just"/>
            <a:r>
              <a:rPr lang="en-US" sz="2400" dirty="0"/>
              <a:t>To merge all sheets in the "</a:t>
            </a:r>
            <a:r>
              <a:rPr lang="en-US" sz="2400" dirty="0" err="1"/>
              <a:t>Retail_dataset</a:t>
            </a:r>
            <a:r>
              <a:rPr lang="en-US" sz="2400" dirty="0"/>
              <a:t>" using the common fields outlined in the Entity Relationship Diagram (ERD).</a:t>
            </a:r>
          </a:p>
        </p:txBody>
      </p:sp>
      <p:pic>
        <p:nvPicPr>
          <p:cNvPr id="15" name="Picture Placeholder 14">
            <a:extLst>
              <a:ext uri="{FF2B5EF4-FFF2-40B4-BE49-F238E27FC236}">
                <a16:creationId xmlns:a16="http://schemas.microsoft.com/office/drawing/2014/main" id="{A4716F5D-BEE1-16E0-D173-D4265B85B4D2}"/>
              </a:ext>
            </a:extLst>
          </p:cNvPr>
          <p:cNvPicPr>
            <a:picLocks noGrp="1" noChangeAspect="1"/>
          </p:cNvPicPr>
          <p:nvPr>
            <p:ph type="pic" sz="quarter" idx="11"/>
          </p:nvPr>
        </p:nvPicPr>
        <p:blipFill>
          <a:blip r:embed="rId3"/>
          <a:srcRect l="-129" r="35649"/>
          <a:stretch/>
        </p:blipFill>
        <p:spPr>
          <a:xfrm>
            <a:off x="0" y="0"/>
            <a:ext cx="5691884" cy="6768790"/>
          </a:xfrm>
        </p:spPr>
      </p:pic>
    </p:spTree>
    <p:extLst>
      <p:ext uri="{BB962C8B-B14F-4D97-AF65-F5344CB8AC3E}">
        <p14:creationId xmlns:p14="http://schemas.microsoft.com/office/powerpoint/2010/main" val="3200325545"/>
      </p:ext>
    </p:extLst>
  </p:cSld>
  <p:clrMapOvr>
    <a:masterClrMapping/>
  </p:clrMapOvr>
  <mc:AlternateContent xmlns:mc="http://schemas.openxmlformats.org/markup-compatibility/2006" xmlns:p14="http://schemas.microsoft.com/office/powerpoint/2010/main">
    <mc:Choice Requires="p14">
      <p:transition spd="slow" p14:dur="2000" advTm="12856"/>
    </mc:Choice>
    <mc:Fallback xmlns="">
      <p:transition spd="slow" advTm="1285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Subhasish Das</a:t>
            </a:r>
          </a:p>
          <a:p>
            <a:r>
              <a:rPr lang="en-US" dirty="0"/>
              <a:t>Subhasish.das09@gmail.com</a:t>
            </a:r>
          </a:p>
          <a:p>
            <a:endParaRPr lang="en-US" dirty="0"/>
          </a:p>
        </p:txBody>
      </p:sp>
    </p:spTree>
    <p:extLst>
      <p:ext uri="{BB962C8B-B14F-4D97-AF65-F5344CB8AC3E}">
        <p14:creationId xmlns:p14="http://schemas.microsoft.com/office/powerpoint/2010/main" val="769932640"/>
      </p:ext>
    </p:extLst>
  </p:cSld>
  <p:clrMapOvr>
    <a:masterClrMapping/>
  </p:clrMapOvr>
  <mc:AlternateContent xmlns:mc="http://schemas.openxmlformats.org/markup-compatibility/2006" xmlns:p14="http://schemas.microsoft.com/office/powerpoint/2010/main">
    <mc:Choice Requires="p14">
      <p:transition spd="slow" p14:dur="2000" advTm="3036"/>
    </mc:Choice>
    <mc:Fallback xmlns="">
      <p:transition spd="slow" advTm="303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2239766" y="704316"/>
            <a:ext cx="5181600" cy="1487926"/>
          </a:xfrm>
        </p:spPr>
        <p:txBody>
          <a:bodyPr/>
          <a:lstStyle/>
          <a:p>
            <a:r>
              <a:rPr lang="en-US" b="1" dirty="0"/>
              <a:t>Company Overview</a:t>
            </a:r>
          </a:p>
        </p:txBody>
      </p:sp>
      <p:sp>
        <p:nvSpPr>
          <p:cNvPr id="4" name="TextBox 3">
            <a:extLst>
              <a:ext uri="{FF2B5EF4-FFF2-40B4-BE49-F238E27FC236}">
                <a16:creationId xmlns:a16="http://schemas.microsoft.com/office/drawing/2014/main" id="{997E6D98-670F-6B38-78BF-8A60505FA23E}"/>
              </a:ext>
            </a:extLst>
          </p:cNvPr>
          <p:cNvSpPr txBox="1"/>
          <p:nvPr/>
        </p:nvSpPr>
        <p:spPr>
          <a:xfrm>
            <a:off x="904355" y="2260314"/>
            <a:ext cx="6116319" cy="3785652"/>
          </a:xfrm>
          <a:prstGeom prst="rect">
            <a:avLst/>
          </a:prstGeom>
          <a:noFill/>
        </p:spPr>
        <p:txBody>
          <a:bodyPr wrap="square" rtlCol="0">
            <a:spAutoFit/>
          </a:bodyPr>
          <a:lstStyle/>
          <a:p>
            <a:pPr algn="just"/>
            <a:r>
              <a:rPr lang="en-US" sz="2400" b="1" dirty="0" err="1">
                <a:solidFill>
                  <a:schemeClr val="bg1"/>
                </a:solidFill>
              </a:rPr>
              <a:t>OList</a:t>
            </a:r>
            <a:r>
              <a:rPr lang="en-US" sz="2400" b="1" dirty="0">
                <a:solidFill>
                  <a:schemeClr val="bg1"/>
                </a:solidFill>
              </a:rPr>
              <a:t> is a dynamic e-commerce company that has recently encountered some financial challenges. To address these issues, the company is focused on optimizing its inventory management processes to minimize unnecessary costs and improve overall efficiency. By refining their approach to inventory control, </a:t>
            </a:r>
            <a:r>
              <a:rPr lang="en-US" sz="2400" b="1" dirty="0" err="1">
                <a:solidFill>
                  <a:schemeClr val="bg1"/>
                </a:solidFill>
              </a:rPr>
              <a:t>OList</a:t>
            </a:r>
            <a:r>
              <a:rPr lang="en-US" sz="2400" b="1" dirty="0">
                <a:solidFill>
                  <a:schemeClr val="bg1"/>
                </a:solidFill>
              </a:rPr>
              <a:t> aims to enhance profitability while maintaining high customer satisfaction </a:t>
            </a:r>
            <a:r>
              <a:rPr lang="en-US" sz="2300" dirty="0"/>
              <a:t>and </a:t>
            </a:r>
            <a:r>
              <a:rPr lang="en-US" dirty="0"/>
              <a:t>market competitiveness.</a:t>
            </a:r>
          </a:p>
        </p:txBody>
      </p:sp>
      <p:pic>
        <p:nvPicPr>
          <p:cNvPr id="8" name="Picture Placeholder 7">
            <a:extLst>
              <a:ext uri="{FF2B5EF4-FFF2-40B4-BE49-F238E27FC236}">
                <a16:creationId xmlns:a16="http://schemas.microsoft.com/office/drawing/2014/main" id="{EDDA1DC2-6B4E-DD8F-FB32-74080DC86075}"/>
              </a:ext>
            </a:extLst>
          </p:cNvPr>
          <p:cNvPicPr>
            <a:picLocks noGrp="1" noChangeAspect="1"/>
          </p:cNvPicPr>
          <p:nvPr>
            <p:ph type="pic" sz="quarter" idx="10"/>
          </p:nvPr>
        </p:nvPicPr>
        <p:blipFill>
          <a:blip r:embed="rId3"/>
          <a:srcRect l="25068" r="25068"/>
          <a:stretch>
            <a:fillRect/>
          </a:stretch>
        </p:blipFill>
        <p:spPr>
          <a:xfrm>
            <a:off x="6544638" y="-10159"/>
            <a:ext cx="5657522" cy="6868160"/>
          </a:xfrm>
        </p:spPr>
      </p:pic>
    </p:spTree>
    <p:extLst>
      <p:ext uri="{BB962C8B-B14F-4D97-AF65-F5344CB8AC3E}">
        <p14:creationId xmlns:p14="http://schemas.microsoft.com/office/powerpoint/2010/main" val="4293742996"/>
      </p:ext>
    </p:extLst>
  </p:cSld>
  <p:clrMapOvr>
    <a:masterClrMapping/>
  </p:clrMapOvr>
  <mc:AlternateContent xmlns:mc="http://schemas.openxmlformats.org/markup-compatibility/2006" xmlns:p14="http://schemas.microsoft.com/office/powerpoint/2010/main">
    <mc:Choice Requires="p14">
      <p:transition spd="slow" p14:dur="2000" advTm="15101"/>
    </mc:Choice>
    <mc:Fallback xmlns="">
      <p:transition spd="slow" advTm="151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482885" y="410966"/>
            <a:ext cx="7017250" cy="1191801"/>
          </a:xfrm>
        </p:spPr>
        <p:txBody>
          <a:bodyPr>
            <a:normAutofit/>
          </a:bodyPr>
          <a:lstStyle/>
          <a:p>
            <a:pPr algn="ctr"/>
            <a:r>
              <a:rPr lang="en-US" b="1" dirty="0"/>
              <a:t>PROBLEM STATEMENT</a:t>
            </a:r>
          </a:p>
        </p:txBody>
      </p:sp>
      <p:sp>
        <p:nvSpPr>
          <p:cNvPr id="9" name="Rectangle 1">
            <a:extLst>
              <a:ext uri="{FF2B5EF4-FFF2-40B4-BE49-F238E27FC236}">
                <a16:creationId xmlns:a16="http://schemas.microsoft.com/office/drawing/2014/main" id="{3A5EE81C-05F6-9C1D-AA5B-3CADFAB26B68}"/>
              </a:ext>
            </a:extLst>
          </p:cNvPr>
          <p:cNvSpPr>
            <a:spLocks noGrp="1" noChangeArrowheads="1"/>
          </p:cNvSpPr>
          <p:nvPr>
            <p:ph sz="quarter" idx="10"/>
          </p:nvPr>
        </p:nvSpPr>
        <p:spPr bwMode="auto">
          <a:xfrm>
            <a:off x="286960" y="1901377"/>
            <a:ext cx="11096807"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effectLst/>
              </a:rPr>
              <a:t>Manage the inventory costs for </a:t>
            </a:r>
            <a:r>
              <a:rPr kumimoji="0" lang="en-US" altLang="en-US" sz="2400" b="0" i="0" u="none" strike="noStrike" cap="none" normalizeH="0" baseline="0" dirty="0" err="1">
                <a:ln>
                  <a:noFill/>
                </a:ln>
                <a:effectLst/>
              </a:rPr>
              <a:t>OList</a:t>
            </a:r>
            <a:r>
              <a:rPr kumimoji="0" lang="en-US" altLang="en-US" sz="2400" b="0" i="0" u="none" strike="noStrike" cap="none" normalizeH="0" baseline="0" dirty="0">
                <a:ln>
                  <a:noFill/>
                </a:ln>
                <a:effectLst/>
              </a:rPr>
              <a:t>, an e-commerce company facing financial challenges.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effectLst/>
              </a:rPr>
              <a:t>Identify the top products contributing to the overall revenue.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effectLst/>
              </a:rPr>
              <a:t>Conduct market basket analysis to understand customer purchase behavior.</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effectLst/>
              </a:rPr>
              <a:t>Estimate which items will likely be purchased individually or in combination with other products.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400" dirty="0"/>
              <a:t>Pareto Analysis.</a:t>
            </a:r>
            <a:r>
              <a:rPr kumimoji="0" lang="en-US" altLang="en-US" sz="2400" b="0" i="0" u="none" strike="noStrike" cap="none" normalizeH="0" baseline="0" dirty="0">
                <a:ln>
                  <a:noFill/>
                </a:ln>
                <a:effectLst/>
              </a:rPr>
              <a:t> </a:t>
            </a:r>
          </a:p>
        </p:txBody>
      </p:sp>
    </p:spTree>
    <p:extLst>
      <p:ext uri="{BB962C8B-B14F-4D97-AF65-F5344CB8AC3E}">
        <p14:creationId xmlns:p14="http://schemas.microsoft.com/office/powerpoint/2010/main" val="1157506961"/>
      </p:ext>
    </p:extLst>
  </p:cSld>
  <p:clrMapOvr>
    <a:masterClrMapping/>
  </p:clrMapOvr>
  <mc:AlternateContent xmlns:mc="http://schemas.openxmlformats.org/markup-compatibility/2006" xmlns:p14="http://schemas.microsoft.com/office/powerpoint/2010/main">
    <mc:Choice Requires="p14">
      <p:transition spd="slow" p14:dur="2000" advTm="15995"/>
    </mc:Choice>
    <mc:Fallback xmlns="">
      <p:transition spd="slow" advTm="15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5900449" y="702528"/>
            <a:ext cx="5863461" cy="1526964"/>
          </a:xfrm>
        </p:spPr>
        <p:txBody>
          <a:bodyPr>
            <a:noAutofit/>
          </a:bodyPr>
          <a:lstStyle/>
          <a:p>
            <a:pPr algn="ctr"/>
            <a:r>
              <a:rPr lang="en-US" b="1" dirty="0"/>
              <a:t>Goals &amp; objectives</a:t>
            </a:r>
          </a:p>
        </p:txBody>
      </p:sp>
      <p:pic>
        <p:nvPicPr>
          <p:cNvPr id="6" name="Picture Placeholder 5">
            <a:extLst>
              <a:ext uri="{FF2B5EF4-FFF2-40B4-BE49-F238E27FC236}">
                <a16:creationId xmlns:a16="http://schemas.microsoft.com/office/drawing/2014/main" id="{3ACCE40D-D447-04F9-00EB-A7C1113878A4}"/>
              </a:ext>
            </a:extLst>
          </p:cNvPr>
          <p:cNvPicPr>
            <a:picLocks noGrp="1" noChangeAspect="1"/>
          </p:cNvPicPr>
          <p:nvPr>
            <p:ph type="pic" sz="quarter" idx="11"/>
          </p:nvPr>
        </p:nvPicPr>
        <p:blipFill>
          <a:blip r:embed="rId3"/>
          <a:srcRect l="24978" r="24978"/>
          <a:stretch>
            <a:fillRect/>
          </a:stretch>
        </p:blipFill>
        <p:spPr/>
      </p:pic>
      <p:sp>
        <p:nvSpPr>
          <p:cNvPr id="10" name="Rectangle 2">
            <a:extLst>
              <a:ext uri="{FF2B5EF4-FFF2-40B4-BE49-F238E27FC236}">
                <a16:creationId xmlns:a16="http://schemas.microsoft.com/office/drawing/2014/main" id="{1E0BB6C2-5327-5472-383B-AD01FC9B69FF}"/>
              </a:ext>
            </a:extLst>
          </p:cNvPr>
          <p:cNvSpPr>
            <a:spLocks noGrp="1" noChangeArrowheads="1"/>
          </p:cNvSpPr>
          <p:nvPr>
            <p:ph sz="quarter" idx="10"/>
          </p:nvPr>
        </p:nvSpPr>
        <p:spPr bwMode="auto">
          <a:xfrm>
            <a:off x="5468492" y="1916227"/>
            <a:ext cx="648035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Identify and focus on top-selling products that significantly contribute to revenue.</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Analyze customer purchase patterns using market basket analysis.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Predict product combinations and individual purchases to improve cross-selling opportunities.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Arial" panose="020B0604020202020204" pitchFamily="34" charset="0"/>
              </a:rPr>
              <a:t>Apply Pareto analysis to prioritize products based on their impact on revenue and costs.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indent="-342900" algn="just" eaLnBrk="0" fontAlgn="base" hangingPunct="0">
              <a:lnSpc>
                <a:spcPct val="100000"/>
              </a:lnSpc>
              <a:spcBef>
                <a:spcPct val="0"/>
              </a:spcBef>
              <a:spcAft>
                <a:spcPct val="0"/>
              </a:spcAft>
              <a:buFont typeface="Wingdings" panose="05000000000000000000" pitchFamily="2" charset="2"/>
              <a:buChar char="q"/>
            </a:pPr>
            <a:r>
              <a:rPr kumimoji="0" lang="en-US" altLang="en-US" b="0" i="0" u="none" strike="noStrike" cap="none" normalizeH="0" baseline="0" dirty="0">
                <a:ln>
                  <a:noFill/>
                </a:ln>
                <a:solidFill>
                  <a:schemeClr val="tx1"/>
                </a:solidFill>
                <a:effectLst/>
                <a:latin typeface="Arial" panose="020B0604020202020204" pitchFamily="34" charset="0"/>
              </a:rPr>
              <a:t>Optimize inventory management to reduce costs for </a:t>
            </a:r>
            <a:r>
              <a:rPr kumimoji="0" lang="en-US" altLang="en-US" b="0" i="0" u="none" strike="noStrike" cap="none" normalizeH="0" baseline="0" dirty="0" err="1">
                <a:ln>
                  <a:noFill/>
                </a:ln>
                <a:solidFill>
                  <a:schemeClr val="tx1"/>
                </a:solidFill>
                <a:effectLst/>
                <a:latin typeface="Arial" panose="020B0604020202020204" pitchFamily="34" charset="0"/>
              </a:rPr>
              <a:t>OList</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294327384"/>
      </p:ext>
    </p:extLst>
  </p:cSld>
  <p:clrMapOvr>
    <a:masterClrMapping/>
  </p:clrMapOvr>
  <mc:AlternateContent xmlns:mc="http://schemas.openxmlformats.org/markup-compatibility/2006" xmlns:p14="http://schemas.microsoft.com/office/powerpoint/2010/main">
    <mc:Choice Requires="p14">
      <p:transition spd="slow" p14:dur="2000" advTm="13730"/>
    </mc:Choice>
    <mc:Fallback xmlns="">
      <p:transition spd="slow" advTm="137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54112" y="76854"/>
            <a:ext cx="12037888" cy="477356"/>
          </a:xfrm>
        </p:spPr>
        <p:txBody>
          <a:bodyPr>
            <a:noAutofit/>
          </a:bodyPr>
          <a:lstStyle/>
          <a:p>
            <a:pPr algn="ctr"/>
            <a:r>
              <a:rPr lang="en-US" sz="4800" b="1" dirty="0"/>
              <a:t>Top 20 Products by Number of Orders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6</a:t>
            </a:fld>
            <a:endParaRPr lang="en-US" dirty="0"/>
          </a:p>
        </p:txBody>
      </p:sp>
      <p:pic>
        <p:nvPicPr>
          <p:cNvPr id="9" name="slide2" descr="Top 20 Products by Number of Orders">
            <a:extLst>
              <a:ext uri="{FF2B5EF4-FFF2-40B4-BE49-F238E27FC236}">
                <a16:creationId xmlns:a16="http://schemas.microsoft.com/office/drawing/2014/main" id="{82BBFD6E-20E2-2094-4D66-CA4E458E8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3" y="603012"/>
            <a:ext cx="12080697" cy="3753231"/>
          </a:xfrm>
          <a:prstGeom prst="rect">
            <a:avLst/>
          </a:prstGeom>
        </p:spPr>
      </p:pic>
      <p:sp>
        <p:nvSpPr>
          <p:cNvPr id="16" name="Rectangle 5">
            <a:extLst>
              <a:ext uri="{FF2B5EF4-FFF2-40B4-BE49-F238E27FC236}">
                <a16:creationId xmlns:a16="http://schemas.microsoft.com/office/drawing/2014/main" id="{52476490-0731-4F52-021B-68336FA06030}"/>
              </a:ext>
            </a:extLst>
          </p:cNvPr>
          <p:cNvSpPr>
            <a:spLocks noChangeArrowheads="1"/>
          </p:cNvSpPr>
          <p:nvPr/>
        </p:nvSpPr>
        <p:spPr bwMode="auto">
          <a:xfrm>
            <a:off x="111302" y="4148852"/>
            <a:ext cx="9926549"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rPr>
              <a:t>The product with ID 99a4788cb24856965c36a24e339b6058 has the second-highest number of orders, totaling 513.</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rPr>
              <a:t>The product with ID aca2eb7d00ea1a7b8ebd4e68314663af has the highest number of orders, totaling 529.</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rPr>
              <a:t>The product with ID 422879e10f46682990de24d770e7f83d ranks third with 505 orders. </a:t>
            </a:r>
          </a:p>
        </p:txBody>
      </p:sp>
    </p:spTree>
    <p:extLst>
      <p:ext uri="{BB962C8B-B14F-4D97-AF65-F5344CB8AC3E}">
        <p14:creationId xmlns:p14="http://schemas.microsoft.com/office/powerpoint/2010/main" val="412000632"/>
      </p:ext>
    </p:extLst>
  </p:cSld>
  <p:clrMapOvr>
    <a:masterClrMapping/>
  </p:clrMapOvr>
  <mc:AlternateContent xmlns:mc="http://schemas.openxmlformats.org/markup-compatibility/2006" xmlns:p14="http://schemas.microsoft.com/office/powerpoint/2010/main">
    <mc:Choice Requires="p14">
      <p:transition spd="slow" p14:dur="2000" advTm="14964"/>
    </mc:Choice>
    <mc:Fallback xmlns="">
      <p:transition spd="slow" advTm="1496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54112" y="76854"/>
            <a:ext cx="12037888" cy="477356"/>
          </a:xfrm>
        </p:spPr>
        <p:txBody>
          <a:bodyPr>
            <a:noAutofit/>
          </a:bodyPr>
          <a:lstStyle/>
          <a:p>
            <a:pPr algn="ctr"/>
            <a:r>
              <a:rPr lang="en-US" sz="4800" b="1" dirty="0"/>
              <a:t>Top-selling product category</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7</a:t>
            </a:fld>
            <a:endParaRPr lang="en-US" dirty="0"/>
          </a:p>
        </p:txBody>
      </p:sp>
      <p:sp>
        <p:nvSpPr>
          <p:cNvPr id="8" name="TextBox 7">
            <a:extLst>
              <a:ext uri="{FF2B5EF4-FFF2-40B4-BE49-F238E27FC236}">
                <a16:creationId xmlns:a16="http://schemas.microsoft.com/office/drawing/2014/main" id="{35DFFECB-2316-E38F-1C07-20467DE7A6B0}"/>
              </a:ext>
            </a:extLst>
          </p:cNvPr>
          <p:cNvSpPr txBox="1"/>
          <p:nvPr/>
        </p:nvSpPr>
        <p:spPr>
          <a:xfrm>
            <a:off x="287677" y="6040418"/>
            <a:ext cx="8209052" cy="707886"/>
          </a:xfrm>
          <a:prstGeom prst="rect">
            <a:avLst/>
          </a:prstGeom>
          <a:noFill/>
        </p:spPr>
        <p:txBody>
          <a:bodyPr wrap="square">
            <a:spAutoFit/>
          </a:bodyPr>
          <a:lstStyle/>
          <a:p>
            <a:pPr marL="342900" indent="-342900">
              <a:buFont typeface="Wingdings" panose="05000000000000000000" pitchFamily="2" charset="2"/>
              <a:buChar char="q"/>
            </a:pPr>
            <a:r>
              <a:rPr lang="en-US" sz="2000" dirty="0"/>
              <a:t>Toys are the top-selling product category, followed by </a:t>
            </a:r>
            <a:r>
              <a:rPr lang="en-US" sz="2000" dirty="0" err="1"/>
              <a:t>Health_Beauty</a:t>
            </a:r>
            <a:r>
              <a:rPr lang="en-US" sz="2000" dirty="0"/>
              <a:t>, and then </a:t>
            </a:r>
            <a:r>
              <a:rPr lang="en-US" sz="2000" dirty="0" err="1"/>
              <a:t>Bed_Bath_Table</a:t>
            </a:r>
            <a:r>
              <a:rPr lang="en-US" sz="2000" dirty="0"/>
              <a:t>.</a:t>
            </a:r>
          </a:p>
        </p:txBody>
      </p:sp>
      <p:pic>
        <p:nvPicPr>
          <p:cNvPr id="10" name="slide4" descr="Top Selling Product Category">
            <a:extLst>
              <a:ext uri="{FF2B5EF4-FFF2-40B4-BE49-F238E27FC236}">
                <a16:creationId xmlns:a16="http://schemas.microsoft.com/office/drawing/2014/main" id="{3E860B55-8FD3-9596-5813-7F82277A5923}"/>
              </a:ext>
            </a:extLst>
          </p:cNvPr>
          <p:cNvPicPr>
            <a:picLocks noChangeAspect="1"/>
          </p:cNvPicPr>
          <p:nvPr/>
        </p:nvPicPr>
        <p:blipFill>
          <a:blip r:embed="rId3">
            <a:extLst>
              <a:ext uri="{28A0092B-C50C-407E-A947-70E740481C1C}">
                <a14:useLocalDpi xmlns:a14="http://schemas.microsoft.com/office/drawing/2010/main" val="0"/>
              </a:ext>
            </a:extLst>
          </a:blip>
          <a:srcRect b="11542"/>
          <a:stretch/>
        </p:blipFill>
        <p:spPr>
          <a:xfrm>
            <a:off x="0" y="554210"/>
            <a:ext cx="12192000" cy="5280372"/>
          </a:xfrm>
          <a:prstGeom prst="rect">
            <a:avLst/>
          </a:prstGeom>
        </p:spPr>
      </p:pic>
    </p:spTree>
    <p:extLst>
      <p:ext uri="{BB962C8B-B14F-4D97-AF65-F5344CB8AC3E}">
        <p14:creationId xmlns:p14="http://schemas.microsoft.com/office/powerpoint/2010/main" val="3311769983"/>
      </p:ext>
    </p:extLst>
  </p:cSld>
  <p:clrMapOvr>
    <a:masterClrMapping/>
  </p:clrMapOvr>
  <mc:AlternateContent xmlns:mc="http://schemas.openxmlformats.org/markup-compatibility/2006" xmlns:p14="http://schemas.microsoft.com/office/powerpoint/2010/main">
    <mc:Choice Requires="p14">
      <p:transition spd="slow" p14:dur="2000" advTm="11752"/>
    </mc:Choice>
    <mc:Fallback xmlns="">
      <p:transition spd="slow" advTm="1175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154112" y="76854"/>
            <a:ext cx="12037888" cy="477356"/>
          </a:xfrm>
        </p:spPr>
        <p:txBody>
          <a:bodyPr>
            <a:noAutofit/>
          </a:bodyPr>
          <a:lstStyle/>
          <a:p>
            <a:pPr algn="ctr"/>
            <a:r>
              <a:rPr lang="en-US" sz="4800" b="1" dirty="0"/>
              <a:t>Top 20 Products by revenue</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3" name="slide3" descr="Top 20 Products by Revenue">
            <a:extLst>
              <a:ext uri="{FF2B5EF4-FFF2-40B4-BE49-F238E27FC236}">
                <a16:creationId xmlns:a16="http://schemas.microsoft.com/office/drawing/2014/main" id="{19841603-53AA-8E23-47C7-95FC6B9D0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112" y="586786"/>
            <a:ext cx="11883776" cy="4049888"/>
          </a:xfrm>
          <a:prstGeom prst="rect">
            <a:avLst/>
          </a:prstGeom>
        </p:spPr>
      </p:pic>
      <p:sp>
        <p:nvSpPr>
          <p:cNvPr id="8" name="TextBox 7">
            <a:extLst>
              <a:ext uri="{FF2B5EF4-FFF2-40B4-BE49-F238E27FC236}">
                <a16:creationId xmlns:a16="http://schemas.microsoft.com/office/drawing/2014/main" id="{35DFFECB-2316-E38F-1C07-20467DE7A6B0}"/>
              </a:ext>
            </a:extLst>
          </p:cNvPr>
          <p:cNvSpPr txBox="1"/>
          <p:nvPr/>
        </p:nvSpPr>
        <p:spPr>
          <a:xfrm>
            <a:off x="154111" y="4669250"/>
            <a:ext cx="10243335" cy="1938992"/>
          </a:xfrm>
          <a:prstGeom prst="rect">
            <a:avLst/>
          </a:prstGeom>
          <a:noFill/>
        </p:spPr>
        <p:txBody>
          <a:bodyPr wrap="square">
            <a:spAutoFit/>
          </a:bodyPr>
          <a:lstStyle/>
          <a:p>
            <a:pPr marL="342900" indent="-342900">
              <a:buFont typeface="Wingdings" panose="05000000000000000000" pitchFamily="2" charset="2"/>
              <a:buChar char="q"/>
            </a:pPr>
            <a:r>
              <a:rPr lang="en-US" sz="2000" dirty="0"/>
              <a:t>Product ID bb50f2e236e5eea0100680137654686c generates the highest revenue among the top 20 products, totaling approximately 78K.</a:t>
            </a:r>
          </a:p>
          <a:p>
            <a:pPr marL="342900" indent="-342900">
              <a:buFont typeface="Wingdings" panose="05000000000000000000" pitchFamily="2" charset="2"/>
              <a:buChar char="q"/>
            </a:pPr>
            <a:r>
              <a:rPr lang="en-US" sz="2000" dirty="0"/>
              <a:t>Product ID 5769ef0a239114ac3a854af00df129e4 ranks second in revenue generation among the top 20 products, with a total of approximately 60K.</a:t>
            </a:r>
          </a:p>
          <a:p>
            <a:pPr marL="342900" indent="-342900">
              <a:buFont typeface="Wingdings" panose="05000000000000000000" pitchFamily="2" charset="2"/>
              <a:buChar char="q"/>
            </a:pPr>
            <a:r>
              <a:rPr lang="en-US" sz="2000" dirty="0"/>
              <a:t>Product ID 6cdd53843498f92890544667809f1595 holds the third position for revenue among the top 20 products, with a total of approximately 57K.</a:t>
            </a:r>
          </a:p>
        </p:txBody>
      </p:sp>
    </p:spTree>
    <p:extLst>
      <p:ext uri="{BB962C8B-B14F-4D97-AF65-F5344CB8AC3E}">
        <p14:creationId xmlns:p14="http://schemas.microsoft.com/office/powerpoint/2010/main" val="2694387520"/>
      </p:ext>
    </p:extLst>
  </p:cSld>
  <p:clrMapOvr>
    <a:masterClrMapping/>
  </p:clrMapOvr>
  <mc:AlternateContent xmlns:mc="http://schemas.openxmlformats.org/markup-compatibility/2006" xmlns:p14="http://schemas.microsoft.com/office/powerpoint/2010/main">
    <mc:Choice Requires="p14">
      <p:transition spd="slow" p14:dur="2000" advTm="16731"/>
    </mc:Choice>
    <mc:Fallback xmlns="">
      <p:transition spd="slow" advTm="167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77056" y="364568"/>
            <a:ext cx="12037888" cy="477356"/>
          </a:xfrm>
        </p:spPr>
        <p:txBody>
          <a:bodyPr>
            <a:noAutofit/>
          </a:bodyPr>
          <a:lstStyle/>
          <a:p>
            <a:pPr algn="ctr"/>
            <a:r>
              <a:rPr lang="en-US" sz="4800" b="1" dirty="0"/>
              <a:t>Product categories with more than 5 orders</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prstClr val="black"/>
                </a:solidFill>
                <a:effectLst/>
                <a:uLnTx/>
                <a:uFillTx/>
                <a:latin typeface="Tenorite"/>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Tenorite"/>
              <a:ea typeface="+mn-ea"/>
              <a:cs typeface="+mn-cs"/>
            </a:endParaRPr>
          </a:p>
        </p:txBody>
      </p:sp>
      <p:sp>
        <p:nvSpPr>
          <p:cNvPr id="8" name="TextBox 7">
            <a:extLst>
              <a:ext uri="{FF2B5EF4-FFF2-40B4-BE49-F238E27FC236}">
                <a16:creationId xmlns:a16="http://schemas.microsoft.com/office/drawing/2014/main" id="{35DFFECB-2316-E38F-1C07-20467DE7A6B0}"/>
              </a:ext>
            </a:extLst>
          </p:cNvPr>
          <p:cNvSpPr txBox="1"/>
          <p:nvPr/>
        </p:nvSpPr>
        <p:spPr>
          <a:xfrm>
            <a:off x="31449" y="4911252"/>
            <a:ext cx="10138465" cy="1631216"/>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enorite"/>
                <a:ea typeface="+mn-ea"/>
                <a:cs typeface="+mn-cs"/>
              </a:rPr>
              <a:t>The "Toys" category dominates and surpasses all other categories solidifying its position as a top-selling product.</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latin typeface="Tenorite"/>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uLnTx/>
                <a:uFillTx/>
                <a:latin typeface="Tenorite"/>
                <a:ea typeface="+mn-ea"/>
                <a:cs typeface="+mn-cs"/>
              </a:rPr>
              <a:t>Categories like "</a:t>
            </a:r>
            <a:r>
              <a:rPr kumimoji="0" lang="en-US" sz="2000" b="0" i="0" u="none" strike="noStrike" kern="1200" cap="none" spc="0" normalizeH="0" baseline="0" noProof="0" dirty="0" err="1">
                <a:ln>
                  <a:noFill/>
                </a:ln>
                <a:solidFill>
                  <a:prstClr val="black"/>
                </a:solidFill>
                <a:effectLst/>
                <a:uLnTx/>
                <a:uFillTx/>
                <a:latin typeface="Tenorite"/>
                <a:ea typeface="+mn-ea"/>
                <a:cs typeface="+mn-cs"/>
              </a:rPr>
              <a:t>Health_Beauty</a:t>
            </a:r>
            <a:r>
              <a:rPr kumimoji="0" lang="en-US" sz="2000" b="0" i="0" u="none" strike="noStrike" kern="1200" cap="none" spc="0" normalizeH="0" baseline="0" noProof="0" dirty="0">
                <a:ln>
                  <a:noFill/>
                </a:ln>
                <a:solidFill>
                  <a:prstClr val="black"/>
                </a:solidFill>
                <a:effectLst/>
                <a:uLnTx/>
                <a:uFillTx/>
                <a:latin typeface="Tenorite"/>
                <a:ea typeface="+mn-ea"/>
                <a:cs typeface="+mn-cs"/>
              </a:rPr>
              <a:t>," and "</a:t>
            </a:r>
            <a:r>
              <a:rPr kumimoji="0" lang="en-US" sz="2000" b="0" i="0" u="none" strike="noStrike" kern="1200" cap="none" spc="0" normalizeH="0" baseline="0" noProof="0" dirty="0" err="1">
                <a:ln>
                  <a:noFill/>
                </a:ln>
                <a:solidFill>
                  <a:prstClr val="black"/>
                </a:solidFill>
                <a:effectLst/>
                <a:uLnTx/>
                <a:uFillTx/>
                <a:latin typeface="Tenorite"/>
                <a:ea typeface="+mn-ea"/>
                <a:cs typeface="+mn-cs"/>
              </a:rPr>
              <a:t>Bed_bath_table</a:t>
            </a:r>
            <a:r>
              <a:rPr kumimoji="0" lang="en-US" sz="2000" b="0" i="0" u="none" strike="noStrike" kern="1200" cap="none" spc="0" normalizeH="0" baseline="0" noProof="0" dirty="0">
                <a:ln>
                  <a:noFill/>
                </a:ln>
                <a:solidFill>
                  <a:prstClr val="black"/>
                </a:solidFill>
                <a:effectLst/>
                <a:uLnTx/>
                <a:uFillTx/>
                <a:latin typeface="Tenorite"/>
                <a:ea typeface="+mn-ea"/>
                <a:cs typeface="+mn-cs"/>
              </a:rPr>
              <a:t> show relatively high order volumes, though they trail significantly behind the dominant "Toys" category.</a:t>
            </a:r>
          </a:p>
        </p:txBody>
      </p:sp>
      <p:pic>
        <p:nvPicPr>
          <p:cNvPr id="5" name="slide2" descr="Product Categories Ordered More Than 5 Times">
            <a:extLst>
              <a:ext uri="{FF2B5EF4-FFF2-40B4-BE49-F238E27FC236}">
                <a16:creationId xmlns:a16="http://schemas.microsoft.com/office/drawing/2014/main" id="{8611A3E1-CD81-738D-C392-34CF31DA9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0088"/>
            <a:ext cx="11887200" cy="3409162"/>
          </a:xfrm>
          <a:prstGeom prst="rect">
            <a:avLst/>
          </a:prstGeom>
        </p:spPr>
      </p:pic>
    </p:spTree>
    <p:extLst>
      <p:ext uri="{BB962C8B-B14F-4D97-AF65-F5344CB8AC3E}">
        <p14:creationId xmlns:p14="http://schemas.microsoft.com/office/powerpoint/2010/main" val="1615825062"/>
      </p:ext>
    </p:extLst>
  </p:cSld>
  <p:clrMapOvr>
    <a:masterClrMapping/>
  </p:clrMapOvr>
  <mc:AlternateContent xmlns:mc="http://schemas.openxmlformats.org/markup-compatibility/2006" xmlns:p14="http://schemas.microsoft.com/office/powerpoint/2010/main">
    <mc:Choice Requires="p14">
      <p:transition spd="slow" p14:dur="2000" advTm="16731"/>
    </mc:Choice>
    <mc:Fallback xmlns="">
      <p:transition spd="slow" advTm="16731"/>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045227-5724-4DBF-9712-031B1BFB2C3C}">
  <ds:schemaRefs>
    <ds:schemaRef ds:uri="http://schemas.microsoft.com/sharepoint/v3"/>
    <ds:schemaRef ds:uri="16c05727-aa75-4e4a-9b5f-8a80a1165891"/>
    <ds:schemaRef ds:uri="http://schemas.microsoft.com/office/2006/documentManagement/types"/>
    <ds:schemaRef ds:uri="http://www.w3.org/XML/1998/namespace"/>
    <ds:schemaRef ds:uri="http://schemas.microsoft.com/office/infopath/2007/PartnerControls"/>
    <ds:schemaRef ds:uri="http://purl.org/dc/terms/"/>
    <ds:schemaRef ds:uri="http://schemas.openxmlformats.org/package/2006/metadata/core-properties"/>
    <ds:schemaRef ds:uri="http://purl.org/dc/elements/1.1/"/>
    <ds:schemaRef ds:uri="http://purl.org/dc/dcmitype/"/>
    <ds:schemaRef ds:uri="230e9df3-be65-4c73-a93b-d1236ebd677e"/>
    <ds:schemaRef ds:uri="71af3243-3dd4-4a8d-8c0d-dd76da1f02a5"/>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1828</TotalTime>
  <Words>1357</Words>
  <Application>Microsoft Office PowerPoint</Application>
  <PresentationFormat>Widescreen</PresentationFormat>
  <Paragraphs>151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Tenorite</vt:lpstr>
      <vt:lpstr>Wingdings</vt:lpstr>
      <vt:lpstr>Custom</vt:lpstr>
      <vt:lpstr>Maximizing Inventory Efficiency through Advanced Analytics</vt:lpstr>
      <vt:lpstr>AGENDA</vt:lpstr>
      <vt:lpstr>Company Overview</vt:lpstr>
      <vt:lpstr>PROBLEM STATEMENT</vt:lpstr>
      <vt:lpstr>Goals &amp; objectives</vt:lpstr>
      <vt:lpstr>Top 20 Products by Number of Orders</vt:lpstr>
      <vt:lpstr>Top-selling product category</vt:lpstr>
      <vt:lpstr>Top 20 Products by revenue</vt:lpstr>
      <vt:lpstr>Product categories with more than 5 orders</vt:lpstr>
      <vt:lpstr>Frequent Product Pairs  (Market Basket Analysis)</vt:lpstr>
      <vt:lpstr>Pareto analysis of revenue distribution</vt:lpstr>
      <vt:lpstr>Pareto Analysis of Order Volume</vt:lpstr>
      <vt:lpstr>Pareto analysis of customer state</vt:lpstr>
      <vt:lpstr>State-Wise Sales Performance</vt:lpstr>
      <vt:lpstr>Customer payments mode</vt:lpstr>
      <vt:lpstr>Insights</vt:lpstr>
      <vt:lpstr>Insights</vt:lpstr>
      <vt:lpstr>recommendation</vt:lpstr>
      <vt:lpstr>appendix</vt:lpstr>
      <vt:lpstr>Data description</vt:lpstr>
      <vt:lpstr>Entity Relationship Diagram (ERD)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subhasish das</dc:creator>
  <cp:lastModifiedBy>subhasish das</cp:lastModifiedBy>
  <cp:revision>34</cp:revision>
  <dcterms:created xsi:type="dcterms:W3CDTF">2024-09-12T16:56:14Z</dcterms:created>
  <dcterms:modified xsi:type="dcterms:W3CDTF">2024-09-21T17:12:33Z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