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C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F95C-2ADD-A83B-8D53-6880AE8A1F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4E8161-0C08-C5A9-E457-C88B88CB0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6AD4A7-A211-88F5-08A2-492E65958637}"/>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5" name="Footer Placeholder 4">
            <a:extLst>
              <a:ext uri="{FF2B5EF4-FFF2-40B4-BE49-F238E27FC236}">
                <a16:creationId xmlns:a16="http://schemas.microsoft.com/office/drawing/2014/main" id="{F9C1C2C1-612D-1A98-B001-761352B09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00A5A-68FB-7D05-43D8-91D2E50CABB3}"/>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310635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3DFC-CA2A-86E9-28F0-9AE0CFC59C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EC4320-70A6-20C9-0AD8-C02597A31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23043B-E6DB-E752-7556-1A69E304351A}"/>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5" name="Footer Placeholder 4">
            <a:extLst>
              <a:ext uri="{FF2B5EF4-FFF2-40B4-BE49-F238E27FC236}">
                <a16:creationId xmlns:a16="http://schemas.microsoft.com/office/drawing/2014/main" id="{C47BDAAA-3FDD-1E5C-DF59-09DB807BE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7E508-6203-D49F-3DE4-AEBE0FD9CD56}"/>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26332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236DD-0529-8BFB-56FB-61E4472E53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E863D-ACB0-B8ED-43F7-B54B5D062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68C68-39B4-629F-D9DD-205200D69686}"/>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5" name="Footer Placeholder 4">
            <a:extLst>
              <a:ext uri="{FF2B5EF4-FFF2-40B4-BE49-F238E27FC236}">
                <a16:creationId xmlns:a16="http://schemas.microsoft.com/office/drawing/2014/main" id="{CCCA9A8A-71EB-845E-F093-8CBB269C5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C58B4-31EF-2D6D-D07C-E23773D96D99}"/>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106799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F34A-88EB-68A6-F2EB-6A7702C35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F2527C-7FB7-479E-9219-948658892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CCA9F9-5934-A62E-0ADC-148DF74C5E90}"/>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5" name="Footer Placeholder 4">
            <a:extLst>
              <a:ext uri="{FF2B5EF4-FFF2-40B4-BE49-F238E27FC236}">
                <a16:creationId xmlns:a16="http://schemas.microsoft.com/office/drawing/2014/main" id="{B51E2C27-D784-C4A5-E262-126755153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8DB25-44FC-82AE-4480-A10551FB023A}"/>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327402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0075-1C3D-FD89-6941-EB60032F8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52BEAC-4675-A0CE-DB06-8EF1C43F6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5AF39-F9A6-1247-8936-D79AC655CADB}"/>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5" name="Footer Placeholder 4">
            <a:extLst>
              <a:ext uri="{FF2B5EF4-FFF2-40B4-BE49-F238E27FC236}">
                <a16:creationId xmlns:a16="http://schemas.microsoft.com/office/drawing/2014/main" id="{FA983CDC-80CC-487F-7074-632977DA2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FEDBA-B6A9-6873-AB8C-89B6AC30260E}"/>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269094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4D29-6826-98C7-F8C7-14E533C03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DC5CD4-A255-D34B-B7E4-7AA06047C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640AB9-AC91-1E25-23BA-CC5B017E8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CD2D9-D939-931B-EA62-0449D28505FB}"/>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6" name="Footer Placeholder 5">
            <a:extLst>
              <a:ext uri="{FF2B5EF4-FFF2-40B4-BE49-F238E27FC236}">
                <a16:creationId xmlns:a16="http://schemas.microsoft.com/office/drawing/2014/main" id="{6E2EA729-8F7A-C555-32D4-163F5D8C9D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D1ED40-7651-15A3-5FF4-775F61C500AD}"/>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27804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8AC4-5926-AB6A-851A-FEF6B4409A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9602A5-290F-3676-79E8-9215D05D0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5C285-CEBE-073F-F403-C354E0FD5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98DBFA-19CA-847D-F564-B2C67C163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B89E9-9939-95FD-2A4D-2093C2D95B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A23C71-86AC-556D-051E-A0176D76B798}"/>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8" name="Footer Placeholder 7">
            <a:extLst>
              <a:ext uri="{FF2B5EF4-FFF2-40B4-BE49-F238E27FC236}">
                <a16:creationId xmlns:a16="http://schemas.microsoft.com/office/drawing/2014/main" id="{EDA43D1C-99C2-89BA-79D4-79E134B91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FEF449-AB83-B87B-8E0F-167FE97CDA10}"/>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15106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6C6F-AD60-9FD8-6C8B-A1A67BD219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8AA1DA-69EF-545D-8CE9-C0E48CEFE145}"/>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4" name="Footer Placeholder 3">
            <a:extLst>
              <a:ext uri="{FF2B5EF4-FFF2-40B4-BE49-F238E27FC236}">
                <a16:creationId xmlns:a16="http://schemas.microsoft.com/office/drawing/2014/main" id="{3E274290-3003-9E76-7137-A23C26E7B4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FC65A9-7160-968C-2870-5D8A370BD373}"/>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214679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00FED-3701-7255-4B78-4C9209B0A331}"/>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3" name="Footer Placeholder 2">
            <a:extLst>
              <a:ext uri="{FF2B5EF4-FFF2-40B4-BE49-F238E27FC236}">
                <a16:creationId xmlns:a16="http://schemas.microsoft.com/office/drawing/2014/main" id="{24AF2EA6-73DC-A567-8351-2DB11876F3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85FF4B-82C5-B901-DB50-728EA4CB607B}"/>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196226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A4DF-1699-891C-0068-51AEDA8DD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3889EE-828E-B855-999E-5A7BCC8B0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DB6089-E56F-EE4C-3D0F-600732E8E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A543F-1202-F9F5-4802-C6776F34333F}"/>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6" name="Footer Placeholder 5">
            <a:extLst>
              <a:ext uri="{FF2B5EF4-FFF2-40B4-BE49-F238E27FC236}">
                <a16:creationId xmlns:a16="http://schemas.microsoft.com/office/drawing/2014/main" id="{3FE2CCB5-D3D1-6520-0D97-EDFC012A9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C0210-7BAE-B46D-DA10-FE34BA990E73}"/>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74931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414D-3596-5DAA-3206-9CFC87BC9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E3448A-50A7-B146-D779-1C8B822E7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5B6B7E-4280-4E0E-8B57-1869FF46A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E8FB6-E25E-09E6-8F97-BCF7D78FB672}"/>
              </a:ext>
            </a:extLst>
          </p:cNvPr>
          <p:cNvSpPr>
            <a:spLocks noGrp="1"/>
          </p:cNvSpPr>
          <p:nvPr>
            <p:ph type="dt" sz="half" idx="10"/>
          </p:nvPr>
        </p:nvSpPr>
        <p:spPr/>
        <p:txBody>
          <a:bodyPr/>
          <a:lstStyle/>
          <a:p>
            <a:fld id="{1ECC5736-BF80-480E-96A2-6AA4A2DA6DC7}" type="datetimeFigureOut">
              <a:rPr lang="en-IN" smtClean="0"/>
              <a:t>23-05-2024</a:t>
            </a:fld>
            <a:endParaRPr lang="en-IN"/>
          </a:p>
        </p:txBody>
      </p:sp>
      <p:sp>
        <p:nvSpPr>
          <p:cNvPr id="6" name="Footer Placeholder 5">
            <a:extLst>
              <a:ext uri="{FF2B5EF4-FFF2-40B4-BE49-F238E27FC236}">
                <a16:creationId xmlns:a16="http://schemas.microsoft.com/office/drawing/2014/main" id="{F2D48822-C7A0-A906-FC7C-4ED7BEAC8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28C26-7CC7-F6E8-F9E2-B3C7701A78EF}"/>
              </a:ext>
            </a:extLst>
          </p:cNvPr>
          <p:cNvSpPr>
            <a:spLocks noGrp="1"/>
          </p:cNvSpPr>
          <p:nvPr>
            <p:ph type="sldNum" sz="quarter" idx="12"/>
          </p:nvPr>
        </p:nvSpPr>
        <p:spPr/>
        <p:txBody>
          <a:bodyPr/>
          <a:lstStyle/>
          <a:p>
            <a:fld id="{19C18ECD-81EB-4086-916D-56E0D43E0737}" type="slidenum">
              <a:rPr lang="en-IN" smtClean="0"/>
              <a:t>‹#›</a:t>
            </a:fld>
            <a:endParaRPr lang="en-IN"/>
          </a:p>
        </p:txBody>
      </p:sp>
    </p:spTree>
    <p:extLst>
      <p:ext uri="{BB962C8B-B14F-4D97-AF65-F5344CB8AC3E}">
        <p14:creationId xmlns:p14="http://schemas.microsoft.com/office/powerpoint/2010/main" val="289994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63DE4-9C68-CCDC-1CB7-A4E0F79C7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A7F8EE-148F-7255-726D-1F322318E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40A1B-672F-436B-2DBE-6D9AB4ED2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C5736-BF80-480E-96A2-6AA4A2DA6DC7}" type="datetimeFigureOut">
              <a:rPr lang="en-IN" smtClean="0"/>
              <a:t>23-05-2024</a:t>
            </a:fld>
            <a:endParaRPr lang="en-IN"/>
          </a:p>
        </p:txBody>
      </p:sp>
      <p:sp>
        <p:nvSpPr>
          <p:cNvPr id="5" name="Footer Placeholder 4">
            <a:extLst>
              <a:ext uri="{FF2B5EF4-FFF2-40B4-BE49-F238E27FC236}">
                <a16:creationId xmlns:a16="http://schemas.microsoft.com/office/drawing/2014/main" id="{AAFA8403-F05D-43F8-F8CF-CC871328E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B2F98A-8BFF-C7D3-ABE5-9F95337D4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18ECD-81EB-4086-916D-56E0D43E0737}" type="slidenum">
              <a:rPr lang="en-IN" smtClean="0"/>
              <a:t>‹#›</a:t>
            </a:fld>
            <a:endParaRPr lang="en-IN"/>
          </a:p>
        </p:txBody>
      </p:sp>
    </p:spTree>
    <p:extLst>
      <p:ext uri="{BB962C8B-B14F-4D97-AF65-F5344CB8AC3E}">
        <p14:creationId xmlns:p14="http://schemas.microsoft.com/office/powerpoint/2010/main" val="64965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5A224F-8126-93E2-50C1-735EAA65DC6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 y="-1"/>
            <a:ext cx="6961240" cy="6961240"/>
          </a:xfrm>
          <a:prstGeom prst="rect">
            <a:avLst/>
          </a:prstGeom>
        </p:spPr>
      </p:pic>
      <p:sp>
        <p:nvSpPr>
          <p:cNvPr id="6" name="Wave 5">
            <a:extLst>
              <a:ext uri="{FF2B5EF4-FFF2-40B4-BE49-F238E27FC236}">
                <a16:creationId xmlns:a16="http://schemas.microsoft.com/office/drawing/2014/main" id="{0149D8F8-9A8F-ED10-962D-F5F1C59C1CEF}"/>
              </a:ext>
            </a:extLst>
          </p:cNvPr>
          <p:cNvSpPr/>
          <p:nvPr/>
        </p:nvSpPr>
        <p:spPr>
          <a:xfrm>
            <a:off x="7600336" y="688258"/>
            <a:ext cx="4286864" cy="2467897"/>
          </a:xfrm>
          <a:prstGeom prst="wave">
            <a:avLst/>
          </a:prstGeom>
          <a:blipFill dpi="0" rotWithShape="1">
            <a:blip r:embed="rId5"/>
            <a:srcRect/>
            <a:tile tx="0" ty="0" sx="100000" sy="100000" flip="none" algn="tl"/>
          </a:blipFill>
          <a:ln>
            <a:solidFill>
              <a:schemeClr val="accent2"/>
            </a:solidFill>
          </a:ln>
          <a:effectLst>
            <a:glow rad="355600">
              <a:schemeClr val="accent2">
                <a:satMod val="175000"/>
                <a:alpha val="40000"/>
              </a:schemeClr>
            </a:glow>
            <a:outerShdw blurRad="76200" dist="12700" dir="8100000" sy="-23000" kx="800400" algn="br" rotWithShape="0">
              <a:prstClr val="black">
                <a:alpha val="20000"/>
              </a:prstClr>
            </a:outerShdw>
            <a:softEdge rad="1270000"/>
          </a:effectLst>
          <a:scene3d>
            <a:camera prst="orthographicFront"/>
            <a:lightRig rig="threePt" dir="t"/>
          </a:scene3d>
          <a:sp3d contourW="12700">
            <a:bevelT w="19050" h="95250"/>
            <a:contourClr>
              <a:srgbClr val="FFC6C6"/>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0000"/>
                </a:solidFill>
                <a:latin typeface="Bradley Hand ITC" panose="03070402050302030203" pitchFamily="66" charset="0"/>
              </a:rPr>
              <a:t>Employee Attrition Data Analysis</a:t>
            </a:r>
          </a:p>
        </p:txBody>
      </p:sp>
      <p:sp>
        <p:nvSpPr>
          <p:cNvPr id="8" name="Oval 7">
            <a:extLst>
              <a:ext uri="{FF2B5EF4-FFF2-40B4-BE49-F238E27FC236}">
                <a16:creationId xmlns:a16="http://schemas.microsoft.com/office/drawing/2014/main" id="{F80F5514-CFC6-A8AF-80D6-BE536E35F178}"/>
              </a:ext>
            </a:extLst>
          </p:cNvPr>
          <p:cNvSpPr/>
          <p:nvPr/>
        </p:nvSpPr>
        <p:spPr>
          <a:xfrm>
            <a:off x="8455742" y="3295035"/>
            <a:ext cx="2969341" cy="25441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solidFill>
                  <a:srgbClr val="FF0000"/>
                </a:solidFill>
                <a:latin typeface="Bradley Hand ITC" panose="03070402050302030203" pitchFamily="66" charset="0"/>
              </a:rPr>
              <a:t>Subhasish Ghosh</a:t>
            </a:r>
          </a:p>
        </p:txBody>
      </p:sp>
    </p:spTree>
    <p:extLst>
      <p:ext uri="{BB962C8B-B14F-4D97-AF65-F5344CB8AC3E}">
        <p14:creationId xmlns:p14="http://schemas.microsoft.com/office/powerpoint/2010/main" val="330972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r>
              <a:rPr lang="en-IN" sz="7200" b="1" dirty="0">
                <a:latin typeface="Arial Black" panose="020B0A04020102020204" pitchFamily="34" charset="0"/>
              </a:rPr>
              <a:t>CONCLUTION</a:t>
            </a: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p:txBody>
          <a:bodyPr>
            <a:normAutofit fontScale="92500" lnSpcReduction="20000"/>
          </a:bodyPr>
          <a:lstStyle/>
          <a:p>
            <a:pPr marL="0" indent="0" algn="just">
              <a:buNone/>
            </a:pPr>
            <a:r>
              <a:rPr lang="en-US" b="1" i="0" dirty="0">
                <a:effectLst/>
                <a:latin typeface="ui-sans-serif"/>
              </a:rPr>
              <a:t>My analysis of employee attrition data has provided valuable insights into the factors influencing turnover rates within my organization. By identifying common reasons for attrition, such as limited growth opportunities, poor work-life balance, and compensation issues, I am better equipped to implement targeted retention strategies and policy changes. Additionally, understanding external factors contributing to attrition, such as market trends and personal obligations, allows us to adapt my approach to employee engagement and support. Moving forward, it is imperative that </a:t>
            </a:r>
            <a:r>
              <a:rPr lang="en-US" b="1" i="0" dirty="0" err="1">
                <a:effectLst/>
                <a:latin typeface="ui-sans-serif"/>
              </a:rPr>
              <a:t>i</a:t>
            </a:r>
            <a:r>
              <a:rPr lang="en-US" b="1" i="0" dirty="0">
                <a:effectLst/>
                <a:latin typeface="ui-sans-serif"/>
              </a:rPr>
              <a:t> prioritize initiatives aimed at improving workplace culture, enhancing career development opportunities, and fostering a supportive environment for employees. By implementing these recommendations, I</a:t>
            </a:r>
            <a:r>
              <a:rPr lang="en-US" b="1" dirty="0">
                <a:latin typeface="ui-sans-serif"/>
              </a:rPr>
              <a:t> </a:t>
            </a:r>
            <a:r>
              <a:rPr lang="en-US" b="1" i="0" dirty="0">
                <a:effectLst/>
                <a:latin typeface="ui-sans-serif"/>
              </a:rPr>
              <a:t>can mitigate attrition rates, enhance employee satisfaction, and ultimately contribute to the long-term success of my organization.</a:t>
            </a:r>
            <a:endParaRPr lang="en-IN" b="1" dirty="0"/>
          </a:p>
        </p:txBody>
      </p:sp>
    </p:spTree>
    <p:extLst>
      <p:ext uri="{BB962C8B-B14F-4D97-AF65-F5344CB8AC3E}">
        <p14:creationId xmlns:p14="http://schemas.microsoft.com/office/powerpoint/2010/main" val="20688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endParaRPr lang="en-IN" sz="7200" b="1" dirty="0">
              <a:latin typeface="Arial Black" panose="020B0A04020102020204" pitchFamily="34" charset="0"/>
            </a:endParaRPr>
          </a:p>
        </p:txBody>
      </p:sp>
      <p:pic>
        <p:nvPicPr>
          <p:cNvPr id="15" name="Content Placeholder 14">
            <a:extLst>
              <a:ext uri="{FF2B5EF4-FFF2-40B4-BE49-F238E27FC236}">
                <a16:creationId xmlns:a16="http://schemas.microsoft.com/office/drawing/2014/main" id="{E372D95E-FCA2-A1D3-2794-CB284ECB4F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7202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r>
              <a:rPr lang="en-IN" sz="7200" b="1" dirty="0">
                <a:latin typeface="Arial Black" panose="020B0A04020102020204" pitchFamily="34" charset="0"/>
              </a:rPr>
              <a:t>CONTENTS</a:t>
            </a: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p:txBody>
          <a:bodyPr>
            <a:normAutofit/>
          </a:bodyPr>
          <a:lstStyle/>
          <a:p>
            <a:r>
              <a:rPr lang="en-IN" b="1" dirty="0"/>
              <a:t>INTRODUCTION</a:t>
            </a:r>
          </a:p>
          <a:p>
            <a:r>
              <a:rPr lang="en-IN" b="1" dirty="0"/>
              <a:t>OVERVIEW</a:t>
            </a:r>
          </a:p>
          <a:p>
            <a:r>
              <a:rPr lang="en-IN" b="1" dirty="0"/>
              <a:t>QUESTIONS</a:t>
            </a:r>
          </a:p>
          <a:p>
            <a:r>
              <a:rPr lang="en-IN" b="1" dirty="0"/>
              <a:t>DASHBOARD</a:t>
            </a:r>
          </a:p>
          <a:p>
            <a:r>
              <a:rPr lang="en-IN" b="1" i="0" dirty="0">
                <a:effectLst/>
                <a:latin typeface="ui-sans-serif"/>
              </a:rPr>
              <a:t>REASONS FOR ATTRITION</a:t>
            </a:r>
            <a:endParaRPr lang="en-IN" b="1" dirty="0"/>
          </a:p>
          <a:p>
            <a:r>
              <a:rPr lang="en-IN" b="1" dirty="0"/>
              <a:t>INSIGHTS</a:t>
            </a:r>
          </a:p>
          <a:p>
            <a:r>
              <a:rPr lang="en-US" b="1" i="0" dirty="0">
                <a:effectLst/>
              </a:rPr>
              <a:t>RECOMMENDATIONS FOR REDUCING EMPLOYEE ATTRITION</a:t>
            </a:r>
          </a:p>
          <a:p>
            <a:r>
              <a:rPr lang="en-IN" b="1" dirty="0"/>
              <a:t>CONCLUTION</a:t>
            </a:r>
          </a:p>
        </p:txBody>
      </p:sp>
    </p:spTree>
    <p:extLst>
      <p:ext uri="{BB962C8B-B14F-4D97-AF65-F5344CB8AC3E}">
        <p14:creationId xmlns:p14="http://schemas.microsoft.com/office/powerpoint/2010/main" val="331481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r>
              <a:rPr lang="en-IN" sz="7200" b="1"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p:txBody>
          <a:bodyPr>
            <a:normAutofit/>
          </a:bodyPr>
          <a:lstStyle/>
          <a:p>
            <a:pPr marL="0" indent="0" algn="just">
              <a:buNone/>
            </a:pPr>
            <a:r>
              <a:rPr lang="en-US" b="1" i="0" dirty="0">
                <a:effectLst/>
                <a:latin typeface="ui-sans-serif"/>
              </a:rPr>
              <a:t>The purpose of this analysis is to understand the underlying reasons why employees leave company and to identify patterns in turnover. By examining data sourced from internal HR records and exit surveys, My aim to uncover the root causes of attrition. My primary objectives are to provide actionable recommendations to reduce employee turnover, enhance retention strategies, and ultimately create a more stable and engaged workforce. Through this analysis, I seek to gain insights that will help me improve employee satisfaction and organizational effectiveness.</a:t>
            </a:r>
            <a:endParaRPr lang="en-IN" b="1" dirty="0"/>
          </a:p>
        </p:txBody>
      </p:sp>
    </p:spTree>
    <p:extLst>
      <p:ext uri="{BB962C8B-B14F-4D97-AF65-F5344CB8AC3E}">
        <p14:creationId xmlns:p14="http://schemas.microsoft.com/office/powerpoint/2010/main" val="89783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r>
              <a:rPr lang="en-IN" sz="7200" b="1" dirty="0">
                <a:latin typeface="Arial Black" panose="020B0A04020102020204" pitchFamily="34" charset="0"/>
              </a:rPr>
              <a:t>OVERVIEW</a:t>
            </a:r>
            <a:endParaRPr lang="en-IN" sz="115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p:txBody>
          <a:bodyPr numCol="1">
            <a:normAutofit fontScale="55000" lnSpcReduction="20000"/>
          </a:bodyPr>
          <a:lstStyle/>
          <a:p>
            <a:pPr marL="0" indent="0" algn="just">
              <a:buNone/>
            </a:pPr>
            <a:r>
              <a:rPr lang="en-US" b="1" dirty="0"/>
              <a:t>EmployeeID: A unique identifier assigned to each employee.</a:t>
            </a:r>
          </a:p>
          <a:p>
            <a:pPr marL="0" indent="0" algn="just">
              <a:buNone/>
            </a:pPr>
            <a:r>
              <a:rPr lang="en-US" b="1" dirty="0"/>
              <a:t>Age: The age of the employee.</a:t>
            </a:r>
          </a:p>
          <a:p>
            <a:pPr marL="0" indent="0" algn="just">
              <a:buNone/>
            </a:pPr>
            <a:r>
              <a:rPr lang="en-US" b="1" dirty="0"/>
              <a:t>Attrition: Indicates whether the employee has left the company (Yes or No).</a:t>
            </a:r>
          </a:p>
          <a:p>
            <a:pPr marL="0" indent="0" algn="just">
              <a:buNone/>
            </a:pPr>
            <a:r>
              <a:rPr lang="en-US" b="1" dirty="0"/>
              <a:t>BusinessTravel: Frequency of business travel (e.g., Rarely, Frequently).</a:t>
            </a:r>
          </a:p>
          <a:p>
            <a:pPr marL="0" indent="0" algn="just">
              <a:buNone/>
            </a:pPr>
            <a:r>
              <a:rPr lang="en-US" b="1" dirty="0"/>
              <a:t>Department: The department in which the employee works (e.g., Sales, Research &amp; Development, Human Resources).</a:t>
            </a:r>
          </a:p>
          <a:p>
            <a:pPr marL="0" indent="0" algn="just">
              <a:buNone/>
            </a:pPr>
            <a:r>
              <a:rPr lang="en-US" b="1" dirty="0"/>
              <a:t>DistanceFromHome: The distance (in kilometers or miles) between the employee's home  and workplace.</a:t>
            </a:r>
          </a:p>
          <a:p>
            <a:pPr marL="0" indent="0" algn="just">
              <a:buNone/>
            </a:pPr>
            <a:r>
              <a:rPr lang="en-US" b="1" dirty="0"/>
              <a:t>Education: The highest level of education achieved by the employee (numeric scale).</a:t>
            </a:r>
          </a:p>
          <a:p>
            <a:pPr marL="0" indent="0" algn="just">
              <a:buNone/>
            </a:pPr>
            <a:r>
              <a:rPr lang="en-US" b="1" dirty="0"/>
              <a:t>Education Field: The field of study for the highest level of education (e.g., Life Sciences, Medical, Marketing).</a:t>
            </a:r>
          </a:p>
          <a:p>
            <a:pPr marL="0" indent="0" algn="just">
              <a:buNone/>
            </a:pPr>
            <a:r>
              <a:rPr lang="en-US" b="1" dirty="0"/>
              <a:t>Gender: The gender of the employee (e.g., Male, Female).</a:t>
            </a:r>
          </a:p>
          <a:p>
            <a:pPr marL="0" indent="0" algn="just">
              <a:buNone/>
            </a:pPr>
            <a:r>
              <a:rPr lang="en-US" b="1" dirty="0"/>
              <a:t>Job Level: The level of the employee's job position within the company.</a:t>
            </a:r>
          </a:p>
          <a:p>
            <a:pPr marL="0" indent="0" algn="just">
              <a:buNone/>
            </a:pPr>
            <a:r>
              <a:rPr lang="en-US" b="1" dirty="0"/>
              <a:t>Job Role: The specific role or title of the employee (e.g., Sales Executive, Research Scientist).</a:t>
            </a:r>
          </a:p>
          <a:p>
            <a:pPr marL="0" indent="0" algn="just">
              <a:buNone/>
            </a:pPr>
            <a:r>
              <a:rPr lang="en-US" b="1" dirty="0"/>
              <a:t>Marital Status: The marital status of the employee (e.g., Single, Married, Divorced).</a:t>
            </a:r>
          </a:p>
          <a:p>
            <a:pPr marL="0" indent="0" algn="just">
              <a:buNone/>
            </a:pPr>
            <a:r>
              <a:rPr lang="en-US" b="1" dirty="0"/>
              <a:t>Monthly Income: The monthly income of the employee.</a:t>
            </a:r>
          </a:p>
          <a:p>
            <a:pPr marL="0" indent="0" algn="just">
              <a:buNone/>
            </a:pPr>
            <a:r>
              <a:rPr lang="en-US" b="1" dirty="0"/>
              <a:t>NumCompaniesWorked: The number of companies the employee has worked for prior to the current organization. </a:t>
            </a:r>
          </a:p>
          <a:p>
            <a:pPr marL="0" indent="0" algn="just">
              <a:buNone/>
            </a:pPr>
            <a:r>
              <a:rPr lang="en-US" b="1" dirty="0"/>
              <a:t>ETC.</a:t>
            </a:r>
            <a:endParaRPr lang="en-IN" b="1" dirty="0"/>
          </a:p>
        </p:txBody>
      </p:sp>
    </p:spTree>
    <p:extLst>
      <p:ext uri="{BB962C8B-B14F-4D97-AF65-F5344CB8AC3E}">
        <p14:creationId xmlns:p14="http://schemas.microsoft.com/office/powerpoint/2010/main" val="241285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r>
              <a:rPr lang="en-IN" sz="7200" b="1" dirty="0">
                <a:latin typeface="Arial Black" panose="020B0A04020102020204" pitchFamily="34" charset="0"/>
              </a:rPr>
              <a:t>QUESTIONS</a:t>
            </a: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p:txBody>
          <a:bodyPr>
            <a:normAutofit fontScale="85000" lnSpcReduction="20000"/>
          </a:bodyPr>
          <a:lstStyle/>
          <a:p>
            <a:r>
              <a:rPr lang="en-IN" b="1" dirty="0"/>
              <a:t>Total no of Employees.</a:t>
            </a:r>
          </a:p>
          <a:p>
            <a:r>
              <a:rPr lang="en-IN" b="1" dirty="0"/>
              <a:t>Attrition Rate.</a:t>
            </a:r>
          </a:p>
          <a:p>
            <a:r>
              <a:rPr lang="en-IN" b="1" dirty="0"/>
              <a:t>Total no of Department.</a:t>
            </a:r>
          </a:p>
          <a:p>
            <a:r>
              <a:rPr lang="en-IN" b="1" dirty="0"/>
              <a:t>Total no of job role.</a:t>
            </a:r>
          </a:p>
          <a:p>
            <a:r>
              <a:rPr lang="en-IN" b="1" dirty="0"/>
              <a:t>Total no of Education Department.</a:t>
            </a:r>
          </a:p>
          <a:p>
            <a:r>
              <a:rPr lang="en-US" b="1" dirty="0"/>
              <a:t>Count of Department by Attrition.</a:t>
            </a:r>
          </a:p>
          <a:p>
            <a:r>
              <a:rPr lang="en-US" b="1" dirty="0"/>
              <a:t>Count of Employees by Gender.</a:t>
            </a:r>
          </a:p>
          <a:p>
            <a:r>
              <a:rPr lang="en-US" b="1" dirty="0"/>
              <a:t>Sum of Monthly Income by Gender.</a:t>
            </a:r>
          </a:p>
          <a:p>
            <a:r>
              <a:rPr lang="en-US" b="1" dirty="0"/>
              <a:t>Count of Attrition by Training-Times Last Year.</a:t>
            </a:r>
          </a:p>
          <a:p>
            <a:r>
              <a:rPr lang="en-US" b="1" dirty="0"/>
              <a:t>Average of Custom by Distance From Home.</a:t>
            </a:r>
          </a:p>
          <a:p>
            <a:r>
              <a:rPr lang="en-US" b="1" dirty="0"/>
              <a:t>Sum of Employees by Performance-Rating.</a:t>
            </a:r>
            <a:endParaRPr lang="en-IN" b="1" dirty="0"/>
          </a:p>
        </p:txBody>
      </p:sp>
    </p:spTree>
    <p:extLst>
      <p:ext uri="{BB962C8B-B14F-4D97-AF65-F5344CB8AC3E}">
        <p14:creationId xmlns:p14="http://schemas.microsoft.com/office/powerpoint/2010/main" val="283234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a:xfrm>
            <a:off x="838200" y="18255"/>
            <a:ext cx="10515600" cy="1325563"/>
          </a:xfrm>
        </p:spPr>
        <p:txBody>
          <a:bodyPr>
            <a:normAutofit/>
          </a:bodyPr>
          <a:lstStyle/>
          <a:p>
            <a:pPr algn="ctr"/>
            <a:r>
              <a:rPr lang="en-IN" sz="7200" b="1" dirty="0">
                <a:latin typeface="Bradley Hand ITC" panose="03070402050302030203" pitchFamily="66" charset="0"/>
              </a:rPr>
              <a:t>DASHBOARD</a:t>
            </a:r>
            <a:endParaRPr lang="en-IN" sz="11500" b="1" dirty="0">
              <a:latin typeface="Bradley Hand ITC" panose="03070402050302030203" pitchFamily="66" charset="0"/>
            </a:endParaRPr>
          </a:p>
        </p:txBody>
      </p:sp>
      <p:pic>
        <p:nvPicPr>
          <p:cNvPr id="5" name="Content Placeholder 4">
            <a:extLst>
              <a:ext uri="{FF2B5EF4-FFF2-40B4-BE49-F238E27FC236}">
                <a16:creationId xmlns:a16="http://schemas.microsoft.com/office/drawing/2014/main" id="{1956286F-A49B-B366-F7E4-F4E7268588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284" y="1012723"/>
            <a:ext cx="11149781" cy="5584723"/>
          </a:xfrm>
        </p:spPr>
      </p:pic>
    </p:spTree>
    <p:extLst>
      <p:ext uri="{BB962C8B-B14F-4D97-AF65-F5344CB8AC3E}">
        <p14:creationId xmlns:p14="http://schemas.microsoft.com/office/powerpoint/2010/main" val="126915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a:xfrm>
            <a:off x="838200" y="1792"/>
            <a:ext cx="10515600" cy="1325563"/>
          </a:xfrm>
        </p:spPr>
        <p:txBody>
          <a:bodyPr>
            <a:normAutofit/>
          </a:bodyPr>
          <a:lstStyle/>
          <a:p>
            <a:pPr algn="ctr"/>
            <a:r>
              <a:rPr lang="en-IN" sz="4800" b="1" i="0" dirty="0">
                <a:effectLst/>
                <a:latin typeface="Arial Black" panose="020B0A04020102020204" pitchFamily="34" charset="0"/>
              </a:rPr>
              <a:t>REASONS FOR ATTRITION</a:t>
            </a:r>
            <a:endParaRPr lang="en-IN" sz="72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a:xfrm>
            <a:off x="838199" y="1074174"/>
            <a:ext cx="11147323" cy="5346291"/>
          </a:xfrm>
        </p:spPr>
        <p:txBody>
          <a:bodyPr numCol="2">
            <a:normAutofit fontScale="62500" lnSpcReduction="20000"/>
          </a:bodyPr>
          <a:lstStyle/>
          <a:p>
            <a:pPr algn="l">
              <a:lnSpc>
                <a:spcPct val="170000"/>
              </a:lnSpc>
            </a:pPr>
            <a:r>
              <a:rPr lang="en-IN" sz="4400" b="1" i="0" dirty="0">
                <a:effectLst/>
                <a:latin typeface="Arial Black" panose="020B0A04020102020204" pitchFamily="34" charset="0"/>
              </a:rPr>
              <a:t>Common Reasons:</a:t>
            </a:r>
            <a:endParaRPr lang="en-US" sz="8000" b="1" dirty="0">
              <a:latin typeface="Arial Black" panose="020B0A04020102020204" pitchFamily="34" charset="0"/>
            </a:endParaRPr>
          </a:p>
          <a:p>
            <a:pPr algn="l">
              <a:buFont typeface="+mj-lt"/>
              <a:buAutoNum type="arabicPeriod"/>
            </a:pPr>
            <a:r>
              <a:rPr lang="en-US" sz="3600" i="0" dirty="0">
                <a:effectLst/>
                <a:latin typeface="ui-sans-serif"/>
              </a:rPr>
              <a:t>Lack of Growth Opportunities</a:t>
            </a:r>
          </a:p>
          <a:p>
            <a:pPr marL="457200" lvl="1" indent="0" algn="l">
              <a:buNone/>
            </a:pPr>
            <a:r>
              <a:rPr lang="en-US" sz="3200" i="0" dirty="0">
                <a:effectLst/>
                <a:latin typeface="ui-sans-serif"/>
              </a:rPr>
              <a:t>Limited career advancement prospects.</a:t>
            </a:r>
          </a:p>
          <a:p>
            <a:pPr algn="l">
              <a:buFont typeface="+mj-lt"/>
              <a:buAutoNum type="arabicPeriod"/>
            </a:pPr>
            <a:r>
              <a:rPr lang="en-US" sz="3600" i="0" dirty="0">
                <a:effectLst/>
                <a:latin typeface="ui-sans-serif"/>
              </a:rPr>
              <a:t>Poor Work-Life Balance</a:t>
            </a:r>
          </a:p>
          <a:p>
            <a:pPr marL="457200" lvl="1" indent="0" algn="l">
              <a:buNone/>
            </a:pPr>
            <a:r>
              <a:rPr lang="en-US" sz="3200" i="0" dirty="0">
                <a:effectLst/>
                <a:latin typeface="ui-sans-serif"/>
              </a:rPr>
              <a:t>Inflexible work hours or excessive workload.</a:t>
            </a:r>
          </a:p>
          <a:p>
            <a:pPr algn="l">
              <a:buFont typeface="+mj-lt"/>
              <a:buAutoNum type="arabicPeriod"/>
            </a:pPr>
            <a:r>
              <a:rPr lang="en-US" sz="3600" i="0" dirty="0">
                <a:effectLst/>
                <a:latin typeface="ui-sans-serif"/>
              </a:rPr>
              <a:t>Compensation and Benefits</a:t>
            </a:r>
          </a:p>
          <a:p>
            <a:pPr marL="457200" lvl="1" indent="0" algn="l">
              <a:buNone/>
            </a:pPr>
            <a:r>
              <a:rPr lang="en-US" sz="3200" i="0" dirty="0">
                <a:effectLst/>
                <a:latin typeface="ui-sans-serif"/>
              </a:rPr>
              <a:t>Below-market salaries or inadequate benefits.</a:t>
            </a:r>
          </a:p>
          <a:p>
            <a:pPr algn="l">
              <a:buFont typeface="+mj-lt"/>
              <a:buAutoNum type="arabicPeriod"/>
            </a:pPr>
            <a:r>
              <a:rPr lang="en-US" sz="3600" i="0" dirty="0">
                <a:effectLst/>
                <a:latin typeface="ui-sans-serif"/>
              </a:rPr>
              <a:t>Company Culture</a:t>
            </a:r>
          </a:p>
          <a:p>
            <a:pPr marL="457200" lvl="1" indent="0" algn="l">
              <a:buNone/>
            </a:pPr>
            <a:r>
              <a:rPr lang="en-US" sz="3200" i="0" dirty="0">
                <a:effectLst/>
                <a:latin typeface="ui-sans-serif"/>
              </a:rPr>
              <a:t>Negative workplace culture or lack of inclusivity.</a:t>
            </a:r>
          </a:p>
          <a:p>
            <a:pPr algn="l">
              <a:buFont typeface="+mj-lt"/>
              <a:buAutoNum type="arabicPeriod"/>
            </a:pPr>
            <a:r>
              <a:rPr lang="en-US" sz="3600" i="0" dirty="0">
                <a:effectLst/>
                <a:latin typeface="ui-sans-serif"/>
              </a:rPr>
              <a:t>Job Satisfaction</a:t>
            </a:r>
          </a:p>
          <a:p>
            <a:pPr marL="457200" lvl="1" indent="0" algn="l">
              <a:buNone/>
            </a:pPr>
            <a:r>
              <a:rPr lang="en-US" sz="3200" i="0" dirty="0">
                <a:effectLst/>
                <a:latin typeface="ui-sans-serif"/>
              </a:rPr>
              <a:t>Dissatisfaction with job role or responsibilities.</a:t>
            </a:r>
          </a:p>
          <a:p>
            <a:pPr algn="l">
              <a:buFont typeface="+mj-lt"/>
              <a:buAutoNum type="arabicPeriod"/>
            </a:pPr>
            <a:r>
              <a:rPr lang="en-US" sz="3600" i="0" dirty="0">
                <a:effectLst/>
                <a:latin typeface="ui-sans-serif"/>
              </a:rPr>
              <a:t>Management Issues</a:t>
            </a:r>
          </a:p>
          <a:p>
            <a:pPr marL="457200" lvl="1" indent="0" algn="l">
              <a:buNone/>
            </a:pPr>
            <a:r>
              <a:rPr lang="en-US" sz="3200" i="0" dirty="0">
                <a:effectLst/>
                <a:latin typeface="ui-sans-serif"/>
              </a:rPr>
              <a:t>Poor leadership or lack of managerial support.</a:t>
            </a:r>
          </a:p>
          <a:p>
            <a:pPr algn="l">
              <a:buFont typeface="+mj-lt"/>
              <a:buAutoNum type="arabicPeriod"/>
            </a:pPr>
            <a:r>
              <a:rPr lang="en-US" sz="3600" i="0" dirty="0">
                <a:effectLst/>
                <a:latin typeface="ui-sans-serif"/>
              </a:rPr>
              <a:t>Workplace Stress</a:t>
            </a:r>
          </a:p>
          <a:p>
            <a:pPr marL="457200" lvl="1" indent="0" algn="l">
              <a:buNone/>
            </a:pPr>
            <a:r>
              <a:rPr lang="en-US" sz="3200" i="0" dirty="0">
                <a:effectLst/>
                <a:latin typeface="ui-sans-serif"/>
              </a:rPr>
              <a:t>High-pressure work environment or burnout.</a:t>
            </a:r>
          </a:p>
          <a:p>
            <a:pPr algn="l"/>
            <a:endParaRPr lang="en-US" sz="4400" i="0" dirty="0">
              <a:effectLst/>
              <a:latin typeface="Arial Black" panose="020B0A04020102020204" pitchFamily="34" charset="0"/>
            </a:endParaRPr>
          </a:p>
          <a:p>
            <a:pPr algn="l"/>
            <a:r>
              <a:rPr lang="en-US" sz="4400" i="0" dirty="0">
                <a:effectLst/>
                <a:latin typeface="Arial Black" panose="020B0A04020102020204" pitchFamily="34" charset="0"/>
              </a:rPr>
              <a:t>External Factors:</a:t>
            </a:r>
          </a:p>
          <a:p>
            <a:pPr algn="l">
              <a:buFont typeface="+mj-lt"/>
              <a:buAutoNum type="arabicPeriod"/>
            </a:pPr>
            <a:r>
              <a:rPr lang="en-US" sz="3600" i="0" dirty="0">
                <a:effectLst/>
                <a:latin typeface="ui-sans-serif"/>
              </a:rPr>
              <a:t>Market Trends</a:t>
            </a:r>
          </a:p>
          <a:p>
            <a:pPr marL="457200" lvl="1" indent="0" algn="l">
              <a:buNone/>
            </a:pPr>
            <a:r>
              <a:rPr lang="en-US" sz="3200" i="0" dirty="0">
                <a:effectLst/>
                <a:latin typeface="ui-sans-serif"/>
              </a:rPr>
              <a:t>Industry shifts or economic conditions.</a:t>
            </a:r>
          </a:p>
          <a:p>
            <a:pPr algn="l">
              <a:buFont typeface="+mj-lt"/>
              <a:buAutoNum type="arabicPeriod"/>
            </a:pPr>
            <a:r>
              <a:rPr lang="en-US" sz="3600" i="0" dirty="0">
                <a:effectLst/>
                <a:latin typeface="ui-sans-serif"/>
              </a:rPr>
              <a:t>Geographical Relocation</a:t>
            </a:r>
          </a:p>
          <a:p>
            <a:pPr marL="457200" lvl="1" indent="0" algn="l">
              <a:buNone/>
            </a:pPr>
            <a:r>
              <a:rPr lang="en-US" sz="3200" i="0" dirty="0">
                <a:effectLst/>
                <a:latin typeface="ui-sans-serif"/>
              </a:rPr>
              <a:t>Moving to another location for personal reasons.</a:t>
            </a:r>
          </a:p>
          <a:p>
            <a:pPr algn="l">
              <a:buFont typeface="+mj-lt"/>
              <a:buAutoNum type="arabicPeriod"/>
            </a:pPr>
            <a:r>
              <a:rPr lang="en-US" sz="3600" i="0" dirty="0">
                <a:effectLst/>
                <a:latin typeface="ui-sans-serif"/>
              </a:rPr>
              <a:t>Family Obligations</a:t>
            </a:r>
          </a:p>
          <a:p>
            <a:pPr marL="457200" lvl="1" indent="0" algn="l">
              <a:buNone/>
            </a:pPr>
            <a:r>
              <a:rPr lang="en-US" sz="3200" i="0" dirty="0">
                <a:effectLst/>
                <a:latin typeface="ui-sans-serif"/>
              </a:rPr>
              <a:t>Family-related issues or caregiving responsibilities.</a:t>
            </a:r>
          </a:p>
          <a:p>
            <a:pPr algn="l">
              <a:buFont typeface="+mj-lt"/>
              <a:buAutoNum type="arabicPeriod"/>
            </a:pPr>
            <a:r>
              <a:rPr lang="en-US" sz="3600" i="0" dirty="0">
                <a:effectLst/>
                <a:latin typeface="ui-sans-serif"/>
              </a:rPr>
              <a:t>Health Concerns</a:t>
            </a:r>
          </a:p>
          <a:p>
            <a:pPr marL="457200" lvl="1" indent="0" algn="l">
              <a:buNone/>
            </a:pPr>
            <a:r>
              <a:rPr lang="en-US" sz="3200" i="0" dirty="0">
                <a:effectLst/>
                <a:latin typeface="ui-sans-serif"/>
              </a:rPr>
              <a:t>Personal health issues affecting work.</a:t>
            </a:r>
          </a:p>
          <a:p>
            <a:pPr marL="0" indent="0">
              <a:buNone/>
            </a:pPr>
            <a:endParaRPr lang="en-IN" b="1" dirty="0"/>
          </a:p>
        </p:txBody>
      </p:sp>
    </p:spTree>
    <p:extLst>
      <p:ext uri="{BB962C8B-B14F-4D97-AF65-F5344CB8AC3E}">
        <p14:creationId xmlns:p14="http://schemas.microsoft.com/office/powerpoint/2010/main" val="366410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a:xfrm>
            <a:off x="838200" y="1792"/>
            <a:ext cx="10515600" cy="1325563"/>
          </a:xfrm>
        </p:spPr>
        <p:txBody>
          <a:bodyPr>
            <a:normAutofit/>
          </a:bodyPr>
          <a:lstStyle/>
          <a:p>
            <a:pPr algn="ctr"/>
            <a:r>
              <a:rPr lang="en-IN" sz="7200" b="1" dirty="0">
                <a:latin typeface="Arial Black" panose="020B0A04020102020204" pitchFamily="34" charset="0"/>
              </a:rPr>
              <a:t>INSIGHTS</a:t>
            </a:r>
            <a:endParaRPr lang="en-IN" sz="115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a:xfrm>
            <a:off x="366251" y="1543664"/>
            <a:ext cx="11147323" cy="4925962"/>
          </a:xfrm>
        </p:spPr>
        <p:txBody>
          <a:bodyPr numCol="2">
            <a:normAutofit/>
          </a:bodyPr>
          <a:lstStyle/>
          <a:p>
            <a:pPr algn="l"/>
            <a:endParaRPr lang="en-US" sz="4400" i="0" dirty="0">
              <a:effectLst/>
              <a:latin typeface="Arial Black" panose="020B0A04020102020204" pitchFamily="34" charset="0"/>
            </a:endParaRPr>
          </a:p>
          <a:p>
            <a:pPr marL="0" indent="0">
              <a:buNone/>
            </a:pPr>
            <a:endParaRPr lang="en-IN" b="1" dirty="0"/>
          </a:p>
        </p:txBody>
      </p:sp>
      <p:sp>
        <p:nvSpPr>
          <p:cNvPr id="5" name="TextBox 4">
            <a:extLst>
              <a:ext uri="{FF2B5EF4-FFF2-40B4-BE49-F238E27FC236}">
                <a16:creationId xmlns:a16="http://schemas.microsoft.com/office/drawing/2014/main" id="{9C2917E4-7009-CBDB-495E-F98486A87218}"/>
              </a:ext>
            </a:extLst>
          </p:cNvPr>
          <p:cNvSpPr txBox="1"/>
          <p:nvPr/>
        </p:nvSpPr>
        <p:spPr>
          <a:xfrm>
            <a:off x="176981" y="1327355"/>
            <a:ext cx="6096000" cy="369332"/>
          </a:xfrm>
          <a:prstGeom prst="rect">
            <a:avLst/>
          </a:prstGeom>
          <a:noFill/>
        </p:spPr>
        <p:txBody>
          <a:bodyPr wrap="square">
            <a:spAutoFit/>
          </a:bodyPr>
          <a:lstStyle/>
          <a:p>
            <a:r>
              <a:rPr lang="en-US" b="1" dirty="0">
                <a:latin typeface="Arial Black" panose="020B0A04020102020204" pitchFamily="34" charset="0"/>
              </a:rPr>
              <a:t>Count of Department by Attrition</a:t>
            </a:r>
          </a:p>
        </p:txBody>
      </p:sp>
      <p:graphicFrame>
        <p:nvGraphicFramePr>
          <p:cNvPr id="6" name="Table 5">
            <a:extLst>
              <a:ext uri="{FF2B5EF4-FFF2-40B4-BE49-F238E27FC236}">
                <a16:creationId xmlns:a16="http://schemas.microsoft.com/office/drawing/2014/main" id="{F3643E88-9B66-570F-4D3E-260B855EE722}"/>
              </a:ext>
            </a:extLst>
          </p:cNvPr>
          <p:cNvGraphicFramePr>
            <a:graphicFrameLocks noGrp="1"/>
          </p:cNvGraphicFramePr>
          <p:nvPr>
            <p:extLst>
              <p:ext uri="{D42A27DB-BD31-4B8C-83A1-F6EECF244321}">
                <p14:modId xmlns:p14="http://schemas.microsoft.com/office/powerpoint/2010/main" val="875661063"/>
              </p:ext>
            </p:extLst>
          </p:nvPr>
        </p:nvGraphicFramePr>
        <p:xfrm>
          <a:off x="176981" y="1886045"/>
          <a:ext cx="4326194" cy="1112520"/>
        </p:xfrm>
        <a:graphic>
          <a:graphicData uri="http://schemas.openxmlformats.org/drawingml/2006/table">
            <a:tbl>
              <a:tblPr firstRow="1" bandRow="1">
                <a:tableStyleId>{21E4AEA4-8DFA-4A89-87EB-49C32662AFE0}</a:tableStyleId>
              </a:tblPr>
              <a:tblGrid>
                <a:gridCol w="2163097">
                  <a:extLst>
                    <a:ext uri="{9D8B030D-6E8A-4147-A177-3AD203B41FA5}">
                      <a16:colId xmlns:a16="http://schemas.microsoft.com/office/drawing/2014/main" val="3796857441"/>
                    </a:ext>
                  </a:extLst>
                </a:gridCol>
                <a:gridCol w="2163097">
                  <a:extLst>
                    <a:ext uri="{9D8B030D-6E8A-4147-A177-3AD203B41FA5}">
                      <a16:colId xmlns:a16="http://schemas.microsoft.com/office/drawing/2014/main" val="1244375601"/>
                    </a:ext>
                  </a:extLst>
                </a:gridCol>
              </a:tblGrid>
              <a:tr h="370840">
                <a:tc>
                  <a:txBody>
                    <a:bodyPr/>
                    <a:lstStyle/>
                    <a:p>
                      <a:pPr algn="ctr" fontAlgn="b"/>
                      <a:r>
                        <a:rPr lang="en-IN" sz="1400" b="1" u="none" strike="noStrike" dirty="0">
                          <a:solidFill>
                            <a:schemeClr val="tx1"/>
                          </a:solidFill>
                          <a:effectLst/>
                        </a:rPr>
                        <a:t>Attrition</a:t>
                      </a:r>
                      <a:endParaRPr lang="en-IN" sz="14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solidFill>
                            <a:schemeClr val="tx1"/>
                          </a:solidFill>
                          <a:effectLst/>
                        </a:rPr>
                        <a:t>Count of Department</a:t>
                      </a:r>
                      <a:endParaRPr lang="en-IN" sz="14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1862860"/>
                  </a:ext>
                </a:extLst>
              </a:tr>
              <a:tr h="370840">
                <a:tc>
                  <a:txBody>
                    <a:bodyPr/>
                    <a:lstStyle/>
                    <a:p>
                      <a:pPr algn="ctr" fontAlgn="b"/>
                      <a:r>
                        <a:rPr lang="en-IN" sz="1400" b="1" u="none" strike="noStrike" dirty="0">
                          <a:solidFill>
                            <a:schemeClr val="tx1"/>
                          </a:solidFill>
                          <a:effectLst/>
                        </a:rPr>
                        <a:t>No</a:t>
                      </a:r>
                      <a:endParaRPr lang="en-IN" sz="1400" b="1"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solidFill>
                            <a:schemeClr val="tx1"/>
                          </a:solidFill>
                          <a:effectLst/>
                        </a:rPr>
                        <a:t>3605</a:t>
                      </a:r>
                      <a:endParaRPr lang="en-IN" sz="14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6867009"/>
                  </a:ext>
                </a:extLst>
              </a:tr>
              <a:tr h="370840">
                <a:tc>
                  <a:txBody>
                    <a:bodyPr/>
                    <a:lstStyle/>
                    <a:p>
                      <a:pPr algn="ctr" fontAlgn="b"/>
                      <a:r>
                        <a:rPr lang="en-IN" sz="1400" b="1" u="none" strike="noStrike">
                          <a:solidFill>
                            <a:schemeClr val="tx1"/>
                          </a:solidFill>
                          <a:effectLst/>
                        </a:rPr>
                        <a:t>Yes</a:t>
                      </a:r>
                      <a:endParaRPr lang="en-IN" sz="1400" b="1"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solidFill>
                            <a:schemeClr val="tx1"/>
                          </a:solidFill>
                          <a:effectLst/>
                        </a:rPr>
                        <a:t>695</a:t>
                      </a:r>
                      <a:endParaRPr lang="en-IN" sz="1400" b="1"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1040460"/>
                  </a:ext>
                </a:extLst>
              </a:tr>
            </a:tbl>
          </a:graphicData>
        </a:graphic>
      </p:graphicFrame>
      <p:sp>
        <p:nvSpPr>
          <p:cNvPr id="8" name="TextBox 7">
            <a:extLst>
              <a:ext uri="{FF2B5EF4-FFF2-40B4-BE49-F238E27FC236}">
                <a16:creationId xmlns:a16="http://schemas.microsoft.com/office/drawing/2014/main" id="{8CF5D27D-961E-9503-D930-46215ECE217B}"/>
              </a:ext>
            </a:extLst>
          </p:cNvPr>
          <p:cNvSpPr txBox="1"/>
          <p:nvPr/>
        </p:nvSpPr>
        <p:spPr>
          <a:xfrm>
            <a:off x="6754762" y="1327355"/>
            <a:ext cx="6096000" cy="369332"/>
          </a:xfrm>
          <a:prstGeom prst="rect">
            <a:avLst/>
          </a:prstGeom>
          <a:noFill/>
        </p:spPr>
        <p:txBody>
          <a:bodyPr wrap="square">
            <a:spAutoFit/>
          </a:bodyPr>
          <a:lstStyle/>
          <a:p>
            <a:r>
              <a:rPr lang="en-US" b="1" dirty="0">
                <a:latin typeface="Arial Black" panose="020B0A04020102020204" pitchFamily="34" charset="0"/>
              </a:rPr>
              <a:t>Count of Employees by Gender</a:t>
            </a:r>
            <a:endParaRPr lang="en-IN" dirty="0">
              <a:latin typeface="Arial Black" panose="020B0A04020102020204" pitchFamily="34" charset="0"/>
            </a:endParaRPr>
          </a:p>
        </p:txBody>
      </p:sp>
      <p:graphicFrame>
        <p:nvGraphicFramePr>
          <p:cNvPr id="9" name="Table 8">
            <a:extLst>
              <a:ext uri="{FF2B5EF4-FFF2-40B4-BE49-F238E27FC236}">
                <a16:creationId xmlns:a16="http://schemas.microsoft.com/office/drawing/2014/main" id="{343C0F36-2A82-890D-A49F-FDA567FFACF2}"/>
              </a:ext>
            </a:extLst>
          </p:cNvPr>
          <p:cNvGraphicFramePr>
            <a:graphicFrameLocks noGrp="1"/>
          </p:cNvGraphicFramePr>
          <p:nvPr>
            <p:extLst>
              <p:ext uri="{D42A27DB-BD31-4B8C-83A1-F6EECF244321}">
                <p14:modId xmlns:p14="http://schemas.microsoft.com/office/powerpoint/2010/main" val="2867877081"/>
              </p:ext>
            </p:extLst>
          </p:nvPr>
        </p:nvGraphicFramePr>
        <p:xfrm>
          <a:off x="6096000" y="1886045"/>
          <a:ext cx="5494360" cy="1112521"/>
        </p:xfrm>
        <a:graphic>
          <a:graphicData uri="http://schemas.openxmlformats.org/drawingml/2006/table">
            <a:tbl>
              <a:tblPr firstRow="1" bandRow="1">
                <a:tableStyleId>{21E4AEA4-8DFA-4A89-87EB-49C32662AFE0}</a:tableStyleId>
              </a:tblPr>
              <a:tblGrid>
                <a:gridCol w="2747180">
                  <a:extLst>
                    <a:ext uri="{9D8B030D-6E8A-4147-A177-3AD203B41FA5}">
                      <a16:colId xmlns:a16="http://schemas.microsoft.com/office/drawing/2014/main" val="2047902990"/>
                    </a:ext>
                  </a:extLst>
                </a:gridCol>
                <a:gridCol w="2747180">
                  <a:extLst>
                    <a:ext uri="{9D8B030D-6E8A-4147-A177-3AD203B41FA5}">
                      <a16:colId xmlns:a16="http://schemas.microsoft.com/office/drawing/2014/main" val="3847878858"/>
                    </a:ext>
                  </a:extLst>
                </a:gridCol>
              </a:tblGrid>
              <a:tr h="327141">
                <a:tc>
                  <a:txBody>
                    <a:bodyPr/>
                    <a:lstStyle/>
                    <a:p>
                      <a:pPr algn="ctr" fontAlgn="b"/>
                      <a:r>
                        <a:rPr lang="en-IN" sz="1100" b="1" u="none" strike="noStrike" dirty="0">
                          <a:solidFill>
                            <a:srgbClr val="000000"/>
                          </a:solidFill>
                          <a:effectLst/>
                          <a:latin typeface="Arial Black" panose="020B0A04020102020204" pitchFamily="34" charset="0"/>
                        </a:rPr>
                        <a:t>Gender</a:t>
                      </a:r>
                      <a:endParaRPr lang="en-IN" sz="1100" b="1" i="0" u="none" strike="noStrike" dirty="0">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100" b="1" u="none" strike="noStrike">
                          <a:solidFill>
                            <a:srgbClr val="000000"/>
                          </a:solidFill>
                          <a:effectLst/>
                          <a:latin typeface="Arial Black" panose="020B0A04020102020204" pitchFamily="34" charset="0"/>
                        </a:rPr>
                        <a:t>Count of EmployeeID</a:t>
                      </a:r>
                      <a:endParaRPr lang="en-IN" sz="1100" b="1" i="0" u="none" strike="noStrike">
                        <a:solidFill>
                          <a:srgbClr val="000000"/>
                        </a:solidFill>
                        <a:effectLst/>
                        <a:latin typeface="Arial Black" panose="020B0A04020102020204" pitchFamily="34" charset="0"/>
                      </a:endParaRPr>
                    </a:p>
                  </a:txBody>
                  <a:tcPr marL="7620" marR="7620" marT="7620" marB="0" anchor="b"/>
                </a:tc>
                <a:extLst>
                  <a:ext uri="{0D108BD9-81ED-4DB2-BD59-A6C34878D82A}">
                    <a16:rowId xmlns:a16="http://schemas.microsoft.com/office/drawing/2014/main" val="3725323279"/>
                  </a:ext>
                </a:extLst>
              </a:tr>
              <a:tr h="392690">
                <a:tc>
                  <a:txBody>
                    <a:bodyPr/>
                    <a:lstStyle/>
                    <a:p>
                      <a:pPr algn="ctr" fontAlgn="b"/>
                      <a:r>
                        <a:rPr lang="en-IN" sz="1100" b="1" u="none" strike="noStrike" dirty="0">
                          <a:solidFill>
                            <a:srgbClr val="000000"/>
                          </a:solidFill>
                          <a:effectLst/>
                          <a:latin typeface="Arial Black" panose="020B0A04020102020204" pitchFamily="34" charset="0"/>
                        </a:rPr>
                        <a:t>Male</a:t>
                      </a:r>
                      <a:endParaRPr lang="en-IN" sz="1100" b="1" i="0" u="none" strike="noStrike" dirty="0">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100" b="1" u="none" strike="noStrike" dirty="0">
                          <a:solidFill>
                            <a:srgbClr val="000000"/>
                          </a:solidFill>
                          <a:effectLst/>
                          <a:latin typeface="Arial Black" panose="020B0A04020102020204" pitchFamily="34" charset="0"/>
                        </a:rPr>
                        <a:t>2571</a:t>
                      </a:r>
                      <a:endParaRPr lang="en-IN" sz="1100" b="1" i="0" u="none" strike="noStrike" dirty="0">
                        <a:solidFill>
                          <a:srgbClr val="000000"/>
                        </a:solidFill>
                        <a:effectLst/>
                        <a:latin typeface="Arial Black" panose="020B0A04020102020204" pitchFamily="34" charset="0"/>
                      </a:endParaRPr>
                    </a:p>
                  </a:txBody>
                  <a:tcPr marL="7620" marR="7620" marT="7620" marB="0" anchor="b"/>
                </a:tc>
                <a:extLst>
                  <a:ext uri="{0D108BD9-81ED-4DB2-BD59-A6C34878D82A}">
                    <a16:rowId xmlns:a16="http://schemas.microsoft.com/office/drawing/2014/main" val="10271576"/>
                  </a:ext>
                </a:extLst>
              </a:tr>
              <a:tr h="392690">
                <a:tc>
                  <a:txBody>
                    <a:bodyPr/>
                    <a:lstStyle/>
                    <a:p>
                      <a:pPr algn="ctr" fontAlgn="b"/>
                      <a:r>
                        <a:rPr lang="en-IN" sz="1100" b="1" u="none" strike="noStrike">
                          <a:solidFill>
                            <a:srgbClr val="000000"/>
                          </a:solidFill>
                          <a:effectLst/>
                          <a:latin typeface="Arial Black" panose="020B0A04020102020204" pitchFamily="34" charset="0"/>
                        </a:rPr>
                        <a:t>Female</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100" b="1" u="none" strike="noStrike" dirty="0">
                          <a:solidFill>
                            <a:srgbClr val="000000"/>
                          </a:solidFill>
                          <a:effectLst/>
                          <a:latin typeface="Arial Black" panose="020B0A04020102020204" pitchFamily="34" charset="0"/>
                        </a:rPr>
                        <a:t>1729</a:t>
                      </a:r>
                      <a:endParaRPr lang="en-IN" sz="1100" b="1" i="0" u="none" strike="noStrike" dirty="0">
                        <a:solidFill>
                          <a:srgbClr val="000000"/>
                        </a:solidFill>
                        <a:effectLst/>
                        <a:latin typeface="Arial Black" panose="020B0A04020102020204" pitchFamily="34" charset="0"/>
                      </a:endParaRPr>
                    </a:p>
                  </a:txBody>
                  <a:tcPr marL="7620" marR="7620" marT="7620" marB="0" anchor="b"/>
                </a:tc>
                <a:extLst>
                  <a:ext uri="{0D108BD9-81ED-4DB2-BD59-A6C34878D82A}">
                    <a16:rowId xmlns:a16="http://schemas.microsoft.com/office/drawing/2014/main" val="1156554385"/>
                  </a:ext>
                </a:extLst>
              </a:tr>
            </a:tbl>
          </a:graphicData>
        </a:graphic>
      </p:graphicFrame>
      <p:graphicFrame>
        <p:nvGraphicFramePr>
          <p:cNvPr id="10" name="Table 9">
            <a:extLst>
              <a:ext uri="{FF2B5EF4-FFF2-40B4-BE49-F238E27FC236}">
                <a16:creationId xmlns:a16="http://schemas.microsoft.com/office/drawing/2014/main" id="{0F19B590-E61C-F7A3-1355-23940F035F1F}"/>
              </a:ext>
            </a:extLst>
          </p:cNvPr>
          <p:cNvGraphicFramePr>
            <a:graphicFrameLocks noGrp="1"/>
          </p:cNvGraphicFramePr>
          <p:nvPr>
            <p:extLst>
              <p:ext uri="{D42A27DB-BD31-4B8C-83A1-F6EECF244321}">
                <p14:modId xmlns:p14="http://schemas.microsoft.com/office/powerpoint/2010/main" val="1321914615"/>
              </p:ext>
            </p:extLst>
          </p:nvPr>
        </p:nvGraphicFramePr>
        <p:xfrm>
          <a:off x="176980" y="4105412"/>
          <a:ext cx="4465358" cy="1322778"/>
        </p:xfrm>
        <a:graphic>
          <a:graphicData uri="http://schemas.openxmlformats.org/drawingml/2006/table">
            <a:tbl>
              <a:tblPr firstRow="1" bandRow="1">
                <a:tableStyleId>{21E4AEA4-8DFA-4A89-87EB-49C32662AFE0}</a:tableStyleId>
              </a:tblPr>
              <a:tblGrid>
                <a:gridCol w="2232679">
                  <a:extLst>
                    <a:ext uri="{9D8B030D-6E8A-4147-A177-3AD203B41FA5}">
                      <a16:colId xmlns:a16="http://schemas.microsoft.com/office/drawing/2014/main" val="3677858244"/>
                    </a:ext>
                  </a:extLst>
                </a:gridCol>
                <a:gridCol w="2232679">
                  <a:extLst>
                    <a:ext uri="{9D8B030D-6E8A-4147-A177-3AD203B41FA5}">
                      <a16:colId xmlns:a16="http://schemas.microsoft.com/office/drawing/2014/main" val="4195357053"/>
                    </a:ext>
                  </a:extLst>
                </a:gridCol>
              </a:tblGrid>
              <a:tr h="516830">
                <a:tc>
                  <a:txBody>
                    <a:bodyPr/>
                    <a:lstStyle/>
                    <a:p>
                      <a:pPr algn="ctr" fontAlgn="b"/>
                      <a:r>
                        <a:rPr lang="en-IN" sz="1100" b="1" i="0" u="none" strike="noStrike" dirty="0">
                          <a:solidFill>
                            <a:srgbClr val="000000"/>
                          </a:solidFill>
                          <a:effectLst/>
                          <a:latin typeface="Arial Black" panose="020B0A04020102020204" pitchFamily="34" charset="0"/>
                        </a:rPr>
                        <a:t>Gender</a:t>
                      </a:r>
                    </a:p>
                  </a:txBody>
                  <a:tcPr marL="7620" marR="7620" marT="7620" marB="0" anchor="b"/>
                </a:tc>
                <a:tc>
                  <a:txBody>
                    <a:bodyPr/>
                    <a:lstStyle/>
                    <a:p>
                      <a:pPr algn="ctr" fontAlgn="b"/>
                      <a:r>
                        <a:rPr lang="en-IN" sz="1100" b="1" i="0" u="none" strike="noStrike" dirty="0">
                          <a:solidFill>
                            <a:srgbClr val="000000"/>
                          </a:solidFill>
                          <a:effectLst/>
                          <a:latin typeface="Arial Black" panose="020B0A04020102020204" pitchFamily="34" charset="0"/>
                        </a:rPr>
                        <a:t>Sum of Monthly Income</a:t>
                      </a:r>
                    </a:p>
                  </a:txBody>
                  <a:tcPr marL="7620" marR="7620" marT="7620" marB="0" anchor="b"/>
                </a:tc>
                <a:extLst>
                  <a:ext uri="{0D108BD9-81ED-4DB2-BD59-A6C34878D82A}">
                    <a16:rowId xmlns:a16="http://schemas.microsoft.com/office/drawing/2014/main" val="1821190097"/>
                  </a:ext>
                </a:extLst>
              </a:tr>
              <a:tr h="402974">
                <a:tc>
                  <a:txBody>
                    <a:bodyPr/>
                    <a:lstStyle/>
                    <a:p>
                      <a:pPr algn="ctr" fontAlgn="b"/>
                      <a:r>
                        <a:rPr lang="en-IN" sz="1100" b="1" i="0" u="none" strike="noStrike" dirty="0">
                          <a:solidFill>
                            <a:srgbClr val="000000"/>
                          </a:solidFill>
                          <a:effectLst/>
                          <a:latin typeface="Arial Black" panose="020B0A04020102020204" pitchFamily="34" charset="0"/>
                        </a:rPr>
                        <a:t>Male</a:t>
                      </a:r>
                    </a:p>
                  </a:txBody>
                  <a:tcPr marL="7620" marR="7620" marT="7620" marB="0" anchor="b"/>
                </a:tc>
                <a:tc>
                  <a:txBody>
                    <a:bodyPr/>
                    <a:lstStyle/>
                    <a:p>
                      <a:pPr algn="ctr" fontAlgn="b"/>
                      <a:r>
                        <a:rPr lang="en-IN" sz="1100" b="1" i="0" u="none" strike="noStrike" dirty="0">
                          <a:solidFill>
                            <a:srgbClr val="000000"/>
                          </a:solidFill>
                          <a:effectLst/>
                          <a:latin typeface="Arial Black" panose="020B0A04020102020204" pitchFamily="34" charset="0"/>
                        </a:rPr>
                        <a:t>167878310</a:t>
                      </a:r>
                    </a:p>
                  </a:txBody>
                  <a:tcPr marL="7620" marR="7620" marT="7620" marB="0" anchor="b"/>
                </a:tc>
                <a:extLst>
                  <a:ext uri="{0D108BD9-81ED-4DB2-BD59-A6C34878D82A}">
                    <a16:rowId xmlns:a16="http://schemas.microsoft.com/office/drawing/2014/main" val="4212347452"/>
                  </a:ext>
                </a:extLst>
              </a:tr>
              <a:tr h="402974">
                <a:tc>
                  <a:txBody>
                    <a:bodyPr/>
                    <a:lstStyle/>
                    <a:p>
                      <a:pPr algn="ctr" fontAlgn="b"/>
                      <a:r>
                        <a:rPr lang="en-IN" sz="1100" b="1" i="0" u="none" strike="noStrike">
                          <a:solidFill>
                            <a:srgbClr val="000000"/>
                          </a:solidFill>
                          <a:effectLst/>
                          <a:latin typeface="Arial Black" panose="020B0A04020102020204" pitchFamily="34" charset="0"/>
                        </a:rPr>
                        <a:t>Female</a:t>
                      </a:r>
                    </a:p>
                  </a:txBody>
                  <a:tcPr marL="7620" marR="7620" marT="7620" marB="0" anchor="b"/>
                </a:tc>
                <a:tc>
                  <a:txBody>
                    <a:bodyPr/>
                    <a:lstStyle/>
                    <a:p>
                      <a:pPr algn="ctr" fontAlgn="b"/>
                      <a:r>
                        <a:rPr lang="en-IN" sz="1100" b="1" i="0" u="none" strike="noStrike" dirty="0">
                          <a:solidFill>
                            <a:srgbClr val="000000"/>
                          </a:solidFill>
                          <a:effectLst/>
                          <a:latin typeface="Arial Black" panose="020B0A04020102020204" pitchFamily="34" charset="0"/>
                        </a:rPr>
                        <a:t>111879020</a:t>
                      </a:r>
                    </a:p>
                  </a:txBody>
                  <a:tcPr marL="7620" marR="7620" marT="7620" marB="0" anchor="b"/>
                </a:tc>
                <a:extLst>
                  <a:ext uri="{0D108BD9-81ED-4DB2-BD59-A6C34878D82A}">
                    <a16:rowId xmlns:a16="http://schemas.microsoft.com/office/drawing/2014/main" val="820938719"/>
                  </a:ext>
                </a:extLst>
              </a:tr>
            </a:tbl>
          </a:graphicData>
        </a:graphic>
      </p:graphicFrame>
      <p:sp>
        <p:nvSpPr>
          <p:cNvPr id="12" name="TextBox 11">
            <a:extLst>
              <a:ext uri="{FF2B5EF4-FFF2-40B4-BE49-F238E27FC236}">
                <a16:creationId xmlns:a16="http://schemas.microsoft.com/office/drawing/2014/main" id="{B6DE3A48-FB4E-289F-4ADB-09D8D8D3B88B}"/>
              </a:ext>
            </a:extLst>
          </p:cNvPr>
          <p:cNvSpPr txBox="1"/>
          <p:nvPr/>
        </p:nvSpPr>
        <p:spPr>
          <a:xfrm>
            <a:off x="176981" y="3596908"/>
            <a:ext cx="4756760" cy="369332"/>
          </a:xfrm>
          <a:prstGeom prst="rect">
            <a:avLst/>
          </a:prstGeom>
          <a:noFill/>
        </p:spPr>
        <p:txBody>
          <a:bodyPr wrap="square">
            <a:spAutoFit/>
          </a:bodyPr>
          <a:lstStyle/>
          <a:p>
            <a:r>
              <a:rPr lang="en-US" b="1" dirty="0">
                <a:latin typeface="Arial Black" panose="020B0A04020102020204" pitchFamily="34" charset="0"/>
              </a:rPr>
              <a:t>Sum of Monthly Income by Gender</a:t>
            </a:r>
            <a:endParaRPr lang="en-IN" dirty="0">
              <a:latin typeface="Arial Black" panose="020B0A04020102020204" pitchFamily="34" charset="0"/>
            </a:endParaRPr>
          </a:p>
        </p:txBody>
      </p:sp>
      <p:graphicFrame>
        <p:nvGraphicFramePr>
          <p:cNvPr id="13" name="Table 12">
            <a:extLst>
              <a:ext uri="{FF2B5EF4-FFF2-40B4-BE49-F238E27FC236}">
                <a16:creationId xmlns:a16="http://schemas.microsoft.com/office/drawing/2014/main" id="{EAEF3E9A-0166-651D-3918-30F639D692FD}"/>
              </a:ext>
            </a:extLst>
          </p:cNvPr>
          <p:cNvGraphicFramePr>
            <a:graphicFrameLocks noGrp="1"/>
          </p:cNvGraphicFramePr>
          <p:nvPr>
            <p:extLst>
              <p:ext uri="{D42A27DB-BD31-4B8C-83A1-F6EECF244321}">
                <p14:modId xmlns:p14="http://schemas.microsoft.com/office/powerpoint/2010/main" val="2037569712"/>
              </p:ext>
            </p:extLst>
          </p:nvPr>
        </p:nvGraphicFramePr>
        <p:xfrm>
          <a:off x="5757526" y="4099315"/>
          <a:ext cx="6008960" cy="1322778"/>
        </p:xfrm>
        <a:graphic>
          <a:graphicData uri="http://schemas.openxmlformats.org/drawingml/2006/table">
            <a:tbl>
              <a:tblPr firstRow="1" bandRow="1">
                <a:tableStyleId>{21E4AEA4-8DFA-4A89-87EB-49C32662AFE0}</a:tableStyleId>
              </a:tblPr>
              <a:tblGrid>
                <a:gridCol w="3004480">
                  <a:extLst>
                    <a:ext uri="{9D8B030D-6E8A-4147-A177-3AD203B41FA5}">
                      <a16:colId xmlns:a16="http://schemas.microsoft.com/office/drawing/2014/main" val="1400491247"/>
                    </a:ext>
                  </a:extLst>
                </a:gridCol>
                <a:gridCol w="3004480">
                  <a:extLst>
                    <a:ext uri="{9D8B030D-6E8A-4147-A177-3AD203B41FA5}">
                      <a16:colId xmlns:a16="http://schemas.microsoft.com/office/drawing/2014/main" val="1440784303"/>
                    </a:ext>
                  </a:extLst>
                </a:gridCol>
              </a:tblGrid>
              <a:tr h="440926">
                <a:tc>
                  <a:txBody>
                    <a:bodyPr/>
                    <a:lstStyle/>
                    <a:p>
                      <a:pPr algn="ctr" fontAlgn="b"/>
                      <a:r>
                        <a:rPr lang="en-IN" sz="1100" b="0" i="0" u="none" strike="noStrike" dirty="0">
                          <a:solidFill>
                            <a:srgbClr val="000000"/>
                          </a:solidFill>
                          <a:effectLst/>
                          <a:latin typeface="Arial Black" panose="020B0A04020102020204" pitchFamily="34" charset="0"/>
                        </a:rPr>
                        <a:t>Performance Rating</a:t>
                      </a:r>
                    </a:p>
                  </a:txBody>
                  <a:tcPr marL="7620" marR="7620" marT="7620" marB="0" anchor="b"/>
                </a:tc>
                <a:tc>
                  <a:txBody>
                    <a:bodyPr/>
                    <a:lstStyle/>
                    <a:p>
                      <a:pPr algn="ctr" fontAlgn="b"/>
                      <a:r>
                        <a:rPr lang="en-IN" sz="1100" b="0" i="0" u="none" strike="noStrike" dirty="0">
                          <a:solidFill>
                            <a:srgbClr val="000000"/>
                          </a:solidFill>
                          <a:effectLst/>
                          <a:latin typeface="Arial Black" panose="020B0A04020102020204" pitchFamily="34" charset="0"/>
                        </a:rPr>
                        <a:t>Sum of Employees</a:t>
                      </a:r>
                    </a:p>
                  </a:txBody>
                  <a:tcPr marL="7620" marR="7620" marT="7620" marB="0" anchor="b"/>
                </a:tc>
                <a:extLst>
                  <a:ext uri="{0D108BD9-81ED-4DB2-BD59-A6C34878D82A}">
                    <a16:rowId xmlns:a16="http://schemas.microsoft.com/office/drawing/2014/main" val="2745264015"/>
                  </a:ext>
                </a:extLst>
              </a:tr>
              <a:tr h="440926">
                <a:tc>
                  <a:txBody>
                    <a:bodyPr/>
                    <a:lstStyle/>
                    <a:p>
                      <a:pPr algn="ctr" fontAlgn="b"/>
                      <a:r>
                        <a:rPr lang="en-IN" sz="1100" b="0" i="0" u="none" strike="noStrike" dirty="0">
                          <a:solidFill>
                            <a:srgbClr val="000000"/>
                          </a:solidFill>
                          <a:effectLst/>
                          <a:latin typeface="Arial Black" panose="020B0A04020102020204" pitchFamily="34" charset="0"/>
                        </a:rPr>
                        <a:t>3</a:t>
                      </a:r>
                    </a:p>
                  </a:txBody>
                  <a:tcPr marL="7620" marR="7620" marT="7620" marB="0" anchor="b"/>
                </a:tc>
                <a:tc>
                  <a:txBody>
                    <a:bodyPr/>
                    <a:lstStyle/>
                    <a:p>
                      <a:pPr algn="ctr" fontAlgn="b"/>
                      <a:r>
                        <a:rPr lang="en-IN" sz="1100" b="0" i="0" u="none" strike="noStrike" dirty="0">
                          <a:solidFill>
                            <a:srgbClr val="000000"/>
                          </a:solidFill>
                          <a:effectLst/>
                          <a:latin typeface="Arial Black" panose="020B0A04020102020204" pitchFamily="34" charset="0"/>
                        </a:rPr>
                        <a:t>3638</a:t>
                      </a:r>
                    </a:p>
                  </a:txBody>
                  <a:tcPr marL="7620" marR="7620" marT="7620" marB="0" anchor="b"/>
                </a:tc>
                <a:extLst>
                  <a:ext uri="{0D108BD9-81ED-4DB2-BD59-A6C34878D82A}">
                    <a16:rowId xmlns:a16="http://schemas.microsoft.com/office/drawing/2014/main" val="3918934658"/>
                  </a:ext>
                </a:extLst>
              </a:tr>
              <a:tr h="440926">
                <a:tc>
                  <a:txBody>
                    <a:bodyPr/>
                    <a:lstStyle/>
                    <a:p>
                      <a:pPr algn="ctr" fontAlgn="b"/>
                      <a:r>
                        <a:rPr lang="en-IN" sz="1100" b="0" i="0" u="none" strike="noStrike">
                          <a:solidFill>
                            <a:srgbClr val="000000"/>
                          </a:solidFill>
                          <a:effectLst/>
                          <a:latin typeface="Arial Black" panose="020B0A04020102020204" pitchFamily="34" charset="0"/>
                        </a:rPr>
                        <a:t>4</a:t>
                      </a:r>
                    </a:p>
                  </a:txBody>
                  <a:tcPr marL="7620" marR="7620" marT="7620" marB="0" anchor="b"/>
                </a:tc>
                <a:tc>
                  <a:txBody>
                    <a:bodyPr/>
                    <a:lstStyle/>
                    <a:p>
                      <a:pPr algn="ctr" fontAlgn="b"/>
                      <a:r>
                        <a:rPr lang="en-IN" sz="1100" b="0" i="0" u="none" strike="noStrike" dirty="0">
                          <a:solidFill>
                            <a:srgbClr val="000000"/>
                          </a:solidFill>
                          <a:effectLst/>
                          <a:latin typeface="Arial Black" panose="020B0A04020102020204" pitchFamily="34" charset="0"/>
                        </a:rPr>
                        <a:t>662</a:t>
                      </a:r>
                    </a:p>
                  </a:txBody>
                  <a:tcPr marL="7620" marR="7620" marT="7620" marB="0" anchor="b"/>
                </a:tc>
                <a:extLst>
                  <a:ext uri="{0D108BD9-81ED-4DB2-BD59-A6C34878D82A}">
                    <a16:rowId xmlns:a16="http://schemas.microsoft.com/office/drawing/2014/main" val="1753115885"/>
                  </a:ext>
                </a:extLst>
              </a:tr>
            </a:tbl>
          </a:graphicData>
        </a:graphic>
      </p:graphicFrame>
      <p:sp>
        <p:nvSpPr>
          <p:cNvPr id="15" name="TextBox 14">
            <a:extLst>
              <a:ext uri="{FF2B5EF4-FFF2-40B4-BE49-F238E27FC236}">
                <a16:creationId xmlns:a16="http://schemas.microsoft.com/office/drawing/2014/main" id="{BF5BD651-CACB-A1BE-AC02-34B0FCCE3549}"/>
              </a:ext>
            </a:extLst>
          </p:cNvPr>
          <p:cNvSpPr txBox="1"/>
          <p:nvPr/>
        </p:nvSpPr>
        <p:spPr>
          <a:xfrm>
            <a:off x="6096000" y="3606554"/>
            <a:ext cx="5919019" cy="369332"/>
          </a:xfrm>
          <a:prstGeom prst="rect">
            <a:avLst/>
          </a:prstGeom>
          <a:noFill/>
        </p:spPr>
        <p:txBody>
          <a:bodyPr wrap="square">
            <a:spAutoFit/>
          </a:bodyPr>
          <a:lstStyle/>
          <a:p>
            <a:r>
              <a:rPr lang="en-US" b="1" dirty="0">
                <a:latin typeface="Arial Black" panose="020B0A04020102020204" pitchFamily="34" charset="0"/>
              </a:rPr>
              <a:t>Sum of Employees by Performance-Rating</a:t>
            </a:r>
            <a:endParaRPr lang="en-IN" dirty="0">
              <a:latin typeface="Arial Black" panose="020B0A04020102020204" pitchFamily="34" charset="0"/>
            </a:endParaRPr>
          </a:p>
        </p:txBody>
      </p:sp>
    </p:spTree>
    <p:extLst>
      <p:ext uri="{BB962C8B-B14F-4D97-AF65-F5344CB8AC3E}">
        <p14:creationId xmlns:p14="http://schemas.microsoft.com/office/powerpoint/2010/main" val="160123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2D71-81D8-C532-05F4-5593158CC0EB}"/>
              </a:ext>
            </a:extLst>
          </p:cNvPr>
          <p:cNvSpPr>
            <a:spLocks noGrp="1"/>
          </p:cNvSpPr>
          <p:nvPr>
            <p:ph type="title"/>
          </p:nvPr>
        </p:nvSpPr>
        <p:spPr/>
        <p:txBody>
          <a:bodyPr>
            <a:normAutofit/>
          </a:bodyPr>
          <a:lstStyle/>
          <a:p>
            <a:pPr algn="ctr"/>
            <a:r>
              <a:rPr lang="en-US" sz="3600" b="1" i="0" dirty="0">
                <a:effectLst/>
                <a:latin typeface="Arial Black" panose="020B0A04020102020204" pitchFamily="34" charset="0"/>
              </a:rPr>
              <a:t>RECOMMENDATIONS FOR REDUCING EMPLOYEE ATTRITION</a:t>
            </a:r>
            <a:endParaRPr lang="en-IN" sz="115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DE81BDD-8830-12A8-8C6F-E04975CED4E6}"/>
              </a:ext>
            </a:extLst>
          </p:cNvPr>
          <p:cNvSpPr>
            <a:spLocks noGrp="1"/>
          </p:cNvSpPr>
          <p:nvPr>
            <p:ph idx="1"/>
          </p:nvPr>
        </p:nvSpPr>
        <p:spPr/>
        <p:txBody>
          <a:bodyPr numCol="3">
            <a:normAutofit/>
          </a:bodyPr>
          <a:lstStyle/>
          <a:p>
            <a:pPr marL="0" indent="0">
              <a:buNone/>
            </a:pPr>
            <a:r>
              <a:rPr lang="en-IN" sz="2000" b="1" i="0" dirty="0">
                <a:effectLst/>
              </a:rPr>
              <a:t>Retention Strategies :</a:t>
            </a:r>
            <a:r>
              <a:rPr lang="en-IN" sz="2000" b="1" dirty="0"/>
              <a:t> </a:t>
            </a:r>
          </a:p>
          <a:p>
            <a:pPr>
              <a:buFont typeface="Wingdings" panose="05000000000000000000" pitchFamily="2" charset="2"/>
              <a:buChar char="q"/>
            </a:pPr>
            <a:r>
              <a:rPr lang="en-US" sz="2000" b="1" i="0" dirty="0">
                <a:effectLst/>
                <a:latin typeface="ui-sans-serif"/>
              </a:rPr>
              <a:t>Competitive Compensation: Align salaries and benefits with industry standards.</a:t>
            </a:r>
          </a:p>
          <a:p>
            <a:pPr>
              <a:buFont typeface="Wingdings" panose="05000000000000000000" pitchFamily="2" charset="2"/>
              <a:buChar char="q"/>
            </a:pPr>
            <a:r>
              <a:rPr lang="en-US" sz="2000" b="1" i="0" dirty="0">
                <a:effectLst/>
                <a:latin typeface="ui-sans-serif"/>
              </a:rPr>
              <a:t>Career Development: Offer training programs and clear promotion paths.</a:t>
            </a:r>
          </a:p>
          <a:p>
            <a:pPr>
              <a:buFont typeface="Wingdings" panose="05000000000000000000" pitchFamily="2" charset="2"/>
              <a:buChar char="q"/>
            </a:pPr>
            <a:r>
              <a:rPr lang="en-US" sz="2000" b="1" i="0" dirty="0">
                <a:effectLst/>
                <a:latin typeface="ui-sans-serif"/>
              </a:rPr>
              <a:t>Work-Life Balance: Introduce flexible hours and remote work options.</a:t>
            </a:r>
            <a:endParaRPr lang="en-US" sz="3200" b="1" i="0" dirty="0">
              <a:effectLst/>
            </a:endParaRPr>
          </a:p>
          <a:p>
            <a:pPr marL="0" indent="0" algn="l">
              <a:buNone/>
            </a:pPr>
            <a:endParaRPr lang="en-US" sz="3200" b="1" dirty="0"/>
          </a:p>
          <a:p>
            <a:pPr marL="0" indent="0" algn="l">
              <a:buNone/>
            </a:pPr>
            <a:r>
              <a:rPr lang="en-US" sz="2000" b="1" i="0" dirty="0">
                <a:effectLst/>
              </a:rPr>
              <a:t>                                                    Policy Changes :</a:t>
            </a:r>
          </a:p>
          <a:p>
            <a:pPr algn="l">
              <a:buFont typeface="Wingdings" panose="05000000000000000000" pitchFamily="2" charset="2"/>
              <a:buChar char="v"/>
            </a:pPr>
            <a:r>
              <a:rPr lang="en-US" sz="2000" b="1" i="0" dirty="0">
                <a:effectLst/>
                <a:latin typeface="ui-sans-serif"/>
              </a:rPr>
              <a:t>Exit Interviews: Standardize exit interviews to understand attrition reasons.</a:t>
            </a:r>
          </a:p>
          <a:p>
            <a:pPr algn="l">
              <a:buFont typeface="Wingdings" panose="05000000000000000000" pitchFamily="2" charset="2"/>
              <a:buChar char="v"/>
            </a:pPr>
            <a:r>
              <a:rPr lang="en-US" sz="2000" b="1" i="0" dirty="0">
                <a:effectLst/>
                <a:latin typeface="ui-sans-serif"/>
              </a:rPr>
              <a:t>Performance Reviews: Focus on constructive and development-oriented reviews.</a:t>
            </a:r>
          </a:p>
          <a:p>
            <a:pPr algn="l">
              <a:buFont typeface="Wingdings" panose="05000000000000000000" pitchFamily="2" charset="2"/>
              <a:buChar char="v"/>
            </a:pPr>
            <a:r>
              <a:rPr lang="en-US" sz="2000" b="1" i="0" dirty="0">
                <a:effectLst/>
                <a:latin typeface="ui-sans-serif"/>
              </a:rPr>
              <a:t>Onboarding Programs: Enhance onboarding to support new hires.</a:t>
            </a:r>
          </a:p>
          <a:p>
            <a:pPr algn="l">
              <a:buFont typeface="Arial" panose="020B0604020202020204" pitchFamily="34" charset="0"/>
              <a:buChar char="•"/>
            </a:pPr>
            <a:endParaRPr lang="en-US" sz="2000" b="1" dirty="0">
              <a:latin typeface="ui-sans-serif"/>
            </a:endParaRPr>
          </a:p>
          <a:p>
            <a:pPr algn="l"/>
            <a:endParaRPr lang="en-US" sz="1400" b="1" i="0" dirty="0">
              <a:solidFill>
                <a:srgbClr val="ECECEC"/>
              </a:solidFill>
              <a:effectLst/>
              <a:highlight>
                <a:srgbClr val="212121"/>
              </a:highlight>
              <a:latin typeface="ui-sans-serif"/>
            </a:endParaRPr>
          </a:p>
          <a:p>
            <a:pPr marL="0" indent="0" algn="l">
              <a:buNone/>
            </a:pPr>
            <a:r>
              <a:rPr lang="en-US" sz="2000" b="1" i="0" dirty="0">
                <a:effectLst/>
              </a:rPr>
              <a:t>Employee Engagement Initiatives :</a:t>
            </a:r>
          </a:p>
          <a:p>
            <a:pPr algn="l">
              <a:buFont typeface="Courier New" panose="02070309020205020404" pitchFamily="49" charset="0"/>
              <a:buChar char="o"/>
            </a:pPr>
            <a:r>
              <a:rPr lang="en-US" sz="2000" b="1" i="0" dirty="0">
                <a:effectLst/>
                <a:latin typeface="ui-sans-serif"/>
              </a:rPr>
              <a:t>Feedback Systems: Implement regular employee surveys to gauge satisfaction.</a:t>
            </a:r>
          </a:p>
          <a:p>
            <a:pPr algn="l">
              <a:buFont typeface="Courier New" panose="02070309020205020404" pitchFamily="49" charset="0"/>
              <a:buChar char="o"/>
            </a:pPr>
            <a:r>
              <a:rPr lang="en-US" sz="2000" b="1" i="0" dirty="0">
                <a:effectLst/>
                <a:latin typeface="ui-sans-serif"/>
              </a:rPr>
              <a:t>Recognition Programs: Establish programs to celebrate achievements.</a:t>
            </a:r>
          </a:p>
          <a:p>
            <a:pPr algn="l">
              <a:buFont typeface="Courier New" panose="02070309020205020404" pitchFamily="49" charset="0"/>
              <a:buChar char="o"/>
            </a:pPr>
            <a:r>
              <a:rPr lang="en-US" sz="2000" b="1" i="0" dirty="0">
                <a:effectLst/>
                <a:latin typeface="ui-sans-serif"/>
              </a:rPr>
              <a:t>Team Building: Organize regular team-building activities.</a:t>
            </a:r>
          </a:p>
          <a:p>
            <a:pPr marL="0" indent="0" algn="l">
              <a:buNone/>
            </a:pPr>
            <a:endParaRPr lang="en-US" sz="2000" b="1" i="0" dirty="0">
              <a:effectLst/>
              <a:latin typeface="ui-sans-serif"/>
            </a:endParaRPr>
          </a:p>
          <a:p>
            <a:pPr marL="0" indent="0">
              <a:buNone/>
            </a:pPr>
            <a:endParaRPr lang="en-IN" sz="2000" b="1" dirty="0"/>
          </a:p>
        </p:txBody>
      </p:sp>
    </p:spTree>
    <p:extLst>
      <p:ext uri="{BB962C8B-B14F-4D97-AF65-F5344CB8AC3E}">
        <p14:creationId xmlns:p14="http://schemas.microsoft.com/office/powerpoint/2010/main" val="4167519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822</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Bradley Hand ITC</vt:lpstr>
      <vt:lpstr>Calibri</vt:lpstr>
      <vt:lpstr>Calibri Light</vt:lpstr>
      <vt:lpstr>Courier New</vt:lpstr>
      <vt:lpstr>ui-sans-serif</vt:lpstr>
      <vt:lpstr>Wingdings</vt:lpstr>
      <vt:lpstr>Office Theme</vt:lpstr>
      <vt:lpstr>PowerPoint Presentation</vt:lpstr>
      <vt:lpstr>CONTENTS</vt:lpstr>
      <vt:lpstr>INTRODUCTION</vt:lpstr>
      <vt:lpstr>OVERVIEW</vt:lpstr>
      <vt:lpstr>QUESTIONS</vt:lpstr>
      <vt:lpstr>DASHBOARD</vt:lpstr>
      <vt:lpstr>REASONS FOR ATTRITION</vt:lpstr>
      <vt:lpstr>INSIGHTS</vt:lpstr>
      <vt:lpstr>RECOMMENDATIONS FOR REDUCING EMPLOYEE ATTRITION</vt:lpstr>
      <vt:lpstr>CONCLUTION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SUBHASISH GHOSH</dc:creator>
  <cp:lastModifiedBy>SUBHASISH GHOSH</cp:lastModifiedBy>
  <cp:revision>1</cp:revision>
  <dcterms:created xsi:type="dcterms:W3CDTF">2024-05-23T15:06:19Z</dcterms:created>
  <dcterms:modified xsi:type="dcterms:W3CDTF">2024-05-23T16:37:44Z</dcterms:modified>
</cp:coreProperties>
</file>