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299" r:id="rId6"/>
    <p:sldId id="300" r:id="rId7"/>
    <p:sldId id="301" r:id="rId8"/>
    <p:sldId id="302" r:id="rId9"/>
    <p:sldId id="303" r:id="rId10"/>
    <p:sldId id="304" r:id="rId11"/>
    <p:sldId id="305" r:id="rId12"/>
    <p:sldId id="30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873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8159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79750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06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94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112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8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09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89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4978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5/22/2024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710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1197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bg1"/>
                </a:solidFill>
              </a:rPr>
              <a:t>Financial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a:bodyPr>
          <a:lstStyle/>
          <a:p>
            <a:pPr>
              <a:lnSpc>
                <a:spcPct val="100000"/>
              </a:lnSpc>
            </a:pPr>
            <a:r>
              <a:rPr lang="en-US" sz="1600" b="1" dirty="0">
                <a:solidFill>
                  <a:schemeClr val="bg1"/>
                </a:solidFill>
              </a:rPr>
              <a:t>Using Microsoft power bi</a:t>
            </a:r>
          </a:p>
          <a:p>
            <a:pPr>
              <a:lnSpc>
                <a:spcPct val="100000"/>
              </a:lnSpc>
            </a:pPr>
            <a:r>
              <a:rPr lang="en-US" sz="1600" b="1" dirty="0">
                <a:solidFill>
                  <a:schemeClr val="bg1"/>
                </a:solidFill>
                <a:highlight>
                  <a:srgbClr val="808080"/>
                </a:highlight>
              </a:rPr>
              <a:t>BY :-  SUBHASISH GHOSH</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E11C-CC96-9055-3DBD-CBC90E563AD1}"/>
              </a:ext>
            </a:extLst>
          </p:cNvPr>
          <p:cNvSpPr>
            <a:spLocks noGrp="1"/>
          </p:cNvSpPr>
          <p:nvPr>
            <p:ph type="title"/>
          </p:nvPr>
        </p:nvSpPr>
        <p:spPr/>
        <p:txBody>
          <a:bodyPr>
            <a:normAutofit/>
          </a:bodyPr>
          <a:lstStyle/>
          <a:p>
            <a:pPr algn="ctr"/>
            <a:r>
              <a:rPr lang="en-IN" sz="6000" b="1" dirty="0"/>
              <a:t>CONTENTS</a:t>
            </a:r>
          </a:p>
        </p:txBody>
      </p:sp>
      <p:sp>
        <p:nvSpPr>
          <p:cNvPr id="3" name="Content Placeholder 2">
            <a:extLst>
              <a:ext uri="{FF2B5EF4-FFF2-40B4-BE49-F238E27FC236}">
                <a16:creationId xmlns:a16="http://schemas.microsoft.com/office/drawing/2014/main" id="{365ED1C9-F70D-1FB4-52C3-39F14A5E63D5}"/>
              </a:ext>
            </a:extLst>
          </p:cNvPr>
          <p:cNvSpPr>
            <a:spLocks noGrp="1"/>
          </p:cNvSpPr>
          <p:nvPr>
            <p:ph idx="1"/>
          </p:nvPr>
        </p:nvSpPr>
        <p:spPr/>
        <p:txBody>
          <a:bodyPr/>
          <a:lstStyle/>
          <a:p>
            <a:r>
              <a:rPr lang="en-IN" b="1" dirty="0"/>
              <a:t>INTRODUCTION</a:t>
            </a:r>
          </a:p>
          <a:p>
            <a:r>
              <a:rPr lang="en-IN" b="1" dirty="0"/>
              <a:t>Overview</a:t>
            </a:r>
          </a:p>
          <a:p>
            <a:r>
              <a:rPr lang="en-IN" b="1" dirty="0"/>
              <a:t>Questions</a:t>
            </a:r>
          </a:p>
          <a:p>
            <a:r>
              <a:rPr lang="en-IN" b="1" dirty="0"/>
              <a:t>Dashboard</a:t>
            </a:r>
          </a:p>
          <a:p>
            <a:r>
              <a:rPr lang="en-IN" b="1" dirty="0"/>
              <a:t>Insights</a:t>
            </a:r>
          </a:p>
          <a:p>
            <a:r>
              <a:rPr lang="en-IN" b="1" dirty="0"/>
              <a:t>conclusion</a:t>
            </a:r>
          </a:p>
        </p:txBody>
      </p:sp>
    </p:spTree>
    <p:extLst>
      <p:ext uri="{BB962C8B-B14F-4D97-AF65-F5344CB8AC3E}">
        <p14:creationId xmlns:p14="http://schemas.microsoft.com/office/powerpoint/2010/main" val="10751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p:txBody>
          <a:bodyPr>
            <a:normAutofit/>
          </a:bodyPr>
          <a:lstStyle/>
          <a:p>
            <a:pPr algn="ctr"/>
            <a:r>
              <a:rPr lang="en-IN" sz="6000" b="1" dirty="0"/>
              <a:t>INTRODUCTION</a:t>
            </a:r>
          </a:p>
        </p:txBody>
      </p:sp>
      <p:sp>
        <p:nvSpPr>
          <p:cNvPr id="3" name="Content Placeholder 2">
            <a:extLst>
              <a:ext uri="{FF2B5EF4-FFF2-40B4-BE49-F238E27FC236}">
                <a16:creationId xmlns:a16="http://schemas.microsoft.com/office/drawing/2014/main" id="{9EC4160E-A878-3C64-68B0-373958C6540A}"/>
              </a:ext>
            </a:extLst>
          </p:cNvPr>
          <p:cNvSpPr>
            <a:spLocks noGrp="1"/>
          </p:cNvSpPr>
          <p:nvPr>
            <p:ph idx="1"/>
          </p:nvPr>
        </p:nvSpPr>
        <p:spPr/>
        <p:txBody>
          <a:bodyPr>
            <a:normAutofit fontScale="85000" lnSpcReduction="20000"/>
          </a:bodyPr>
          <a:lstStyle/>
          <a:p>
            <a:pPr algn="l"/>
            <a:r>
              <a:rPr lang="en-US" b="1" i="0" dirty="0">
                <a:effectLst/>
                <a:latin typeface="Söhne"/>
              </a:rPr>
              <a:t>Welcome to My Financial Dataset!</a:t>
            </a:r>
          </a:p>
          <a:p>
            <a:pPr marL="0" indent="0" algn="l">
              <a:buNone/>
            </a:pPr>
            <a:r>
              <a:rPr lang="en-US" b="0" i="0" dirty="0">
                <a:effectLst/>
                <a:latin typeface="Söhne"/>
              </a:rPr>
              <a:t>     This comprehensive collection includes detailed records of transactions, account balances, and market</a:t>
            </a:r>
            <a:r>
              <a:rPr lang="en-US" dirty="0">
                <a:latin typeface="Söhne"/>
              </a:rPr>
              <a:t>                         </a:t>
            </a:r>
          </a:p>
          <a:p>
            <a:pPr marL="0" indent="0" algn="l">
              <a:buNone/>
            </a:pPr>
            <a:r>
              <a:rPr lang="en-US" b="0" i="0" dirty="0">
                <a:effectLst/>
                <a:latin typeface="Söhne"/>
              </a:rPr>
              <a:t>     </a:t>
            </a:r>
            <a:r>
              <a:rPr lang="en-US" dirty="0">
                <a:latin typeface="Söhne"/>
              </a:rPr>
              <a:t> </a:t>
            </a:r>
            <a:r>
              <a:rPr lang="en-US" b="0" i="0" dirty="0">
                <a:effectLst/>
                <a:latin typeface="Söhne"/>
              </a:rPr>
              <a:t>trends. It’s designed to provide valuable insights into:</a:t>
            </a:r>
          </a:p>
          <a:p>
            <a:pPr algn="l">
              <a:buFont typeface="Arial" panose="020B0604020202020204" pitchFamily="34" charset="0"/>
              <a:buChar char="•"/>
            </a:pPr>
            <a:r>
              <a:rPr lang="en-US" b="1" i="0" dirty="0">
                <a:effectLst/>
                <a:latin typeface="Söhne"/>
              </a:rPr>
              <a:t>Financial Performance:</a:t>
            </a:r>
            <a:r>
              <a:rPr lang="en-US" b="0" i="0" dirty="0">
                <a:effectLst/>
                <a:latin typeface="Söhne"/>
              </a:rPr>
              <a:t> Track and evaluate the financial health of business.</a:t>
            </a:r>
          </a:p>
          <a:p>
            <a:pPr algn="l">
              <a:buFont typeface="Arial" panose="020B0604020202020204" pitchFamily="34" charset="0"/>
              <a:buChar char="•"/>
            </a:pPr>
            <a:r>
              <a:rPr lang="en-US" b="1" i="0" dirty="0">
                <a:effectLst/>
                <a:latin typeface="Söhne"/>
              </a:rPr>
              <a:t>Investment Patterns:</a:t>
            </a:r>
            <a:r>
              <a:rPr lang="en-US" b="0" i="0" dirty="0">
                <a:effectLst/>
                <a:latin typeface="Söhne"/>
              </a:rPr>
              <a:t> Understand and analyze trends in investments.</a:t>
            </a:r>
          </a:p>
          <a:p>
            <a:pPr algn="l">
              <a:buFont typeface="Arial" panose="020B0604020202020204" pitchFamily="34" charset="0"/>
              <a:buChar char="•"/>
            </a:pPr>
            <a:r>
              <a:rPr lang="en-US" b="1" i="0" dirty="0">
                <a:effectLst/>
                <a:latin typeface="Söhne"/>
              </a:rPr>
              <a:t>Economic Indicators:</a:t>
            </a:r>
            <a:r>
              <a:rPr lang="en-US" b="0" i="0" dirty="0">
                <a:effectLst/>
                <a:latin typeface="Söhne"/>
              </a:rPr>
              <a:t> Assess key indicators to gauge economic conditions. </a:t>
            </a:r>
          </a:p>
          <a:p>
            <a:pPr algn="l">
              <a:buFont typeface="Arial" panose="020B0604020202020204" pitchFamily="34" charset="0"/>
              <a:buChar char="•"/>
            </a:pPr>
            <a:r>
              <a:rPr lang="en-US" b="1" i="0" dirty="0">
                <a:effectLst/>
                <a:latin typeface="Söhne"/>
              </a:rPr>
              <a:t>Analyzing Cash Flows:</a:t>
            </a:r>
            <a:r>
              <a:rPr lang="en-US" b="0" i="0" dirty="0">
                <a:effectLst/>
                <a:latin typeface="Söhne"/>
              </a:rPr>
              <a:t> Understand inflows and outflows for better liquidity management.</a:t>
            </a:r>
          </a:p>
          <a:p>
            <a:pPr algn="l">
              <a:buFont typeface="Arial" panose="020B0604020202020204" pitchFamily="34" charset="0"/>
              <a:buChar char="•"/>
            </a:pPr>
            <a:r>
              <a:rPr lang="en-US" b="1" i="0" dirty="0">
                <a:effectLst/>
                <a:latin typeface="Söhne"/>
              </a:rPr>
              <a:t>Assessing Risk:</a:t>
            </a:r>
            <a:r>
              <a:rPr lang="en-US" b="0" i="0" dirty="0">
                <a:effectLst/>
                <a:latin typeface="Söhne"/>
              </a:rPr>
              <a:t> Evaluate financial risks to make informed decisions.</a:t>
            </a:r>
          </a:p>
          <a:p>
            <a:pPr algn="l">
              <a:buFont typeface="Arial" panose="020B0604020202020204" pitchFamily="34" charset="0"/>
              <a:buChar char="•"/>
            </a:pPr>
            <a:r>
              <a:rPr lang="en-US" b="1" i="0" dirty="0">
                <a:effectLst/>
                <a:latin typeface="Söhne"/>
              </a:rPr>
              <a:t>Forecasting Future Trends:</a:t>
            </a:r>
            <a:r>
              <a:rPr lang="en-US" b="0" i="0" dirty="0">
                <a:effectLst/>
                <a:latin typeface="Söhne"/>
              </a:rPr>
              <a:t> Predict upcoming financial scenarios and prepare strategies accordingly.</a:t>
            </a:r>
          </a:p>
          <a:p>
            <a:endParaRPr lang="en-IN" dirty="0"/>
          </a:p>
        </p:txBody>
      </p:sp>
    </p:spTree>
    <p:extLst>
      <p:ext uri="{BB962C8B-B14F-4D97-AF65-F5344CB8AC3E}">
        <p14:creationId xmlns:p14="http://schemas.microsoft.com/office/powerpoint/2010/main" val="287987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p:txBody>
          <a:bodyPr>
            <a:normAutofit/>
          </a:bodyPr>
          <a:lstStyle/>
          <a:p>
            <a:pPr algn="ctr"/>
            <a:r>
              <a:rPr lang="en-IN" sz="6000" b="1" dirty="0"/>
              <a:t>overview</a:t>
            </a:r>
          </a:p>
        </p:txBody>
      </p:sp>
      <p:sp>
        <p:nvSpPr>
          <p:cNvPr id="3" name="Content Placeholder 2">
            <a:extLst>
              <a:ext uri="{FF2B5EF4-FFF2-40B4-BE49-F238E27FC236}">
                <a16:creationId xmlns:a16="http://schemas.microsoft.com/office/drawing/2014/main" id="{9EC4160E-A878-3C64-68B0-373958C6540A}"/>
              </a:ext>
            </a:extLst>
          </p:cNvPr>
          <p:cNvSpPr>
            <a:spLocks noGrp="1"/>
          </p:cNvSpPr>
          <p:nvPr>
            <p:ph idx="1"/>
          </p:nvPr>
        </p:nvSpPr>
        <p:spPr/>
        <p:txBody>
          <a:bodyPr/>
          <a:lstStyle/>
          <a:p>
            <a:pPr marL="0" indent="0">
              <a:buNone/>
            </a:pPr>
            <a:r>
              <a:rPr lang="en-IN" dirty="0"/>
              <a:t>This presentation explores a financial dataset containing key metrics for various companies:</a:t>
            </a:r>
          </a:p>
          <a:p>
            <a:pPr marL="0" indent="0">
              <a:buNone/>
            </a:pPr>
            <a:r>
              <a:rPr lang="en-IN" dirty="0"/>
              <a:t>Serial Number - Unique identifier for each company.</a:t>
            </a:r>
          </a:p>
          <a:p>
            <a:pPr marL="0" indent="0">
              <a:buNone/>
            </a:pPr>
            <a:r>
              <a:rPr lang="en-IN" dirty="0"/>
              <a:t>Name of Company - Company name.</a:t>
            </a:r>
          </a:p>
          <a:p>
            <a:pPr marL="0" indent="0">
              <a:buNone/>
            </a:pPr>
            <a:r>
              <a:rPr lang="en-IN" dirty="0"/>
              <a:t>Mar Cap Crore - Market capitalization in crores.</a:t>
            </a:r>
          </a:p>
          <a:p>
            <a:pPr marL="0" indent="0">
              <a:buNone/>
            </a:pPr>
            <a:r>
              <a:rPr lang="en-IN" dirty="0"/>
              <a:t>Sales Qtr. Crore - Quarterly sales in crores.</a:t>
            </a:r>
          </a:p>
        </p:txBody>
      </p:sp>
    </p:spTree>
    <p:extLst>
      <p:ext uri="{BB962C8B-B14F-4D97-AF65-F5344CB8AC3E}">
        <p14:creationId xmlns:p14="http://schemas.microsoft.com/office/powerpoint/2010/main" val="149131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p:txBody>
          <a:bodyPr>
            <a:normAutofit/>
          </a:bodyPr>
          <a:lstStyle/>
          <a:p>
            <a:pPr algn="ctr"/>
            <a:r>
              <a:rPr lang="en-IN" sz="6000" b="1" dirty="0"/>
              <a:t>Questions</a:t>
            </a:r>
          </a:p>
        </p:txBody>
      </p:sp>
      <p:sp>
        <p:nvSpPr>
          <p:cNvPr id="3" name="Content Placeholder 2">
            <a:extLst>
              <a:ext uri="{FF2B5EF4-FFF2-40B4-BE49-F238E27FC236}">
                <a16:creationId xmlns:a16="http://schemas.microsoft.com/office/drawing/2014/main" id="{9EC4160E-A878-3C64-68B0-373958C6540A}"/>
              </a:ext>
            </a:extLst>
          </p:cNvPr>
          <p:cNvSpPr>
            <a:spLocks noGrp="1"/>
          </p:cNvSpPr>
          <p:nvPr>
            <p:ph idx="1"/>
          </p:nvPr>
        </p:nvSpPr>
        <p:spPr>
          <a:xfrm>
            <a:off x="1451579" y="2461808"/>
            <a:ext cx="9603275" cy="3004538"/>
          </a:xfrm>
        </p:spPr>
        <p:txBody>
          <a:bodyPr/>
          <a:lstStyle/>
          <a:p>
            <a:r>
              <a:rPr lang="en-US" dirty="0"/>
              <a:t>Identify top companies by market capitalization and sales.</a:t>
            </a:r>
          </a:p>
          <a:p>
            <a:r>
              <a:rPr lang="en-US" dirty="0"/>
              <a:t>Analyze the distribution of market capitalization vs sales.</a:t>
            </a:r>
          </a:p>
          <a:p>
            <a:r>
              <a:rPr lang="en-US" dirty="0"/>
              <a:t>Calculate the market capitalization to sales ratio.</a:t>
            </a:r>
          </a:p>
          <a:p>
            <a:r>
              <a:rPr lang="en-US" dirty="0"/>
              <a:t>Top 5 company ratio.</a:t>
            </a:r>
          </a:p>
          <a:p>
            <a:r>
              <a:rPr lang="en-US" dirty="0"/>
              <a:t>Use Cards or Gauge visuals to show total market cap, total sales, average market cap, and average sales.</a:t>
            </a:r>
            <a:endParaRPr lang="en-IN" dirty="0"/>
          </a:p>
        </p:txBody>
      </p:sp>
      <p:sp>
        <p:nvSpPr>
          <p:cNvPr id="5" name="Callout: Down Arrow 4">
            <a:extLst>
              <a:ext uri="{FF2B5EF4-FFF2-40B4-BE49-F238E27FC236}">
                <a16:creationId xmlns:a16="http://schemas.microsoft.com/office/drawing/2014/main" id="{52B7973A-3829-64C1-7135-598BCA34E304}"/>
              </a:ext>
            </a:extLst>
          </p:cNvPr>
          <p:cNvSpPr/>
          <p:nvPr/>
        </p:nvSpPr>
        <p:spPr>
          <a:xfrm>
            <a:off x="1451579" y="1976283"/>
            <a:ext cx="3159750" cy="362995"/>
          </a:xfrm>
          <a:prstGeom prst="downArrowCallout">
            <a:avLst>
              <a:gd name="adj1" fmla="val 25000"/>
              <a:gd name="adj2" fmla="val 25000"/>
              <a:gd name="adj3" fmla="val 0"/>
              <a:gd name="adj4" fmla="val 10000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Using power bi my aims to</a:t>
            </a:r>
          </a:p>
        </p:txBody>
      </p:sp>
    </p:spTree>
    <p:extLst>
      <p:ext uri="{BB962C8B-B14F-4D97-AF65-F5344CB8AC3E}">
        <p14:creationId xmlns:p14="http://schemas.microsoft.com/office/powerpoint/2010/main" val="55176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a:xfrm>
            <a:off x="1451579" y="147484"/>
            <a:ext cx="9603275" cy="1150374"/>
          </a:xfrm>
        </p:spPr>
        <p:txBody>
          <a:bodyPr>
            <a:normAutofit/>
          </a:bodyPr>
          <a:lstStyle/>
          <a:p>
            <a:pPr algn="ctr"/>
            <a:r>
              <a:rPr lang="en-IN" sz="5400" b="1" dirty="0"/>
              <a:t>Dashboard</a:t>
            </a:r>
            <a:endParaRPr lang="en-IN" sz="7200" b="1" dirty="0"/>
          </a:p>
        </p:txBody>
      </p:sp>
      <p:sp>
        <p:nvSpPr>
          <p:cNvPr id="3" name="Content Placeholder 2">
            <a:extLst>
              <a:ext uri="{FF2B5EF4-FFF2-40B4-BE49-F238E27FC236}">
                <a16:creationId xmlns:a16="http://schemas.microsoft.com/office/drawing/2014/main" id="{9EC4160E-A878-3C64-68B0-373958C6540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3BB9659-2F65-5BB8-4198-9347193B89E7}"/>
              </a:ext>
            </a:extLst>
          </p:cNvPr>
          <p:cNvPicPr>
            <a:picLocks noChangeAspect="1"/>
          </p:cNvPicPr>
          <p:nvPr/>
        </p:nvPicPr>
        <p:blipFill>
          <a:blip r:embed="rId2"/>
          <a:stretch>
            <a:fillRect/>
          </a:stretch>
        </p:blipFill>
        <p:spPr>
          <a:xfrm>
            <a:off x="0" y="937780"/>
            <a:ext cx="12192000" cy="6201640"/>
          </a:xfrm>
          <a:prstGeom prst="rect">
            <a:avLst/>
          </a:prstGeom>
        </p:spPr>
      </p:pic>
    </p:spTree>
    <p:extLst>
      <p:ext uri="{BB962C8B-B14F-4D97-AF65-F5344CB8AC3E}">
        <p14:creationId xmlns:p14="http://schemas.microsoft.com/office/powerpoint/2010/main" val="139091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a:xfrm>
            <a:off x="1451578" y="381732"/>
            <a:ext cx="9603275" cy="1049235"/>
          </a:xfrm>
        </p:spPr>
        <p:txBody>
          <a:bodyPr>
            <a:normAutofit/>
          </a:bodyPr>
          <a:lstStyle/>
          <a:p>
            <a:pPr algn="ctr"/>
            <a:r>
              <a:rPr lang="en-IN" sz="6600" b="1" dirty="0"/>
              <a:t>Insights</a:t>
            </a:r>
            <a:endParaRPr lang="en-IN" sz="8800" b="1" dirty="0"/>
          </a:p>
        </p:txBody>
      </p:sp>
      <p:graphicFrame>
        <p:nvGraphicFramePr>
          <p:cNvPr id="4" name="Content Placeholder 3">
            <a:extLst>
              <a:ext uri="{FF2B5EF4-FFF2-40B4-BE49-F238E27FC236}">
                <a16:creationId xmlns:a16="http://schemas.microsoft.com/office/drawing/2014/main" id="{8DEE52C5-499B-CB53-127F-0BE29D33BF7D}"/>
              </a:ext>
            </a:extLst>
          </p:cNvPr>
          <p:cNvGraphicFramePr>
            <a:graphicFrameLocks noGrp="1"/>
          </p:cNvGraphicFramePr>
          <p:nvPr>
            <p:ph idx="1"/>
            <p:extLst>
              <p:ext uri="{D42A27DB-BD31-4B8C-83A1-F6EECF244321}">
                <p14:modId xmlns:p14="http://schemas.microsoft.com/office/powerpoint/2010/main" val="3396682167"/>
              </p:ext>
            </p:extLst>
          </p:nvPr>
        </p:nvGraphicFramePr>
        <p:xfrm>
          <a:off x="699727" y="2129841"/>
          <a:ext cx="5122608" cy="2080178"/>
        </p:xfrm>
        <a:graphic>
          <a:graphicData uri="http://schemas.openxmlformats.org/drawingml/2006/table">
            <a:tbl>
              <a:tblPr firstRow="1" bandRow="1">
                <a:tableStyleId>{5C22544A-7EE6-4342-B048-85BDC9FD1C3A}</a:tableStyleId>
              </a:tblPr>
              <a:tblGrid>
                <a:gridCol w="2561304">
                  <a:extLst>
                    <a:ext uri="{9D8B030D-6E8A-4147-A177-3AD203B41FA5}">
                      <a16:colId xmlns:a16="http://schemas.microsoft.com/office/drawing/2014/main" val="2085629242"/>
                    </a:ext>
                  </a:extLst>
                </a:gridCol>
                <a:gridCol w="2561304">
                  <a:extLst>
                    <a:ext uri="{9D8B030D-6E8A-4147-A177-3AD203B41FA5}">
                      <a16:colId xmlns:a16="http://schemas.microsoft.com/office/drawing/2014/main" val="2502001346"/>
                    </a:ext>
                  </a:extLst>
                </a:gridCol>
              </a:tblGrid>
              <a:tr h="327578">
                <a:tc>
                  <a:txBody>
                    <a:bodyPr/>
                    <a:lstStyle/>
                    <a:p>
                      <a:pPr algn="ctr" fontAlgn="b"/>
                      <a:r>
                        <a:rPr lang="en-IN" sz="1400" b="1" i="0" u="none" strike="noStrike" dirty="0">
                          <a:solidFill>
                            <a:schemeClr val="bg1"/>
                          </a:solidFill>
                          <a:effectLst/>
                          <a:latin typeface="Calibri" panose="020F0502020204030204" pitchFamily="34" charset="0"/>
                        </a:rPr>
                        <a:t>Name</a:t>
                      </a:r>
                      <a:endParaRPr lang="en-IN" sz="1100" b="1"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US" sz="1400" b="1" i="0" u="none" strike="noStrike" dirty="0">
                          <a:solidFill>
                            <a:schemeClr val="bg1"/>
                          </a:solidFill>
                          <a:effectLst/>
                          <a:latin typeface="Calibri" panose="020F0502020204030204" pitchFamily="34" charset="0"/>
                        </a:rPr>
                        <a:t>Sum of Mar Cap - Crore</a:t>
                      </a:r>
                    </a:p>
                  </a:txBody>
                  <a:tcPr marL="7620" marR="7620" marT="7620" marB="0" anchor="b"/>
                </a:tc>
                <a:extLst>
                  <a:ext uri="{0D108BD9-81ED-4DB2-BD59-A6C34878D82A}">
                    <a16:rowId xmlns:a16="http://schemas.microsoft.com/office/drawing/2014/main" val="3224660299"/>
                  </a:ext>
                </a:extLst>
              </a:tr>
              <a:tr h="169787">
                <a:tc>
                  <a:txBody>
                    <a:bodyPr/>
                    <a:lstStyle/>
                    <a:p>
                      <a:pPr algn="ctr" fontAlgn="b"/>
                      <a:r>
                        <a:rPr lang="en-IN" sz="1100" b="0" i="0" u="none" strike="noStrike" dirty="0">
                          <a:solidFill>
                            <a:srgbClr val="000000"/>
                          </a:solidFill>
                          <a:effectLst/>
                          <a:latin typeface="Calibri" panose="020F0502020204030204" pitchFamily="34" charset="0"/>
                        </a:rPr>
                        <a:t>Reliance </a:t>
                      </a:r>
                      <a:r>
                        <a:rPr lang="en-IN" sz="1100" b="0" i="0" u="none" strike="noStrike" dirty="0" err="1">
                          <a:solidFill>
                            <a:srgbClr val="000000"/>
                          </a:solidFill>
                          <a:effectLst/>
                          <a:latin typeface="Calibri" panose="020F0502020204030204" pitchFamily="34" charset="0"/>
                        </a:rPr>
                        <a:t>Inds</a:t>
                      </a:r>
                      <a:r>
                        <a:rPr lang="en-IN" sz="1100" b="0" i="0" u="none" strike="noStrike" dirty="0">
                          <a:solidFill>
                            <a:srgbClr val="000000"/>
                          </a:solidFill>
                          <a:effectLst/>
                          <a:latin typeface="Calibri" panose="020F0502020204030204" pitchFamily="34" charset="0"/>
                        </a:rPr>
                        <a:t>.</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583436.72</a:t>
                      </a:r>
                    </a:p>
                  </a:txBody>
                  <a:tcPr marL="7620" marR="7620" marT="7620" marB="0" anchor="b"/>
                </a:tc>
                <a:extLst>
                  <a:ext uri="{0D108BD9-81ED-4DB2-BD59-A6C34878D82A}">
                    <a16:rowId xmlns:a16="http://schemas.microsoft.com/office/drawing/2014/main" val="2863852304"/>
                  </a:ext>
                </a:extLst>
              </a:tr>
              <a:tr h="169787">
                <a:tc>
                  <a:txBody>
                    <a:bodyPr/>
                    <a:lstStyle/>
                    <a:p>
                      <a:pPr algn="ctr" fontAlgn="b"/>
                      <a:r>
                        <a:rPr lang="en-IN" sz="1100" b="0" i="0" u="none" strike="noStrike" dirty="0">
                          <a:solidFill>
                            <a:srgbClr val="000000"/>
                          </a:solidFill>
                          <a:effectLst/>
                          <a:latin typeface="Calibri" panose="020F0502020204030204" pitchFamily="34" charset="0"/>
                        </a:rPr>
                        <a:t>TCS</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563709.84</a:t>
                      </a:r>
                    </a:p>
                  </a:txBody>
                  <a:tcPr marL="7620" marR="7620" marT="7620" marB="0" anchor="b"/>
                </a:tc>
                <a:extLst>
                  <a:ext uri="{0D108BD9-81ED-4DB2-BD59-A6C34878D82A}">
                    <a16:rowId xmlns:a16="http://schemas.microsoft.com/office/drawing/2014/main" val="2668638898"/>
                  </a:ext>
                </a:extLst>
              </a:tr>
              <a:tr h="169787">
                <a:tc>
                  <a:txBody>
                    <a:bodyPr/>
                    <a:lstStyle/>
                    <a:p>
                      <a:pPr algn="ctr" fontAlgn="b"/>
                      <a:r>
                        <a:rPr lang="en-IN" sz="1100" b="0" i="0" u="none" strike="noStrike" dirty="0">
                          <a:solidFill>
                            <a:srgbClr val="000000"/>
                          </a:solidFill>
                          <a:effectLst/>
                          <a:latin typeface="Calibri" panose="020F0502020204030204" pitchFamily="34" charset="0"/>
                        </a:rPr>
                        <a:t>HDFC Bank</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482953.59</a:t>
                      </a:r>
                    </a:p>
                  </a:txBody>
                  <a:tcPr marL="7620" marR="7620" marT="7620" marB="0" anchor="b"/>
                </a:tc>
                <a:extLst>
                  <a:ext uri="{0D108BD9-81ED-4DB2-BD59-A6C34878D82A}">
                    <a16:rowId xmlns:a16="http://schemas.microsoft.com/office/drawing/2014/main" val="3297644118"/>
                  </a:ext>
                </a:extLst>
              </a:tr>
              <a:tr h="169787">
                <a:tc>
                  <a:txBody>
                    <a:bodyPr/>
                    <a:lstStyle/>
                    <a:p>
                      <a:pPr algn="ctr" fontAlgn="b"/>
                      <a:r>
                        <a:rPr lang="en-IN" sz="1100" b="0" i="0" u="none" strike="noStrike">
                          <a:solidFill>
                            <a:srgbClr val="000000"/>
                          </a:solidFill>
                          <a:effectLst/>
                          <a:latin typeface="Calibri" panose="020F0502020204030204" pitchFamily="34" charset="0"/>
                        </a:rPr>
                        <a:t>ITC</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320985.27</a:t>
                      </a:r>
                    </a:p>
                  </a:txBody>
                  <a:tcPr marL="7620" marR="7620" marT="7620" marB="0" anchor="b"/>
                </a:tc>
                <a:extLst>
                  <a:ext uri="{0D108BD9-81ED-4DB2-BD59-A6C34878D82A}">
                    <a16:rowId xmlns:a16="http://schemas.microsoft.com/office/drawing/2014/main" val="219032536"/>
                  </a:ext>
                </a:extLst>
              </a:tr>
              <a:tr h="169787">
                <a:tc>
                  <a:txBody>
                    <a:bodyPr/>
                    <a:lstStyle/>
                    <a:p>
                      <a:pPr algn="ctr" fontAlgn="b"/>
                      <a:r>
                        <a:rPr lang="en-IN" sz="1100" b="0" i="0" u="none" strike="noStrike">
                          <a:solidFill>
                            <a:srgbClr val="000000"/>
                          </a:solidFill>
                          <a:effectLst/>
                          <a:latin typeface="Calibri" panose="020F0502020204030204" pitchFamily="34" charset="0"/>
                        </a:rPr>
                        <a:t>H D F C</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289497.37</a:t>
                      </a:r>
                    </a:p>
                  </a:txBody>
                  <a:tcPr marL="7620" marR="7620" marT="7620" marB="0" anchor="b"/>
                </a:tc>
                <a:extLst>
                  <a:ext uri="{0D108BD9-81ED-4DB2-BD59-A6C34878D82A}">
                    <a16:rowId xmlns:a16="http://schemas.microsoft.com/office/drawing/2014/main" val="1737326625"/>
                  </a:ext>
                </a:extLst>
              </a:tr>
              <a:tr h="169787">
                <a:tc>
                  <a:txBody>
                    <a:bodyPr/>
                    <a:lstStyle/>
                    <a:p>
                      <a:pPr algn="ctr" fontAlgn="b"/>
                      <a:r>
                        <a:rPr lang="en-IN" sz="1100" b="0" i="0" u="none" strike="noStrike">
                          <a:solidFill>
                            <a:srgbClr val="000000"/>
                          </a:solidFill>
                          <a:effectLst/>
                          <a:latin typeface="Calibri" panose="020F0502020204030204" pitchFamily="34" charset="0"/>
                        </a:rPr>
                        <a:t>Hind. Unilever</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288265.26</a:t>
                      </a:r>
                    </a:p>
                  </a:txBody>
                  <a:tcPr marL="7620" marR="7620" marT="7620" marB="0" anchor="b"/>
                </a:tc>
                <a:extLst>
                  <a:ext uri="{0D108BD9-81ED-4DB2-BD59-A6C34878D82A}">
                    <a16:rowId xmlns:a16="http://schemas.microsoft.com/office/drawing/2014/main" val="2078199577"/>
                  </a:ext>
                </a:extLst>
              </a:tr>
              <a:tr h="169787">
                <a:tc>
                  <a:txBody>
                    <a:bodyPr/>
                    <a:lstStyle/>
                    <a:p>
                      <a:pPr algn="ctr" fontAlgn="b"/>
                      <a:r>
                        <a:rPr lang="en-IN" sz="1100" b="0" i="0" u="none" strike="noStrike">
                          <a:solidFill>
                            <a:srgbClr val="000000"/>
                          </a:solidFill>
                          <a:effectLst/>
                          <a:latin typeface="Calibri" panose="020F0502020204030204" pitchFamily="34" charset="0"/>
                        </a:rPr>
                        <a:t>Maruti Suzuki</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263493.81</a:t>
                      </a:r>
                    </a:p>
                  </a:txBody>
                  <a:tcPr marL="7620" marR="7620" marT="7620" marB="0" anchor="b"/>
                </a:tc>
                <a:extLst>
                  <a:ext uri="{0D108BD9-81ED-4DB2-BD59-A6C34878D82A}">
                    <a16:rowId xmlns:a16="http://schemas.microsoft.com/office/drawing/2014/main" val="815295306"/>
                  </a:ext>
                </a:extLst>
              </a:tr>
              <a:tr h="169787">
                <a:tc>
                  <a:txBody>
                    <a:bodyPr/>
                    <a:lstStyle/>
                    <a:p>
                      <a:pPr algn="ctr" fontAlgn="b"/>
                      <a:r>
                        <a:rPr lang="en-IN" sz="1100" b="0" i="0" u="none" strike="noStrike">
                          <a:solidFill>
                            <a:srgbClr val="000000"/>
                          </a:solidFill>
                          <a:effectLst/>
                          <a:latin typeface="Calibri" panose="020F0502020204030204" pitchFamily="34" charset="0"/>
                        </a:rPr>
                        <a:t>Infosys</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248320.35</a:t>
                      </a:r>
                    </a:p>
                  </a:txBody>
                  <a:tcPr marL="7620" marR="7620" marT="7620" marB="0" anchor="b"/>
                </a:tc>
                <a:extLst>
                  <a:ext uri="{0D108BD9-81ED-4DB2-BD59-A6C34878D82A}">
                    <a16:rowId xmlns:a16="http://schemas.microsoft.com/office/drawing/2014/main" val="3575449749"/>
                  </a:ext>
                </a:extLst>
              </a:tr>
              <a:tr h="169787">
                <a:tc>
                  <a:txBody>
                    <a:bodyPr/>
                    <a:lstStyle/>
                    <a:p>
                      <a:pPr algn="ctr" fontAlgn="b"/>
                      <a:r>
                        <a:rPr lang="en-IN" sz="1100" b="0" i="0" u="none" strike="noStrike">
                          <a:solidFill>
                            <a:srgbClr val="000000"/>
                          </a:solidFill>
                          <a:effectLst/>
                          <a:latin typeface="Calibri" panose="020F0502020204030204" pitchFamily="34" charset="0"/>
                        </a:rPr>
                        <a:t>O N G C</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239981.5</a:t>
                      </a:r>
                    </a:p>
                  </a:txBody>
                  <a:tcPr marL="7620" marR="7620" marT="7620" marB="0" anchor="b"/>
                </a:tc>
                <a:extLst>
                  <a:ext uri="{0D108BD9-81ED-4DB2-BD59-A6C34878D82A}">
                    <a16:rowId xmlns:a16="http://schemas.microsoft.com/office/drawing/2014/main" val="3319460477"/>
                  </a:ext>
                </a:extLst>
              </a:tr>
              <a:tr h="169787">
                <a:tc>
                  <a:txBody>
                    <a:bodyPr/>
                    <a:lstStyle/>
                    <a:p>
                      <a:pPr algn="ctr" fontAlgn="b"/>
                      <a:r>
                        <a:rPr lang="en-IN" sz="1100" b="0" i="0" u="none" strike="noStrike" dirty="0">
                          <a:solidFill>
                            <a:srgbClr val="000000"/>
                          </a:solidFill>
                          <a:effectLst/>
                          <a:latin typeface="Calibri" panose="020F0502020204030204" pitchFamily="34" charset="0"/>
                        </a:rPr>
                        <a:t>St Bk of India</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232763.33</a:t>
                      </a:r>
                    </a:p>
                  </a:txBody>
                  <a:tcPr marL="7620" marR="7620" marT="7620" marB="0" anchor="b"/>
                </a:tc>
                <a:extLst>
                  <a:ext uri="{0D108BD9-81ED-4DB2-BD59-A6C34878D82A}">
                    <a16:rowId xmlns:a16="http://schemas.microsoft.com/office/drawing/2014/main" val="1372623774"/>
                  </a:ext>
                </a:extLst>
              </a:tr>
            </a:tbl>
          </a:graphicData>
        </a:graphic>
      </p:graphicFrame>
      <p:sp>
        <p:nvSpPr>
          <p:cNvPr id="6" name="TextBox 5">
            <a:extLst>
              <a:ext uri="{FF2B5EF4-FFF2-40B4-BE49-F238E27FC236}">
                <a16:creationId xmlns:a16="http://schemas.microsoft.com/office/drawing/2014/main" id="{CB672CF4-86CB-EA78-58A7-E0EEC5B8DC3C}"/>
              </a:ext>
            </a:extLst>
          </p:cNvPr>
          <p:cNvSpPr txBox="1"/>
          <p:nvPr/>
        </p:nvSpPr>
        <p:spPr>
          <a:xfrm>
            <a:off x="1106127" y="1822064"/>
            <a:ext cx="3667435" cy="307777"/>
          </a:xfrm>
          <a:prstGeom prst="rect">
            <a:avLst/>
          </a:prstGeom>
          <a:noFill/>
        </p:spPr>
        <p:txBody>
          <a:bodyPr wrap="square">
            <a:spAutoFit/>
          </a:bodyPr>
          <a:lstStyle/>
          <a:p>
            <a:r>
              <a:rPr lang="en-US" sz="1400" dirty="0"/>
              <a:t>Identify top companies by market capitalization</a:t>
            </a:r>
            <a:endParaRPr lang="en-IN" sz="1400" dirty="0"/>
          </a:p>
        </p:txBody>
      </p:sp>
      <p:sp>
        <p:nvSpPr>
          <p:cNvPr id="8" name="TextBox 7">
            <a:extLst>
              <a:ext uri="{FF2B5EF4-FFF2-40B4-BE49-F238E27FC236}">
                <a16:creationId xmlns:a16="http://schemas.microsoft.com/office/drawing/2014/main" id="{68671CBD-2AC1-301B-8429-028359A2C34E}"/>
              </a:ext>
            </a:extLst>
          </p:cNvPr>
          <p:cNvSpPr txBox="1"/>
          <p:nvPr/>
        </p:nvSpPr>
        <p:spPr>
          <a:xfrm>
            <a:off x="8052621" y="1822064"/>
            <a:ext cx="5255340" cy="307777"/>
          </a:xfrm>
          <a:prstGeom prst="rect">
            <a:avLst/>
          </a:prstGeom>
          <a:noFill/>
        </p:spPr>
        <p:txBody>
          <a:bodyPr wrap="square">
            <a:spAutoFit/>
          </a:bodyPr>
          <a:lstStyle/>
          <a:p>
            <a:r>
              <a:rPr lang="en-US" sz="1400" dirty="0"/>
              <a:t>Identify top companies by sales </a:t>
            </a:r>
            <a:endParaRPr lang="en-IN" sz="1400" dirty="0"/>
          </a:p>
        </p:txBody>
      </p:sp>
      <p:graphicFrame>
        <p:nvGraphicFramePr>
          <p:cNvPr id="9" name="Table 8">
            <a:extLst>
              <a:ext uri="{FF2B5EF4-FFF2-40B4-BE49-F238E27FC236}">
                <a16:creationId xmlns:a16="http://schemas.microsoft.com/office/drawing/2014/main" id="{2A76061C-0078-F357-8EDA-FA559721DA7A}"/>
              </a:ext>
            </a:extLst>
          </p:cNvPr>
          <p:cNvGraphicFramePr>
            <a:graphicFrameLocks noGrp="1"/>
          </p:cNvGraphicFramePr>
          <p:nvPr>
            <p:extLst>
              <p:ext uri="{D42A27DB-BD31-4B8C-83A1-F6EECF244321}">
                <p14:modId xmlns:p14="http://schemas.microsoft.com/office/powerpoint/2010/main" val="3693128632"/>
              </p:ext>
            </p:extLst>
          </p:nvPr>
        </p:nvGraphicFramePr>
        <p:xfrm>
          <a:off x="6871107" y="2129841"/>
          <a:ext cx="5122608" cy="2112050"/>
        </p:xfrm>
        <a:graphic>
          <a:graphicData uri="http://schemas.openxmlformats.org/drawingml/2006/table">
            <a:tbl>
              <a:tblPr firstRow="1" bandRow="1">
                <a:tableStyleId>{5C22544A-7EE6-4342-B048-85BDC9FD1C3A}</a:tableStyleId>
              </a:tblPr>
              <a:tblGrid>
                <a:gridCol w="2561304">
                  <a:extLst>
                    <a:ext uri="{9D8B030D-6E8A-4147-A177-3AD203B41FA5}">
                      <a16:colId xmlns:a16="http://schemas.microsoft.com/office/drawing/2014/main" val="1612950211"/>
                    </a:ext>
                  </a:extLst>
                </a:gridCol>
                <a:gridCol w="2561304">
                  <a:extLst>
                    <a:ext uri="{9D8B030D-6E8A-4147-A177-3AD203B41FA5}">
                      <a16:colId xmlns:a16="http://schemas.microsoft.com/office/drawing/2014/main" val="922952328"/>
                    </a:ext>
                  </a:extLst>
                </a:gridCol>
              </a:tblGrid>
              <a:tr h="189107">
                <a:tc>
                  <a:txBody>
                    <a:bodyPr/>
                    <a:lstStyle/>
                    <a:p>
                      <a:pPr algn="ctr" fontAlgn="b"/>
                      <a:r>
                        <a:rPr lang="en-IN" sz="1400" b="0" i="0" u="none" strike="noStrike" dirty="0">
                          <a:solidFill>
                            <a:schemeClr val="bg1"/>
                          </a:solidFill>
                          <a:effectLst/>
                          <a:latin typeface="Calibri" panose="020F0502020204030204" pitchFamily="34" charset="0"/>
                        </a:rPr>
                        <a:t>Name</a:t>
                      </a:r>
                      <a:endParaRPr lang="en-IN" sz="1100" b="0" i="0" u="none" strike="noStrike" dirty="0">
                        <a:solidFill>
                          <a:schemeClr val="bg1"/>
                        </a:solidFill>
                        <a:effectLst/>
                        <a:latin typeface="Calibri" panose="020F0502020204030204" pitchFamily="34" charset="0"/>
                      </a:endParaRPr>
                    </a:p>
                  </a:txBody>
                  <a:tcPr marL="7620" marR="7620" marT="7620" marB="0" anchor="b"/>
                </a:tc>
                <a:tc>
                  <a:txBody>
                    <a:bodyPr/>
                    <a:lstStyle/>
                    <a:p>
                      <a:pPr algn="ctr" fontAlgn="b"/>
                      <a:r>
                        <a:rPr lang="en-IN" sz="1400" b="0" i="0" u="none" strike="noStrike" dirty="0">
                          <a:solidFill>
                            <a:schemeClr val="bg1"/>
                          </a:solidFill>
                          <a:effectLst/>
                          <a:latin typeface="Calibri" panose="020F0502020204030204" pitchFamily="34" charset="0"/>
                        </a:rPr>
                        <a:t>Sum of Merged</a:t>
                      </a:r>
                    </a:p>
                  </a:txBody>
                  <a:tcPr marL="7620" marR="7620" marT="7620" marB="0" anchor="b"/>
                </a:tc>
                <a:extLst>
                  <a:ext uri="{0D108BD9-81ED-4DB2-BD59-A6C34878D82A}">
                    <a16:rowId xmlns:a16="http://schemas.microsoft.com/office/drawing/2014/main" val="1133044572"/>
                  </a:ext>
                </a:extLst>
              </a:tr>
              <a:tr h="189107">
                <a:tc>
                  <a:txBody>
                    <a:bodyPr/>
                    <a:lstStyle/>
                    <a:p>
                      <a:pPr algn="ctr" fontAlgn="b"/>
                      <a:r>
                        <a:rPr lang="en-IN" sz="1100" b="0" i="0" u="none" strike="noStrike" dirty="0">
                          <a:solidFill>
                            <a:srgbClr val="000000"/>
                          </a:solidFill>
                          <a:effectLst/>
                          <a:latin typeface="Calibri" panose="020F0502020204030204" pitchFamily="34" charset="0"/>
                        </a:rPr>
                        <a:t>I O C L</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110666.9</a:t>
                      </a:r>
                    </a:p>
                  </a:txBody>
                  <a:tcPr marL="7620" marR="7620" marT="7620" marB="0" anchor="b"/>
                </a:tc>
                <a:extLst>
                  <a:ext uri="{0D108BD9-81ED-4DB2-BD59-A6C34878D82A}">
                    <a16:rowId xmlns:a16="http://schemas.microsoft.com/office/drawing/2014/main" val="2999265567"/>
                  </a:ext>
                </a:extLst>
              </a:tr>
              <a:tr h="189107">
                <a:tc>
                  <a:txBody>
                    <a:bodyPr/>
                    <a:lstStyle/>
                    <a:p>
                      <a:pPr algn="ctr" fontAlgn="b"/>
                      <a:r>
                        <a:rPr lang="en-IN" sz="1100" b="0" i="0" u="none" strike="noStrike" dirty="0">
                          <a:solidFill>
                            <a:srgbClr val="000000"/>
                          </a:solidFill>
                          <a:effectLst/>
                          <a:latin typeface="Calibri" panose="020F0502020204030204" pitchFamily="34" charset="0"/>
                        </a:rPr>
                        <a:t>Reliance </a:t>
                      </a:r>
                      <a:r>
                        <a:rPr lang="en-IN" sz="1100" b="0" i="0" u="none" strike="noStrike" dirty="0" err="1">
                          <a:solidFill>
                            <a:srgbClr val="000000"/>
                          </a:solidFill>
                          <a:effectLst/>
                          <a:latin typeface="Calibri" panose="020F0502020204030204" pitchFamily="34" charset="0"/>
                        </a:rPr>
                        <a:t>Inds</a:t>
                      </a:r>
                      <a:r>
                        <a:rPr lang="en-IN" sz="1100" b="0" i="0" u="none" strike="noStrike" dirty="0">
                          <a:solidFill>
                            <a:srgbClr val="000000"/>
                          </a:solidFill>
                          <a:effectLst/>
                          <a:latin typeface="Calibri" panose="020F0502020204030204" pitchFamily="34" charset="0"/>
                        </a:rPr>
                        <a:t>.</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99810</a:t>
                      </a:r>
                    </a:p>
                  </a:txBody>
                  <a:tcPr marL="7620" marR="7620" marT="7620" marB="0" anchor="b"/>
                </a:tc>
                <a:extLst>
                  <a:ext uri="{0D108BD9-81ED-4DB2-BD59-A6C34878D82A}">
                    <a16:rowId xmlns:a16="http://schemas.microsoft.com/office/drawing/2014/main" val="370708515"/>
                  </a:ext>
                </a:extLst>
              </a:tr>
              <a:tr h="189107">
                <a:tc>
                  <a:txBody>
                    <a:bodyPr/>
                    <a:lstStyle/>
                    <a:p>
                      <a:pPr algn="ctr" fontAlgn="b"/>
                      <a:r>
                        <a:rPr lang="en-IN" sz="1100" b="0" i="0" u="none" strike="noStrike" dirty="0">
                          <a:solidFill>
                            <a:srgbClr val="000000"/>
                          </a:solidFill>
                          <a:effectLst/>
                          <a:latin typeface="Calibri" panose="020F0502020204030204" pitchFamily="34" charset="0"/>
                        </a:rPr>
                        <a:t>Tata Motors</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74156.07</a:t>
                      </a:r>
                    </a:p>
                  </a:txBody>
                  <a:tcPr marL="7620" marR="7620" marT="7620" marB="0" anchor="b"/>
                </a:tc>
                <a:extLst>
                  <a:ext uri="{0D108BD9-81ED-4DB2-BD59-A6C34878D82A}">
                    <a16:rowId xmlns:a16="http://schemas.microsoft.com/office/drawing/2014/main" val="841977031"/>
                  </a:ext>
                </a:extLst>
              </a:tr>
              <a:tr h="189107">
                <a:tc>
                  <a:txBody>
                    <a:bodyPr/>
                    <a:lstStyle/>
                    <a:p>
                      <a:pPr algn="ctr" fontAlgn="b"/>
                      <a:r>
                        <a:rPr lang="en-IN" sz="1100" b="0" i="0" u="none" strike="noStrike" dirty="0">
                          <a:solidFill>
                            <a:srgbClr val="000000"/>
                          </a:solidFill>
                          <a:effectLst/>
                          <a:latin typeface="Calibri" panose="020F0502020204030204" pitchFamily="34" charset="0"/>
                        </a:rPr>
                        <a:t>B P C L</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60616.36</a:t>
                      </a:r>
                    </a:p>
                  </a:txBody>
                  <a:tcPr marL="7620" marR="7620" marT="7620" marB="0" anchor="b"/>
                </a:tc>
                <a:extLst>
                  <a:ext uri="{0D108BD9-81ED-4DB2-BD59-A6C34878D82A}">
                    <a16:rowId xmlns:a16="http://schemas.microsoft.com/office/drawing/2014/main" val="2095776430"/>
                  </a:ext>
                </a:extLst>
              </a:tr>
              <a:tr h="189107">
                <a:tc>
                  <a:txBody>
                    <a:bodyPr/>
                    <a:lstStyle/>
                    <a:p>
                      <a:pPr algn="ctr" fontAlgn="b"/>
                      <a:r>
                        <a:rPr lang="en-IN" sz="1100" b="0" i="0" u="none" strike="noStrike">
                          <a:solidFill>
                            <a:srgbClr val="000000"/>
                          </a:solidFill>
                          <a:effectLst/>
                          <a:latin typeface="Calibri" panose="020F0502020204030204" pitchFamily="34" charset="0"/>
                        </a:rPr>
                        <a:t>H P C L</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57474.25</a:t>
                      </a:r>
                    </a:p>
                  </a:txBody>
                  <a:tcPr marL="7620" marR="7620" marT="7620" marB="0" anchor="b"/>
                </a:tc>
                <a:extLst>
                  <a:ext uri="{0D108BD9-81ED-4DB2-BD59-A6C34878D82A}">
                    <a16:rowId xmlns:a16="http://schemas.microsoft.com/office/drawing/2014/main" val="2497911739"/>
                  </a:ext>
                </a:extLst>
              </a:tr>
              <a:tr h="189107">
                <a:tc>
                  <a:txBody>
                    <a:bodyPr/>
                    <a:lstStyle/>
                    <a:p>
                      <a:pPr algn="ctr" fontAlgn="b"/>
                      <a:r>
                        <a:rPr lang="en-IN" sz="1100" b="0" i="0" u="none" strike="noStrike">
                          <a:solidFill>
                            <a:srgbClr val="000000"/>
                          </a:solidFill>
                          <a:effectLst/>
                          <a:latin typeface="Calibri" panose="020F0502020204030204" pitchFamily="34" charset="0"/>
                        </a:rPr>
                        <a:t>St Bk of India</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57014.08</a:t>
                      </a:r>
                    </a:p>
                  </a:txBody>
                  <a:tcPr marL="7620" marR="7620" marT="7620" marB="0" anchor="b"/>
                </a:tc>
                <a:extLst>
                  <a:ext uri="{0D108BD9-81ED-4DB2-BD59-A6C34878D82A}">
                    <a16:rowId xmlns:a16="http://schemas.microsoft.com/office/drawing/2014/main" val="1274449598"/>
                  </a:ext>
                </a:extLst>
              </a:tr>
              <a:tr h="189107">
                <a:tc>
                  <a:txBody>
                    <a:bodyPr/>
                    <a:lstStyle/>
                    <a:p>
                      <a:pPr algn="ctr" fontAlgn="b"/>
                      <a:r>
                        <a:rPr lang="en-IN" sz="1100" b="0" i="0" u="none" strike="noStrike">
                          <a:solidFill>
                            <a:srgbClr val="000000"/>
                          </a:solidFill>
                          <a:effectLst/>
                          <a:latin typeface="Calibri" panose="020F0502020204030204" pitchFamily="34" charset="0"/>
                        </a:rPr>
                        <a:t>Rajesh Exports</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41304.84</a:t>
                      </a:r>
                    </a:p>
                  </a:txBody>
                  <a:tcPr marL="7620" marR="7620" marT="7620" marB="0" anchor="b"/>
                </a:tc>
                <a:extLst>
                  <a:ext uri="{0D108BD9-81ED-4DB2-BD59-A6C34878D82A}">
                    <a16:rowId xmlns:a16="http://schemas.microsoft.com/office/drawing/2014/main" val="3761043863"/>
                  </a:ext>
                </a:extLst>
              </a:tr>
              <a:tr h="189107">
                <a:tc>
                  <a:txBody>
                    <a:bodyPr/>
                    <a:lstStyle/>
                    <a:p>
                      <a:pPr algn="ctr" fontAlgn="b"/>
                      <a:r>
                        <a:rPr lang="en-IN" sz="1100" b="0" i="0" u="none" strike="noStrike">
                          <a:solidFill>
                            <a:srgbClr val="000000"/>
                          </a:solidFill>
                          <a:effectLst/>
                          <a:latin typeface="Calibri" panose="020F0502020204030204" pitchFamily="34" charset="0"/>
                        </a:rPr>
                        <a:t>Tata Steel</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32464.14</a:t>
                      </a:r>
                    </a:p>
                  </a:txBody>
                  <a:tcPr marL="7620" marR="7620" marT="7620" marB="0" anchor="b"/>
                </a:tc>
                <a:extLst>
                  <a:ext uri="{0D108BD9-81ED-4DB2-BD59-A6C34878D82A}">
                    <a16:rowId xmlns:a16="http://schemas.microsoft.com/office/drawing/2014/main" val="3064821943"/>
                  </a:ext>
                </a:extLst>
              </a:tr>
              <a:tr h="189107">
                <a:tc>
                  <a:txBody>
                    <a:bodyPr/>
                    <a:lstStyle/>
                    <a:p>
                      <a:pPr algn="ctr" fontAlgn="b"/>
                      <a:r>
                        <a:rPr lang="en-IN" sz="1100" b="0" i="0" u="none" strike="noStrike">
                          <a:solidFill>
                            <a:srgbClr val="000000"/>
                          </a:solidFill>
                          <a:effectLst/>
                          <a:latin typeface="Calibri" panose="020F0502020204030204" pitchFamily="34" charset="0"/>
                        </a:rPr>
                        <a:t>TCS</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30904</a:t>
                      </a:r>
                    </a:p>
                  </a:txBody>
                  <a:tcPr marL="7620" marR="7620" marT="7620" marB="0" anchor="b"/>
                </a:tc>
                <a:extLst>
                  <a:ext uri="{0D108BD9-81ED-4DB2-BD59-A6C34878D82A}">
                    <a16:rowId xmlns:a16="http://schemas.microsoft.com/office/drawing/2014/main" val="1994831458"/>
                  </a:ext>
                </a:extLst>
              </a:tr>
              <a:tr h="189107">
                <a:tc>
                  <a:txBody>
                    <a:bodyPr/>
                    <a:lstStyle/>
                    <a:p>
                      <a:pPr algn="ctr" fontAlgn="b"/>
                      <a:r>
                        <a:rPr lang="en-IN" sz="1100" b="0" i="0" u="none" strike="noStrike">
                          <a:solidFill>
                            <a:srgbClr val="000000"/>
                          </a:solidFill>
                          <a:effectLst/>
                          <a:latin typeface="Calibri" panose="020F0502020204030204" pitchFamily="34" charset="0"/>
                        </a:rPr>
                        <a:t>Larsen &amp; Toubro</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28747.45</a:t>
                      </a:r>
                    </a:p>
                  </a:txBody>
                  <a:tcPr marL="7620" marR="7620" marT="7620" marB="0" anchor="b"/>
                </a:tc>
                <a:extLst>
                  <a:ext uri="{0D108BD9-81ED-4DB2-BD59-A6C34878D82A}">
                    <a16:rowId xmlns:a16="http://schemas.microsoft.com/office/drawing/2014/main" val="4172997901"/>
                  </a:ext>
                </a:extLst>
              </a:tr>
            </a:tbl>
          </a:graphicData>
        </a:graphic>
      </p:graphicFrame>
      <p:sp>
        <p:nvSpPr>
          <p:cNvPr id="11" name="TextBox 10">
            <a:extLst>
              <a:ext uri="{FF2B5EF4-FFF2-40B4-BE49-F238E27FC236}">
                <a16:creationId xmlns:a16="http://schemas.microsoft.com/office/drawing/2014/main" id="{45EAFD5B-2D91-6944-5625-35EA2BDE7323}"/>
              </a:ext>
            </a:extLst>
          </p:cNvPr>
          <p:cNvSpPr txBox="1"/>
          <p:nvPr/>
        </p:nvSpPr>
        <p:spPr>
          <a:xfrm>
            <a:off x="1106127" y="4283968"/>
            <a:ext cx="6651522" cy="307777"/>
          </a:xfrm>
          <a:prstGeom prst="rect">
            <a:avLst/>
          </a:prstGeom>
          <a:noFill/>
        </p:spPr>
        <p:txBody>
          <a:bodyPr wrap="square">
            <a:spAutoFit/>
          </a:bodyPr>
          <a:lstStyle/>
          <a:p>
            <a:r>
              <a:rPr lang="en-US" sz="1400" dirty="0"/>
              <a:t>Analyze the distribution of market capitalization vs sales.</a:t>
            </a:r>
          </a:p>
        </p:txBody>
      </p:sp>
      <p:pic>
        <p:nvPicPr>
          <p:cNvPr id="13" name="Picture 12">
            <a:extLst>
              <a:ext uri="{FF2B5EF4-FFF2-40B4-BE49-F238E27FC236}">
                <a16:creationId xmlns:a16="http://schemas.microsoft.com/office/drawing/2014/main" id="{B1326D52-9212-4159-E12D-B72EF2D765DC}"/>
              </a:ext>
            </a:extLst>
          </p:cNvPr>
          <p:cNvPicPr>
            <a:picLocks noChangeAspect="1"/>
          </p:cNvPicPr>
          <p:nvPr/>
        </p:nvPicPr>
        <p:blipFill>
          <a:blip r:embed="rId2"/>
          <a:stretch>
            <a:fillRect/>
          </a:stretch>
        </p:blipFill>
        <p:spPr>
          <a:xfrm>
            <a:off x="1002068" y="4588553"/>
            <a:ext cx="4640827" cy="2157474"/>
          </a:xfrm>
          <a:prstGeom prst="rect">
            <a:avLst/>
          </a:prstGeom>
        </p:spPr>
      </p:pic>
      <p:sp>
        <p:nvSpPr>
          <p:cNvPr id="15" name="TextBox 14">
            <a:extLst>
              <a:ext uri="{FF2B5EF4-FFF2-40B4-BE49-F238E27FC236}">
                <a16:creationId xmlns:a16="http://schemas.microsoft.com/office/drawing/2014/main" id="{DEC0A887-7D31-A226-12F2-EB8C5DB71342}"/>
              </a:ext>
            </a:extLst>
          </p:cNvPr>
          <p:cNvSpPr txBox="1"/>
          <p:nvPr/>
        </p:nvSpPr>
        <p:spPr>
          <a:xfrm>
            <a:off x="8041147" y="4253190"/>
            <a:ext cx="3846053" cy="307777"/>
          </a:xfrm>
          <a:prstGeom prst="rect">
            <a:avLst/>
          </a:prstGeom>
          <a:noFill/>
        </p:spPr>
        <p:txBody>
          <a:bodyPr wrap="square">
            <a:spAutoFit/>
          </a:bodyPr>
          <a:lstStyle/>
          <a:p>
            <a:r>
              <a:rPr lang="en-US" sz="1400" dirty="0"/>
              <a:t>Top 5 company ratio.</a:t>
            </a:r>
          </a:p>
        </p:txBody>
      </p:sp>
      <p:graphicFrame>
        <p:nvGraphicFramePr>
          <p:cNvPr id="16" name="Table 15">
            <a:extLst>
              <a:ext uri="{FF2B5EF4-FFF2-40B4-BE49-F238E27FC236}">
                <a16:creationId xmlns:a16="http://schemas.microsoft.com/office/drawing/2014/main" id="{8DA49415-1D5D-2CB1-E806-983DB66D66E5}"/>
              </a:ext>
            </a:extLst>
          </p:cNvPr>
          <p:cNvGraphicFramePr>
            <a:graphicFrameLocks noGrp="1"/>
          </p:cNvGraphicFramePr>
          <p:nvPr>
            <p:extLst>
              <p:ext uri="{D42A27DB-BD31-4B8C-83A1-F6EECF244321}">
                <p14:modId xmlns:p14="http://schemas.microsoft.com/office/powerpoint/2010/main" val="1420230677"/>
              </p:ext>
            </p:extLst>
          </p:nvPr>
        </p:nvGraphicFramePr>
        <p:xfrm>
          <a:off x="6871107" y="4517795"/>
          <a:ext cx="5122608" cy="2225040"/>
        </p:xfrm>
        <a:graphic>
          <a:graphicData uri="http://schemas.openxmlformats.org/drawingml/2006/table">
            <a:tbl>
              <a:tblPr firstRow="1" bandRow="1">
                <a:tableStyleId>{5C22544A-7EE6-4342-B048-85BDC9FD1C3A}</a:tableStyleId>
              </a:tblPr>
              <a:tblGrid>
                <a:gridCol w="2561304">
                  <a:extLst>
                    <a:ext uri="{9D8B030D-6E8A-4147-A177-3AD203B41FA5}">
                      <a16:colId xmlns:a16="http://schemas.microsoft.com/office/drawing/2014/main" val="3169908396"/>
                    </a:ext>
                  </a:extLst>
                </a:gridCol>
                <a:gridCol w="2561304">
                  <a:extLst>
                    <a:ext uri="{9D8B030D-6E8A-4147-A177-3AD203B41FA5}">
                      <a16:colId xmlns:a16="http://schemas.microsoft.com/office/drawing/2014/main" val="496336930"/>
                    </a:ext>
                  </a:extLst>
                </a:gridCol>
              </a:tblGrid>
              <a:tr h="370840">
                <a:tc>
                  <a:txBody>
                    <a:bodyPr/>
                    <a:lstStyle/>
                    <a:p>
                      <a:pPr algn="ctr" fontAlgn="b"/>
                      <a:r>
                        <a:rPr lang="en-IN" sz="1400" b="0" i="0" u="none" strike="noStrike" dirty="0">
                          <a:solidFill>
                            <a:schemeClr val="bg1"/>
                          </a:solidFill>
                          <a:effectLst/>
                          <a:latin typeface="Calibri" panose="020F0502020204030204" pitchFamily="34" charset="0"/>
                        </a:rPr>
                        <a:t>Name</a:t>
                      </a:r>
                    </a:p>
                  </a:txBody>
                  <a:tcPr marL="7620" marR="7620" marT="7620" marB="0" anchor="b"/>
                </a:tc>
                <a:tc>
                  <a:txBody>
                    <a:bodyPr/>
                    <a:lstStyle/>
                    <a:p>
                      <a:pPr algn="ctr" fontAlgn="b"/>
                      <a:r>
                        <a:rPr lang="en-IN" sz="1400" b="0" i="0" u="none" strike="noStrike" dirty="0">
                          <a:solidFill>
                            <a:schemeClr val="bg1"/>
                          </a:solidFill>
                          <a:effectLst/>
                          <a:latin typeface="Calibri" panose="020F0502020204030204" pitchFamily="34" charset="0"/>
                        </a:rPr>
                        <a:t>Sum of Ratio</a:t>
                      </a:r>
                    </a:p>
                  </a:txBody>
                  <a:tcPr marL="7620" marR="7620" marT="7620" marB="0" anchor="b"/>
                </a:tc>
                <a:extLst>
                  <a:ext uri="{0D108BD9-81ED-4DB2-BD59-A6C34878D82A}">
                    <a16:rowId xmlns:a16="http://schemas.microsoft.com/office/drawing/2014/main" val="1370088025"/>
                  </a:ext>
                </a:extLst>
              </a:tr>
              <a:tr h="370840">
                <a:tc>
                  <a:txBody>
                    <a:bodyPr/>
                    <a:lstStyle/>
                    <a:p>
                      <a:pPr algn="ctr" fontAlgn="b"/>
                      <a:r>
                        <a:rPr lang="en-IN" sz="1100" b="0" i="0" u="none" strike="noStrike" dirty="0">
                          <a:solidFill>
                            <a:srgbClr val="000000"/>
                          </a:solidFill>
                          <a:effectLst/>
                          <a:latin typeface="Calibri" panose="020F0502020204030204" pitchFamily="34" charset="0"/>
                        </a:rPr>
                        <a:t>SPARC</a:t>
                      </a:r>
                    </a:p>
                  </a:txBody>
                  <a:tcPr marL="7620" marR="7620" marT="7620" marB="0" anchor="b"/>
                </a:tc>
                <a:tc>
                  <a:txBody>
                    <a:bodyPr/>
                    <a:lstStyle/>
                    <a:p>
                      <a:pPr algn="ctr" fontAlgn="b"/>
                      <a:r>
                        <a:rPr lang="en-IN" sz="1100" b="0" i="0" u="none" strike="noStrike">
                          <a:solidFill>
                            <a:srgbClr val="000000"/>
                          </a:solidFill>
                          <a:effectLst/>
                          <a:latin typeface="Calibri" panose="020F0502020204030204" pitchFamily="34" charset="0"/>
                        </a:rPr>
                        <a:t>553.8172</a:t>
                      </a:r>
                    </a:p>
                  </a:txBody>
                  <a:tcPr marL="7620" marR="7620" marT="7620" marB="0" anchor="b"/>
                </a:tc>
                <a:extLst>
                  <a:ext uri="{0D108BD9-81ED-4DB2-BD59-A6C34878D82A}">
                    <a16:rowId xmlns:a16="http://schemas.microsoft.com/office/drawing/2014/main" val="547011663"/>
                  </a:ext>
                </a:extLst>
              </a:tr>
              <a:tr h="370840">
                <a:tc>
                  <a:txBody>
                    <a:bodyPr/>
                    <a:lstStyle/>
                    <a:p>
                      <a:pPr algn="ctr" fontAlgn="b"/>
                      <a:r>
                        <a:rPr lang="en-IN" sz="1100" b="0" i="0" u="none" strike="noStrike" dirty="0">
                          <a:solidFill>
                            <a:srgbClr val="000000"/>
                          </a:solidFill>
                          <a:effectLst/>
                          <a:latin typeface="Calibri" panose="020F0502020204030204" pitchFamily="34" charset="0"/>
                        </a:rPr>
                        <a:t>Bajaj Holdings</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95.34667</a:t>
                      </a:r>
                    </a:p>
                  </a:txBody>
                  <a:tcPr marL="7620" marR="7620" marT="7620" marB="0" anchor="b"/>
                </a:tc>
                <a:extLst>
                  <a:ext uri="{0D108BD9-81ED-4DB2-BD59-A6C34878D82A}">
                    <a16:rowId xmlns:a16="http://schemas.microsoft.com/office/drawing/2014/main" val="375339239"/>
                  </a:ext>
                </a:extLst>
              </a:tr>
              <a:tr h="370840">
                <a:tc>
                  <a:txBody>
                    <a:bodyPr/>
                    <a:lstStyle/>
                    <a:p>
                      <a:pPr algn="ctr" fontAlgn="b"/>
                      <a:r>
                        <a:rPr lang="en-IN" sz="1100" b="0" i="0" u="none" strike="noStrike">
                          <a:solidFill>
                            <a:srgbClr val="000000"/>
                          </a:solidFill>
                          <a:effectLst/>
                          <a:latin typeface="Calibri" panose="020F0502020204030204" pitchFamily="34" charset="0"/>
                        </a:rPr>
                        <a:t>Tata Inv.Corpn.</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93.61251</a:t>
                      </a:r>
                    </a:p>
                  </a:txBody>
                  <a:tcPr marL="7620" marR="7620" marT="7620" marB="0" anchor="b"/>
                </a:tc>
                <a:extLst>
                  <a:ext uri="{0D108BD9-81ED-4DB2-BD59-A6C34878D82A}">
                    <a16:rowId xmlns:a16="http://schemas.microsoft.com/office/drawing/2014/main" val="258603338"/>
                  </a:ext>
                </a:extLst>
              </a:tr>
              <a:tr h="370840">
                <a:tc>
                  <a:txBody>
                    <a:bodyPr/>
                    <a:lstStyle/>
                    <a:p>
                      <a:pPr algn="ctr" fontAlgn="b"/>
                      <a:r>
                        <a:rPr lang="en-IN" sz="1100" b="0" i="0" u="none" strike="noStrike">
                          <a:solidFill>
                            <a:srgbClr val="000000"/>
                          </a:solidFill>
                          <a:effectLst/>
                          <a:latin typeface="Calibri" panose="020F0502020204030204" pitchFamily="34" charset="0"/>
                        </a:rPr>
                        <a:t>Indian Energy Ex</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70.97606</a:t>
                      </a:r>
                    </a:p>
                  </a:txBody>
                  <a:tcPr marL="7620" marR="7620" marT="7620" marB="0" anchor="b"/>
                </a:tc>
                <a:extLst>
                  <a:ext uri="{0D108BD9-81ED-4DB2-BD59-A6C34878D82A}">
                    <a16:rowId xmlns:a16="http://schemas.microsoft.com/office/drawing/2014/main" val="815941977"/>
                  </a:ext>
                </a:extLst>
              </a:tr>
              <a:tr h="370840">
                <a:tc>
                  <a:txBody>
                    <a:bodyPr/>
                    <a:lstStyle/>
                    <a:p>
                      <a:pPr algn="ctr" fontAlgn="b"/>
                      <a:r>
                        <a:rPr lang="en-IN" sz="1100" b="0" i="0" u="none" strike="noStrike">
                          <a:solidFill>
                            <a:srgbClr val="000000"/>
                          </a:solidFill>
                          <a:effectLst/>
                          <a:latin typeface="Calibri" panose="020F0502020204030204" pitchFamily="34" charset="0"/>
                        </a:rPr>
                        <a:t>Central Dep. Ser</a:t>
                      </a:r>
                    </a:p>
                  </a:txBody>
                  <a:tcPr marL="7620" marR="7620" marT="7620" marB="0" anchor="b"/>
                </a:tc>
                <a:tc>
                  <a:txBody>
                    <a:bodyPr/>
                    <a:lstStyle/>
                    <a:p>
                      <a:pPr algn="ctr" fontAlgn="b"/>
                      <a:r>
                        <a:rPr lang="en-IN" sz="1100" b="0" i="0" u="none" strike="noStrike" dirty="0">
                          <a:solidFill>
                            <a:srgbClr val="000000"/>
                          </a:solidFill>
                          <a:effectLst/>
                          <a:latin typeface="Calibri" panose="020F0502020204030204" pitchFamily="34" charset="0"/>
                        </a:rPr>
                        <a:t>70.20131</a:t>
                      </a:r>
                    </a:p>
                  </a:txBody>
                  <a:tcPr marL="7620" marR="7620" marT="7620" marB="0" anchor="b"/>
                </a:tc>
                <a:extLst>
                  <a:ext uri="{0D108BD9-81ED-4DB2-BD59-A6C34878D82A}">
                    <a16:rowId xmlns:a16="http://schemas.microsoft.com/office/drawing/2014/main" val="2802136927"/>
                  </a:ext>
                </a:extLst>
              </a:tr>
            </a:tbl>
          </a:graphicData>
        </a:graphic>
      </p:graphicFrame>
    </p:spTree>
    <p:extLst>
      <p:ext uri="{BB962C8B-B14F-4D97-AF65-F5344CB8AC3E}">
        <p14:creationId xmlns:p14="http://schemas.microsoft.com/office/powerpoint/2010/main" val="251315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4F11-63A2-B159-4B42-D62CD60CAF3A}"/>
              </a:ext>
            </a:extLst>
          </p:cNvPr>
          <p:cNvSpPr>
            <a:spLocks noGrp="1"/>
          </p:cNvSpPr>
          <p:nvPr>
            <p:ph type="title"/>
          </p:nvPr>
        </p:nvSpPr>
        <p:spPr/>
        <p:txBody>
          <a:bodyPr>
            <a:normAutofit/>
          </a:bodyPr>
          <a:lstStyle/>
          <a:p>
            <a:pPr algn="ctr"/>
            <a:r>
              <a:rPr lang="en-IN" sz="4800" b="1" dirty="0"/>
              <a:t>conclusion</a:t>
            </a:r>
          </a:p>
        </p:txBody>
      </p:sp>
      <p:sp>
        <p:nvSpPr>
          <p:cNvPr id="3" name="Content Placeholder 2">
            <a:extLst>
              <a:ext uri="{FF2B5EF4-FFF2-40B4-BE49-F238E27FC236}">
                <a16:creationId xmlns:a16="http://schemas.microsoft.com/office/drawing/2014/main" id="{9EC4160E-A878-3C64-68B0-373958C6540A}"/>
              </a:ext>
            </a:extLst>
          </p:cNvPr>
          <p:cNvSpPr>
            <a:spLocks noGrp="1"/>
          </p:cNvSpPr>
          <p:nvPr>
            <p:ph idx="1"/>
          </p:nvPr>
        </p:nvSpPr>
        <p:spPr/>
        <p:txBody>
          <a:bodyPr/>
          <a:lstStyle/>
          <a:p>
            <a:pPr marL="0" indent="0" algn="just">
              <a:buNone/>
            </a:pPr>
            <a:r>
              <a:rPr lang="en-US" dirty="0"/>
              <a:t>My analysis of the financial dataset using Power BI provides valuable insights into the market performance of various companies. By identifying top companies by market capitalization and sales, analyzing distribution trends, and calculating the market capitalization to sales ratio, I can better understand market dynamics. Highlighting growth trends in sales further aids in strategic decision-making. These insights enable stakeholders to make informed business decisions based on data-driven analysis.</a:t>
            </a:r>
            <a:endParaRPr lang="en-IN" dirty="0"/>
          </a:p>
        </p:txBody>
      </p:sp>
    </p:spTree>
    <p:extLst>
      <p:ext uri="{BB962C8B-B14F-4D97-AF65-F5344CB8AC3E}">
        <p14:creationId xmlns:p14="http://schemas.microsoft.com/office/powerpoint/2010/main" val="93937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E1292D-DA7A-5A4A-B498-CBEA047CD70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496526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85</TotalTime>
  <Words>442</Words>
  <Application>Microsoft Office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Söhne</vt:lpstr>
      <vt:lpstr>Gallery</vt:lpstr>
      <vt:lpstr>Financial Data Analysis</vt:lpstr>
      <vt:lpstr>CONTENTS</vt:lpstr>
      <vt:lpstr>INTRODUCTION</vt:lpstr>
      <vt:lpstr>overview</vt:lpstr>
      <vt:lpstr>Questions</vt:lpstr>
      <vt:lpstr>Dashboard</vt:lpstr>
      <vt:lpstr>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Data Analysis</dc:title>
  <dc:creator>SUBHASISH GHOSH</dc:creator>
  <cp:lastModifiedBy>SUBHASISH GHOSH</cp:lastModifiedBy>
  <cp:revision>3</cp:revision>
  <dcterms:created xsi:type="dcterms:W3CDTF">2024-05-22T16:58:08Z</dcterms:created>
  <dcterms:modified xsi:type="dcterms:W3CDTF">2024-05-22T18:24:53Z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