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Montserrat"/>
      <p:regular r:id="rId13"/>
      <p:bold r:id="rId14"/>
      <p:italic r:id="rId15"/>
      <p:boldItalic r:id="rId16"/>
    </p:embeddedFont>
    <p:embeddedFont>
      <p:font typeface="Barlow Medium"/>
      <p:regular r:id="rId17"/>
      <p:bold r:id="rId18"/>
      <p:italic r:id="rId19"/>
      <p:boldItalic r:id="rId20"/>
    </p:embeddedFont>
    <p:embeddedFont>
      <p:font typeface="Barlow"/>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boldItalic.fntdata"/><Relationship Id="rId11" Type="http://schemas.openxmlformats.org/officeDocument/2006/relationships/slide" Target="slides/slide6.xml"/><Relationship Id="rId22" Type="http://schemas.openxmlformats.org/officeDocument/2006/relationships/font" Target="fonts/Barlow-boldItalic.fntdata"/><Relationship Id="rId10" Type="http://schemas.openxmlformats.org/officeDocument/2006/relationships/slide" Target="slides/slide5.xml"/><Relationship Id="rId21" Type="http://schemas.openxmlformats.org/officeDocument/2006/relationships/font" Target="fonts/Barlow-bold.fnt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Barlow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BarlowMedium-italic.fntdata"/><Relationship Id="rId6" Type="http://schemas.openxmlformats.org/officeDocument/2006/relationships/slide" Target="slides/slide1.xml"/><Relationship Id="rId18" Type="http://schemas.openxmlformats.org/officeDocument/2006/relationships/font" Target="fonts/Barlow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402574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944025740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Meridio Chain</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You Own Your Idea</a:t>
            </a:r>
            <a:endParaRPr/>
          </a:p>
        </p:txBody>
      </p:sp>
      <p:sp>
        <p:nvSpPr>
          <p:cNvPr id="92" name="Google Shape;92;p13"/>
          <p:cNvSpPr txBox="1"/>
          <p:nvPr/>
        </p:nvSpPr>
        <p:spPr>
          <a:xfrm>
            <a:off x="6527586" y="3081500"/>
            <a:ext cx="10731714" cy="108563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Team Code Busters</a:t>
            </a:r>
            <a:endParaRPr/>
          </a:p>
        </p:txBody>
      </p:sp>
      <p:sp>
        <p:nvSpPr>
          <p:cNvPr id="93" name="Google Shape;93;p13"/>
          <p:cNvSpPr txBox="1"/>
          <p:nvPr/>
        </p:nvSpPr>
        <p:spPr>
          <a:xfrm>
            <a:off x="6527586" y="4070831"/>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Aavishkar Mishra</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Adittya Dey</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Rabijit Singh</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Subhasish Goswami</a:t>
            </a:r>
            <a:endParaRPr b="1" sz="4200">
              <a:solidFill>
                <a:srgbClr val="141414"/>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grpSp>
        <p:nvGrpSpPr>
          <p:cNvPr id="99" name="Google Shape;99;p14"/>
          <p:cNvGrpSpPr/>
          <p:nvPr/>
        </p:nvGrpSpPr>
        <p:grpSpPr>
          <a:xfrm>
            <a:off x="1028700" y="2582543"/>
            <a:ext cx="9405363" cy="7462720"/>
            <a:chOff x="0" y="-47625"/>
            <a:chExt cx="12540484" cy="9950293"/>
          </a:xfrm>
        </p:grpSpPr>
        <p:sp>
          <p:nvSpPr>
            <p:cNvPr id="100" name="Google Shape;100;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1" name="Google Shape;101;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100">
                  <a:solidFill>
                    <a:srgbClr val="141414"/>
                  </a:solidFill>
                  <a:latin typeface="Barlow Medium"/>
                  <a:ea typeface="Barlow Medium"/>
                  <a:cs typeface="Barlow Medium"/>
                  <a:sym typeface="Barlow Medium"/>
                </a:rPr>
                <a:t>We love making new projects and working on new ideas. During the current </a:t>
              </a:r>
              <a:r>
                <a:rPr lang="en-US" sz="2100">
                  <a:solidFill>
                    <a:srgbClr val="141414"/>
                  </a:solidFill>
                  <a:latin typeface="Barlow Medium"/>
                  <a:ea typeface="Barlow Medium"/>
                  <a:cs typeface="Barlow Medium"/>
                  <a:sym typeface="Barlow Medium"/>
                </a:rPr>
                <a:t>scenario</a:t>
              </a:r>
              <a:r>
                <a:rPr lang="en-US" sz="2100">
                  <a:solidFill>
                    <a:srgbClr val="141414"/>
                  </a:solidFill>
                  <a:latin typeface="Barlow Medium"/>
                  <a:ea typeface="Barlow Medium"/>
                  <a:cs typeface="Barlow Medium"/>
                  <a:sym typeface="Barlow Medium"/>
                </a:rPr>
                <a:t> of online classes what we miss the most is constant support of our teachers and professors. Imagine having a noble idea which you </a:t>
              </a:r>
              <a:r>
                <a:rPr lang="en-US" sz="2100">
                  <a:solidFill>
                    <a:srgbClr val="141414"/>
                  </a:solidFill>
                  <a:latin typeface="Barlow Medium"/>
                  <a:ea typeface="Barlow Medium"/>
                  <a:cs typeface="Barlow Medium"/>
                  <a:sym typeface="Barlow Medium"/>
                </a:rPr>
                <a:t>can't</a:t>
              </a:r>
              <a:r>
                <a:rPr lang="en-US" sz="2100">
                  <a:solidFill>
                    <a:srgbClr val="141414"/>
                  </a:solidFill>
                  <a:latin typeface="Barlow Medium"/>
                  <a:ea typeface="Barlow Medium"/>
                  <a:cs typeface="Barlow Medium"/>
                  <a:sym typeface="Barlow Medium"/>
                </a:rPr>
                <a:t> find on the internet but after working with your full dedication  on your idea, you  find that someone has already worked on the idea and published his work in a foreign language journal.</a:t>
              </a:r>
              <a:endParaRPr sz="21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100">
                  <a:solidFill>
                    <a:srgbClr val="141414"/>
                  </a:solidFill>
                  <a:latin typeface="Barlow Medium"/>
                  <a:ea typeface="Barlow Medium"/>
                  <a:cs typeface="Barlow Medium"/>
                  <a:sym typeface="Barlow Medium"/>
                </a:rPr>
                <a:t>Even after you implement your idea, patenting something in India takes 4 to 6 years. Moreover the process is long enough to make it impossible for new ones to complete without any support from previously experienced professionals..</a:t>
              </a:r>
              <a:endParaRPr sz="21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100">
                  <a:solidFill>
                    <a:srgbClr val="141414"/>
                  </a:solidFill>
                  <a:latin typeface="Barlow Medium"/>
                  <a:ea typeface="Barlow Medium"/>
                  <a:cs typeface="Barlow Medium"/>
                  <a:sym typeface="Barlow Medium"/>
                </a:rPr>
                <a:t>There needs to be a platform where one can share their research and project idea so that others can check if someone is working on idea before they can start. The platform needs to store data in an immutable manner so that if there is any day some issue regarding ownership of the intelectual property records can be checked to ensure who came up the idea first.</a:t>
              </a:r>
              <a:endParaRPr sz="2100">
                <a:solidFill>
                  <a:srgbClr val="141414"/>
                </a:solidFill>
                <a:latin typeface="Barlow Medium"/>
                <a:ea typeface="Barlow Medium"/>
                <a:cs typeface="Barlow Medium"/>
                <a:sym typeface="Barlow Medium"/>
              </a:endParaRPr>
            </a:p>
          </p:txBody>
        </p:sp>
      </p:grpSp>
      <p:pic>
        <p:nvPicPr>
          <p:cNvPr id="102" name="Google Shape;102;p14"/>
          <p:cNvPicPr preferRelativeResize="0"/>
          <p:nvPr/>
        </p:nvPicPr>
        <p:blipFill>
          <a:blip r:embed="rId3">
            <a:alphaModFix/>
          </a:blip>
          <a:stretch>
            <a:fillRect/>
          </a:stretch>
        </p:blipFill>
        <p:spPr>
          <a:xfrm>
            <a:off x="11414125" y="0"/>
            <a:ext cx="6858025" cy="10287000"/>
          </a:xfrm>
          <a:prstGeom prst="rect">
            <a:avLst/>
          </a:prstGeom>
          <a:noFill/>
          <a:ln>
            <a:noFill/>
          </a:ln>
        </p:spPr>
      </p:pic>
      <p:pic>
        <p:nvPicPr>
          <p:cNvPr id="103" name="Google Shape;103;p14"/>
          <p:cNvPicPr preferRelativeResize="0"/>
          <p:nvPr/>
        </p:nvPicPr>
        <p:blipFill rotWithShape="1">
          <a:blip r:embed="rId4">
            <a:alphaModFix/>
          </a:blip>
          <a:srcRect b="0" l="0" r="0" t="0"/>
          <a:stretch/>
        </p:blipFill>
        <p:spPr>
          <a:xfrm>
            <a:off x="16498384" y="410839"/>
            <a:ext cx="1571982" cy="146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7" name="Shape 107"/>
        <p:cNvGrpSpPr/>
        <p:nvPr/>
      </p:nvGrpSpPr>
      <p:grpSpPr>
        <a:xfrm>
          <a:off x="0" y="0"/>
          <a:ext cx="0" cy="0"/>
          <a:chOff x="0" y="0"/>
          <a:chExt cx="0" cy="0"/>
        </a:xfrm>
      </p:grpSpPr>
      <p:sp>
        <p:nvSpPr>
          <p:cNvPr id="108" name="Google Shape;108;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09" name="Google Shape;109;p15"/>
          <p:cNvSpPr txBox="1"/>
          <p:nvPr/>
        </p:nvSpPr>
        <p:spPr>
          <a:xfrm>
            <a:off x="264431" y="1982073"/>
            <a:ext cx="11268600" cy="8882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We present to you Meridio Chain. Meridio means to share in greek and as the name suggests we present a Distributed APP to share, to share your ideas.</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We propose a solution based on Ethereum blockchain to post project and research ideas by the users. Ideas will be stored on the Ethereum blockchain network in order to maintain immutability. Data will be stored on the Ethereum blockchain by smart contracts written in solidity through transactions. User’s unique ethereum address is fetched using Web3js and it is used as an unique key to retrieve complete profile details from MongoDB database. Apart from checking if someone is already working on a project idea, users can also support other projects by sending ethereum to author’s ethereum address. Under My profile users can check their profile details and also previous posts made by them.</a:t>
            </a:r>
            <a:endParaRPr sz="25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Using the solution users can look if someone is already working on their idea and if not they can post their idea. Users can support other projects or even contact authors of various projects.</a:t>
            </a:r>
            <a:endParaRPr sz="2500">
              <a:solidFill>
                <a:srgbClr val="141414"/>
              </a:solidFill>
              <a:latin typeface="Barlow Medium"/>
              <a:ea typeface="Barlow Medium"/>
              <a:cs typeface="Barlow Medium"/>
              <a:sym typeface="Barlow Medium"/>
            </a:endParaRPr>
          </a:p>
        </p:txBody>
      </p:sp>
      <p:pic>
        <p:nvPicPr>
          <p:cNvPr id="110" name="Google Shape;110;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1" name="Google Shape;111;p15"/>
          <p:cNvPicPr preferRelativeResize="0"/>
          <p:nvPr/>
        </p:nvPicPr>
        <p:blipFill rotWithShape="1">
          <a:blip r:embed="rId4">
            <a:alphaModFix/>
          </a:blip>
          <a:srcRect b="0" l="0" r="0"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5" name="Shape 115"/>
        <p:cNvGrpSpPr/>
        <p:nvPr/>
      </p:nvGrpSpPr>
      <p:grpSpPr>
        <a:xfrm>
          <a:off x="0" y="0"/>
          <a:ext cx="0" cy="0"/>
          <a:chOff x="0" y="0"/>
          <a:chExt cx="0" cy="0"/>
        </a:xfrm>
      </p:grpSpPr>
      <p:sp>
        <p:nvSpPr>
          <p:cNvPr id="116" name="Google Shape;116;p16"/>
          <p:cNvSpPr txBox="1"/>
          <p:nvPr/>
        </p:nvSpPr>
        <p:spPr>
          <a:xfrm>
            <a:off x="6687531" y="442342"/>
            <a:ext cx="10912500" cy="1172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800">
                <a:solidFill>
                  <a:srgbClr val="141414"/>
                </a:solidFill>
                <a:latin typeface="Barlow"/>
                <a:ea typeface="Barlow"/>
                <a:cs typeface="Barlow"/>
                <a:sym typeface="Barlow"/>
              </a:rPr>
              <a:t>Project Structure</a:t>
            </a:r>
            <a:endParaRPr/>
          </a:p>
        </p:txBody>
      </p:sp>
      <p:sp>
        <p:nvSpPr>
          <p:cNvPr id="117" name="Google Shape;117;p16"/>
          <p:cNvSpPr txBox="1"/>
          <p:nvPr/>
        </p:nvSpPr>
        <p:spPr>
          <a:xfrm>
            <a:off x="6509481" y="1763273"/>
            <a:ext cx="11268600" cy="88824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sz="2500">
              <a:solidFill>
                <a:srgbClr val="141414"/>
              </a:solidFill>
              <a:latin typeface="Barlow Medium"/>
              <a:ea typeface="Barlow Medium"/>
              <a:cs typeface="Barlow Medium"/>
              <a:sym typeface="Barlow Medium"/>
            </a:endParaRPr>
          </a:p>
          <a:p>
            <a:pPr indent="0" lvl="0" marL="0" marR="0" rtl="0" algn="r">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We basically have two separate repositories. </a:t>
            </a:r>
            <a:endParaRPr sz="2500">
              <a:solidFill>
                <a:srgbClr val="141414"/>
              </a:solidFill>
              <a:latin typeface="Barlow Medium"/>
              <a:ea typeface="Barlow Medium"/>
              <a:cs typeface="Barlow Medium"/>
              <a:sym typeface="Barlow Medium"/>
            </a:endParaRPr>
          </a:p>
          <a:p>
            <a:pPr indent="0" lvl="0" marL="0" marR="0" rtl="0" algn="r">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The first repository does the job of presenting the user with an interface to View, Post ideas and to manage his/her profile. We are </a:t>
            </a:r>
            <a:r>
              <a:rPr lang="en-US" sz="2500">
                <a:solidFill>
                  <a:srgbClr val="141414"/>
                </a:solidFill>
                <a:latin typeface="Barlow Medium"/>
                <a:ea typeface="Barlow Medium"/>
                <a:cs typeface="Barlow Medium"/>
                <a:sym typeface="Barlow Medium"/>
              </a:rPr>
              <a:t>storing</a:t>
            </a:r>
            <a:r>
              <a:rPr lang="en-US" sz="2500">
                <a:solidFill>
                  <a:srgbClr val="141414"/>
                </a:solidFill>
                <a:latin typeface="Barlow Medium"/>
                <a:ea typeface="Barlow Medium"/>
                <a:cs typeface="Barlow Medium"/>
                <a:sym typeface="Barlow Medium"/>
              </a:rPr>
              <a:t> the post data in the </a:t>
            </a:r>
            <a:r>
              <a:rPr lang="en-US" sz="2500">
                <a:solidFill>
                  <a:srgbClr val="141414"/>
                </a:solidFill>
                <a:latin typeface="Barlow Medium"/>
                <a:ea typeface="Barlow Medium"/>
                <a:cs typeface="Barlow Medium"/>
                <a:sym typeface="Barlow Medium"/>
              </a:rPr>
              <a:t>Ethereum</a:t>
            </a:r>
            <a:r>
              <a:rPr lang="en-US" sz="2500">
                <a:solidFill>
                  <a:srgbClr val="141414"/>
                </a:solidFill>
                <a:latin typeface="Barlow Medium"/>
                <a:ea typeface="Barlow Medium"/>
                <a:cs typeface="Barlow Medium"/>
                <a:sym typeface="Barlow Medium"/>
              </a:rPr>
              <a:t> </a:t>
            </a:r>
            <a:r>
              <a:rPr lang="en-US" sz="2500">
                <a:solidFill>
                  <a:srgbClr val="141414"/>
                </a:solidFill>
                <a:latin typeface="Barlow Medium"/>
                <a:ea typeface="Barlow Medium"/>
                <a:cs typeface="Barlow Medium"/>
                <a:sym typeface="Barlow Medium"/>
              </a:rPr>
              <a:t>Blockchain</a:t>
            </a:r>
            <a:r>
              <a:rPr lang="en-US" sz="2500">
                <a:solidFill>
                  <a:srgbClr val="141414"/>
                </a:solidFill>
                <a:latin typeface="Barlow Medium"/>
                <a:ea typeface="Barlow Medium"/>
                <a:cs typeface="Barlow Medium"/>
                <a:sym typeface="Barlow Medium"/>
              </a:rPr>
              <a:t> using Solidity and we fetch the data using Web3JS when we want to show it. The interface is built with ReactJS which provides us with a smooth UI. We are storing the user data in a MongoDB database using API calls. This enables us to maintain a Profile section in the Distributed APP.</a:t>
            </a:r>
            <a:endParaRPr sz="2500">
              <a:solidFill>
                <a:srgbClr val="141414"/>
              </a:solidFill>
              <a:latin typeface="Barlow Medium"/>
              <a:ea typeface="Barlow Medium"/>
              <a:cs typeface="Barlow Medium"/>
              <a:sym typeface="Barlow Medium"/>
            </a:endParaRPr>
          </a:p>
          <a:p>
            <a:pPr indent="0" lvl="0" marL="0" marR="0" rtl="0" algn="r">
              <a:lnSpc>
                <a:spcPct val="150000"/>
              </a:lnSpc>
              <a:spcBef>
                <a:spcPts val="0"/>
              </a:spcBef>
              <a:spcAft>
                <a:spcPts val="0"/>
              </a:spcAft>
              <a:buNone/>
            </a:pPr>
            <a:r>
              <a:t/>
            </a:r>
            <a:endParaRPr sz="2500">
              <a:solidFill>
                <a:srgbClr val="141414"/>
              </a:solidFill>
              <a:latin typeface="Barlow Medium"/>
              <a:ea typeface="Barlow Medium"/>
              <a:cs typeface="Barlow Medium"/>
              <a:sym typeface="Barlow Medium"/>
            </a:endParaRPr>
          </a:p>
          <a:p>
            <a:pPr indent="0" lvl="0" marL="0" marR="0" rtl="0" algn="r">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The second repository does the job of handling API calls from the Web App and acts as a server for dealing with the user data. The APIs were made using Flask and the data is stored a MongoDB online cluster. We have hosted this repository on Heroku which makes API calls easy from the app. The Server has mainly 5 API functions to fetch all users, fetch a particular user, add a new user, update a user and delete a user.   </a:t>
            </a:r>
            <a:endParaRPr sz="2500">
              <a:solidFill>
                <a:srgbClr val="141414"/>
              </a:solidFill>
              <a:latin typeface="Barlow Medium"/>
              <a:ea typeface="Barlow Medium"/>
              <a:cs typeface="Barlow Medium"/>
              <a:sym typeface="Barlow Medium"/>
            </a:endParaRPr>
          </a:p>
          <a:p>
            <a:pPr indent="0" lvl="0" marL="0" marR="0" rtl="0" algn="r">
              <a:lnSpc>
                <a:spcPct val="150000"/>
              </a:lnSpc>
              <a:spcBef>
                <a:spcPts val="0"/>
              </a:spcBef>
              <a:spcAft>
                <a:spcPts val="0"/>
              </a:spcAft>
              <a:buNone/>
            </a:pPr>
            <a:r>
              <a:rPr lang="en-US" sz="2500">
                <a:solidFill>
                  <a:srgbClr val="141414"/>
                </a:solidFill>
                <a:latin typeface="Barlow Medium"/>
                <a:ea typeface="Barlow Medium"/>
                <a:cs typeface="Barlow Medium"/>
                <a:sym typeface="Barlow Medium"/>
              </a:rPr>
              <a:t>  </a:t>
            </a:r>
            <a:endParaRPr sz="2500">
              <a:solidFill>
                <a:srgbClr val="141414"/>
              </a:solidFill>
              <a:latin typeface="Barlow Medium"/>
              <a:ea typeface="Barlow Medium"/>
              <a:cs typeface="Barlow Medium"/>
              <a:sym typeface="Barlow Medium"/>
            </a:endParaRPr>
          </a:p>
        </p:txBody>
      </p:sp>
      <p:pic>
        <p:nvPicPr>
          <p:cNvPr id="118" name="Google Shape;118;p16"/>
          <p:cNvPicPr preferRelativeResize="0"/>
          <p:nvPr/>
        </p:nvPicPr>
        <p:blipFill rotWithShape="1">
          <a:blip r:embed="rId3">
            <a:alphaModFix/>
          </a:blip>
          <a:srcRect b="0" l="0" r="0" t="0"/>
          <a:stretch/>
        </p:blipFill>
        <p:spPr>
          <a:xfrm rot="4236183">
            <a:off x="-5076742" y="2360189"/>
            <a:ext cx="15371928" cy="5905509"/>
          </a:xfrm>
          <a:prstGeom prst="rect">
            <a:avLst/>
          </a:prstGeom>
          <a:noFill/>
          <a:ln>
            <a:noFill/>
          </a:ln>
        </p:spPr>
      </p:pic>
      <p:pic>
        <p:nvPicPr>
          <p:cNvPr id="119" name="Google Shape;119;p16"/>
          <p:cNvPicPr preferRelativeResize="0"/>
          <p:nvPr/>
        </p:nvPicPr>
        <p:blipFill rotWithShape="1">
          <a:blip r:embed="rId4">
            <a:alphaModFix/>
          </a:blip>
          <a:srcRect b="0" l="0" r="0" t="0"/>
          <a:stretch/>
        </p:blipFill>
        <p:spPr>
          <a:xfrm>
            <a:off x="3551834" y="294126"/>
            <a:ext cx="1571982" cy="146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3" name="Shape 123"/>
        <p:cNvGrpSpPr/>
        <p:nvPr/>
      </p:nvGrpSpPr>
      <p:grpSpPr>
        <a:xfrm>
          <a:off x="0" y="0"/>
          <a:ext cx="0" cy="0"/>
          <a:chOff x="0" y="0"/>
          <a:chExt cx="0" cy="0"/>
        </a:xfrm>
      </p:grpSpPr>
      <p:sp>
        <p:nvSpPr>
          <p:cNvPr id="124" name="Google Shape;124;p17"/>
          <p:cNvSpPr txBox="1"/>
          <p:nvPr/>
        </p:nvSpPr>
        <p:spPr>
          <a:xfrm>
            <a:off x="2406088" y="1773169"/>
            <a:ext cx="8165400" cy="63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25" name="Google Shape;125;p17"/>
          <p:cNvSpPr txBox="1"/>
          <p:nvPr/>
        </p:nvSpPr>
        <p:spPr>
          <a:xfrm>
            <a:off x="2885575" y="5961357"/>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User’s data is stored on blockchain hence no one can change the details and users don’t need to worry of people copying their ideas</a:t>
            </a:r>
            <a:endParaRPr/>
          </a:p>
        </p:txBody>
      </p:sp>
      <p:sp>
        <p:nvSpPr>
          <p:cNvPr id="126" name="Google Shape;126;p17"/>
          <p:cNvSpPr txBox="1"/>
          <p:nvPr/>
        </p:nvSpPr>
        <p:spPr>
          <a:xfrm>
            <a:off x="2885575" y="5123225"/>
            <a:ext cx="80613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 </a:t>
            </a:r>
            <a:r>
              <a:rPr b="1" lang="en-US" sz="5600">
                <a:solidFill>
                  <a:srgbClr val="3CDA7D"/>
                </a:solidFill>
                <a:latin typeface="Barlow"/>
                <a:ea typeface="Barlow"/>
                <a:cs typeface="Barlow"/>
                <a:sym typeface="Barlow"/>
              </a:rPr>
              <a:t>Immutable</a:t>
            </a:r>
            <a:r>
              <a:rPr b="1" lang="en-US" sz="5600">
                <a:solidFill>
                  <a:srgbClr val="3CDA7D"/>
                </a:solidFill>
                <a:latin typeface="Barlow"/>
                <a:ea typeface="Barlow"/>
                <a:cs typeface="Barlow"/>
                <a:sym typeface="Barlow"/>
              </a:rPr>
              <a:t> in Nature</a:t>
            </a:r>
            <a:endParaRPr/>
          </a:p>
        </p:txBody>
      </p:sp>
      <p:pic>
        <p:nvPicPr>
          <p:cNvPr id="127" name="Google Shape;127;p17"/>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8" name="Google Shape;128;p17"/>
          <p:cNvSpPr txBox="1"/>
          <p:nvPr/>
        </p:nvSpPr>
        <p:spPr>
          <a:xfrm>
            <a:off x="2885575" y="8310646"/>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There is need for platforms where users can check if someone is already working on an idea.</a:t>
            </a:r>
            <a:endParaRPr/>
          </a:p>
        </p:txBody>
      </p:sp>
      <p:sp>
        <p:nvSpPr>
          <p:cNvPr id="129" name="Google Shape;129;p17"/>
          <p:cNvSpPr txBox="1"/>
          <p:nvPr/>
        </p:nvSpPr>
        <p:spPr>
          <a:xfrm>
            <a:off x="2885575" y="7472525"/>
            <a:ext cx="72063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 Need for Users</a:t>
            </a:r>
            <a:endParaRPr/>
          </a:p>
        </p:txBody>
      </p:sp>
      <p:sp>
        <p:nvSpPr>
          <p:cNvPr id="130" name="Google Shape;130;p17"/>
          <p:cNvSpPr txBox="1"/>
          <p:nvPr/>
        </p:nvSpPr>
        <p:spPr>
          <a:xfrm>
            <a:off x="2885575" y="3845855"/>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Anyone connected with the Ethereum Network using a wallet can make a profile and start posting</a:t>
            </a:r>
            <a:endParaRPr/>
          </a:p>
        </p:txBody>
      </p:sp>
      <p:sp>
        <p:nvSpPr>
          <p:cNvPr id="131" name="Google Shape;131;p17"/>
          <p:cNvSpPr txBox="1"/>
          <p:nvPr/>
        </p:nvSpPr>
        <p:spPr>
          <a:xfrm>
            <a:off x="2885575" y="3007725"/>
            <a:ext cx="83622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 </a:t>
            </a:r>
            <a:r>
              <a:rPr b="1" lang="en-US" sz="5600">
                <a:solidFill>
                  <a:srgbClr val="3CDA7D"/>
                </a:solidFill>
                <a:latin typeface="Barlow"/>
                <a:ea typeface="Barlow"/>
                <a:cs typeface="Barlow"/>
                <a:sym typeface="Barlow"/>
              </a:rPr>
              <a:t>Ease of Use</a:t>
            </a:r>
            <a:endParaRPr/>
          </a:p>
        </p:txBody>
      </p:sp>
      <p:pic>
        <p:nvPicPr>
          <p:cNvPr id="132" name="Google Shape;132;p17"/>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38" name="Google Shape;138;p18"/>
          <p:cNvGrpSpPr/>
          <p:nvPr/>
        </p:nvGrpSpPr>
        <p:grpSpPr>
          <a:xfrm>
            <a:off x="2417477" y="1962248"/>
            <a:ext cx="7640924" cy="1356484"/>
            <a:chOff x="0" y="-47625"/>
            <a:chExt cx="10187898" cy="1808645"/>
          </a:xfrm>
        </p:grpSpPr>
        <p:sp>
          <p:nvSpPr>
            <p:cNvPr id="139" name="Google Shape;139;p18"/>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ReactJS</a:t>
              </a:r>
              <a:endParaRPr/>
            </a:p>
          </p:txBody>
        </p:sp>
        <p:sp>
          <p:nvSpPr>
            <p:cNvPr id="140" name="Google Shape;140;p18"/>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Front end and user interface has been rendered using React and it’s various components</a:t>
              </a:r>
              <a:endParaRPr/>
            </a:p>
          </p:txBody>
        </p:sp>
      </p:grpSp>
      <p:grpSp>
        <p:nvGrpSpPr>
          <p:cNvPr id="141" name="Google Shape;141;p18"/>
          <p:cNvGrpSpPr/>
          <p:nvPr/>
        </p:nvGrpSpPr>
        <p:grpSpPr>
          <a:xfrm>
            <a:off x="2417477" y="3827711"/>
            <a:ext cx="7640924" cy="1356484"/>
            <a:chOff x="0" y="-47625"/>
            <a:chExt cx="10187898" cy="1808645"/>
          </a:xfrm>
        </p:grpSpPr>
        <p:sp>
          <p:nvSpPr>
            <p:cNvPr id="142" name="Google Shape;142;p18"/>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Web3JS</a:t>
              </a:r>
              <a:endParaRPr/>
            </a:p>
          </p:txBody>
        </p:sp>
        <p:sp>
          <p:nvSpPr>
            <p:cNvPr id="143" name="Google Shape;143;p18"/>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Smart contract data have been fetched using web3js. User Interface </a:t>
              </a:r>
              <a:r>
                <a:rPr lang="en-US" sz="2000">
                  <a:solidFill>
                    <a:srgbClr val="141414"/>
                  </a:solidFill>
                  <a:latin typeface="Barlow Medium"/>
                  <a:ea typeface="Barlow Medium"/>
                  <a:cs typeface="Barlow Medium"/>
                  <a:sym typeface="Barlow Medium"/>
                </a:rPr>
                <a:t>interacts</a:t>
              </a:r>
              <a:r>
                <a:rPr lang="en-US" sz="2000">
                  <a:solidFill>
                    <a:srgbClr val="141414"/>
                  </a:solidFill>
                  <a:latin typeface="Barlow Medium"/>
                  <a:ea typeface="Barlow Medium"/>
                  <a:cs typeface="Barlow Medium"/>
                  <a:sym typeface="Barlow Medium"/>
                </a:rPr>
                <a:t> with the smart </a:t>
              </a:r>
              <a:r>
                <a:rPr lang="en-US" sz="2000">
                  <a:solidFill>
                    <a:srgbClr val="141414"/>
                  </a:solidFill>
                  <a:latin typeface="Barlow Medium"/>
                  <a:ea typeface="Barlow Medium"/>
                  <a:cs typeface="Barlow Medium"/>
                  <a:sym typeface="Barlow Medium"/>
                </a:rPr>
                <a:t>contracts</a:t>
              </a:r>
              <a:r>
                <a:rPr lang="en-US" sz="2000">
                  <a:solidFill>
                    <a:srgbClr val="141414"/>
                  </a:solidFill>
                  <a:latin typeface="Barlow Medium"/>
                  <a:ea typeface="Barlow Medium"/>
                  <a:cs typeface="Barlow Medium"/>
                  <a:sym typeface="Barlow Medium"/>
                </a:rPr>
                <a:t> through web3js.</a:t>
              </a:r>
              <a:endParaRPr/>
            </a:p>
          </p:txBody>
        </p:sp>
      </p:grpSp>
      <p:grpSp>
        <p:nvGrpSpPr>
          <p:cNvPr id="144" name="Google Shape;144;p18"/>
          <p:cNvGrpSpPr/>
          <p:nvPr/>
        </p:nvGrpSpPr>
        <p:grpSpPr>
          <a:xfrm>
            <a:off x="2417477" y="5630611"/>
            <a:ext cx="7640924" cy="1356484"/>
            <a:chOff x="0" y="-47625"/>
            <a:chExt cx="10187898" cy="1808645"/>
          </a:xfrm>
        </p:grpSpPr>
        <p:sp>
          <p:nvSpPr>
            <p:cNvPr id="145" name="Google Shape;145;p18"/>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MongoDB</a:t>
              </a:r>
              <a:endParaRPr/>
            </a:p>
          </p:txBody>
        </p:sp>
        <p:sp>
          <p:nvSpPr>
            <p:cNvPr id="146" name="Google Shape;146;p18"/>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Details related to user profile are stored on the MongoDB database</a:t>
              </a:r>
              <a:endParaRPr/>
            </a:p>
          </p:txBody>
        </p:sp>
      </p:grpSp>
      <p:sp>
        <p:nvSpPr>
          <p:cNvPr id="147" name="Google Shape;147;p18"/>
          <p:cNvSpPr txBox="1"/>
          <p:nvPr/>
        </p:nvSpPr>
        <p:spPr>
          <a:xfrm>
            <a:off x="1028700" y="1949267"/>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8" name="Google Shape;148;p18"/>
          <p:cNvSpPr txBox="1"/>
          <p:nvPr/>
        </p:nvSpPr>
        <p:spPr>
          <a:xfrm>
            <a:off x="1028700" y="3834855"/>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49" name="Google Shape;149;p18"/>
          <p:cNvSpPr txBox="1"/>
          <p:nvPr/>
        </p:nvSpPr>
        <p:spPr>
          <a:xfrm>
            <a:off x="1028700" y="5637755"/>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3.</a:t>
            </a:r>
            <a:endParaRPr/>
          </a:p>
        </p:txBody>
      </p:sp>
      <p:sp>
        <p:nvSpPr>
          <p:cNvPr id="150" name="Google Shape;150;p18"/>
          <p:cNvSpPr txBox="1"/>
          <p:nvPr/>
        </p:nvSpPr>
        <p:spPr>
          <a:xfrm>
            <a:off x="1028700" y="633830"/>
            <a:ext cx="9029700" cy="10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TECH STACK</a:t>
            </a:r>
            <a:endParaRPr/>
          </a:p>
        </p:txBody>
      </p:sp>
      <p:pic>
        <p:nvPicPr>
          <p:cNvPr id="151" name="Google Shape;151;p18"/>
          <p:cNvPicPr preferRelativeResize="0"/>
          <p:nvPr/>
        </p:nvPicPr>
        <p:blipFill rotWithShape="1">
          <a:blip r:embed="rId4">
            <a:alphaModFix/>
          </a:blip>
          <a:srcRect b="0" l="0" r="0" t="0"/>
          <a:stretch/>
        </p:blipFill>
        <p:spPr>
          <a:xfrm>
            <a:off x="15697200" y="41022"/>
            <a:ext cx="2430224" cy="2271246"/>
          </a:xfrm>
          <a:prstGeom prst="rect">
            <a:avLst/>
          </a:prstGeom>
          <a:noFill/>
          <a:ln>
            <a:noFill/>
          </a:ln>
        </p:spPr>
      </p:pic>
      <p:grpSp>
        <p:nvGrpSpPr>
          <p:cNvPr id="152" name="Google Shape;152;p18"/>
          <p:cNvGrpSpPr/>
          <p:nvPr/>
        </p:nvGrpSpPr>
        <p:grpSpPr>
          <a:xfrm>
            <a:off x="2417439" y="7133673"/>
            <a:ext cx="7641000" cy="1356491"/>
            <a:chOff x="0" y="-47625"/>
            <a:chExt cx="10188000" cy="1808654"/>
          </a:xfrm>
        </p:grpSpPr>
        <p:sp>
          <p:nvSpPr>
            <p:cNvPr id="153" name="Google Shape;153;p18"/>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Solidity</a:t>
              </a:r>
              <a:endParaRPr/>
            </a:p>
          </p:txBody>
        </p:sp>
        <p:sp>
          <p:nvSpPr>
            <p:cNvPr id="154" name="Google Shape;154;p18"/>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Smart contracts have been written in solidity programming language</a:t>
              </a:r>
              <a:endParaRPr/>
            </a:p>
          </p:txBody>
        </p:sp>
      </p:grpSp>
      <p:sp>
        <p:nvSpPr>
          <p:cNvPr id="155" name="Google Shape;155;p18"/>
          <p:cNvSpPr txBox="1"/>
          <p:nvPr/>
        </p:nvSpPr>
        <p:spPr>
          <a:xfrm>
            <a:off x="1028663" y="7140817"/>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a:p>
        </p:txBody>
      </p:sp>
      <p:grpSp>
        <p:nvGrpSpPr>
          <p:cNvPr id="156" name="Google Shape;156;p18"/>
          <p:cNvGrpSpPr/>
          <p:nvPr/>
        </p:nvGrpSpPr>
        <p:grpSpPr>
          <a:xfrm>
            <a:off x="2417439" y="8754848"/>
            <a:ext cx="7641000" cy="1356491"/>
            <a:chOff x="0" y="-47625"/>
            <a:chExt cx="10188000" cy="1808654"/>
          </a:xfrm>
        </p:grpSpPr>
        <p:sp>
          <p:nvSpPr>
            <p:cNvPr id="157" name="Google Shape;157;p18"/>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Flask API</a:t>
              </a:r>
              <a:endParaRPr/>
            </a:p>
          </p:txBody>
        </p:sp>
        <p:sp>
          <p:nvSpPr>
            <p:cNvPr id="158" name="Google Shape;158;p18"/>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flask has been used to make rest API</a:t>
              </a:r>
              <a:endParaRPr/>
            </a:p>
          </p:txBody>
        </p:sp>
      </p:grpSp>
      <p:sp>
        <p:nvSpPr>
          <p:cNvPr id="159" name="Google Shape;159;p18"/>
          <p:cNvSpPr txBox="1"/>
          <p:nvPr/>
        </p:nvSpPr>
        <p:spPr>
          <a:xfrm>
            <a:off x="1028663" y="87619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63" name="Shape 163"/>
        <p:cNvGrpSpPr/>
        <p:nvPr/>
      </p:nvGrpSpPr>
      <p:grpSpPr>
        <a:xfrm>
          <a:off x="0" y="0"/>
          <a:ext cx="0" cy="0"/>
          <a:chOff x="0" y="0"/>
          <a:chExt cx="0" cy="0"/>
        </a:xfrm>
      </p:grpSpPr>
      <p:grpSp>
        <p:nvGrpSpPr>
          <p:cNvPr id="164" name="Google Shape;164;p19"/>
          <p:cNvGrpSpPr/>
          <p:nvPr/>
        </p:nvGrpSpPr>
        <p:grpSpPr>
          <a:xfrm>
            <a:off x="1000308" y="4583200"/>
            <a:ext cx="8564296" cy="2316893"/>
            <a:chOff x="0" y="209550"/>
            <a:chExt cx="11419061" cy="3089191"/>
          </a:xfrm>
        </p:grpSpPr>
        <p:sp>
          <p:nvSpPr>
            <p:cNvPr id="165" name="Google Shape;165;p19"/>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66" name="Google Shape;166;p19"/>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7" name="Google Shape;167;p19"/>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68" name="Google Shape;168;p19"/>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69" name="Google Shape;169;p19"/>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