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DD83A-0C7C-4D89-BA6B-3A56E5D2691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4DA57E-01AF-49E7-B627-85EADE923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Current state: Level 2 (Emerging) on 5-point scale </a:t>
          </a:r>
          <a:endParaRPr lang="en-US"/>
        </a:p>
      </dgm:t>
    </dgm:pt>
    <dgm:pt modelId="{41FADA35-367B-4CB2-8501-8324C9BB0DC6}" type="parTrans" cxnId="{547A2C9B-BEDD-4E36-BB64-E67706E5CB06}">
      <dgm:prSet/>
      <dgm:spPr/>
      <dgm:t>
        <a:bodyPr/>
        <a:lstStyle/>
        <a:p>
          <a:endParaRPr lang="en-US"/>
        </a:p>
      </dgm:t>
    </dgm:pt>
    <dgm:pt modelId="{45DA136F-14D9-40D4-8BAC-406743E22615}" type="sibTrans" cxnId="{547A2C9B-BEDD-4E36-BB64-E67706E5CB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616939-06E8-4188-843A-575DA10A71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Target state: Level 4 (Leading) within 24 months </a:t>
          </a:r>
          <a:endParaRPr lang="en-US"/>
        </a:p>
      </dgm:t>
    </dgm:pt>
    <dgm:pt modelId="{9CA082A9-E87A-4DDC-9719-6E45C74524A8}" type="parTrans" cxnId="{A24AFB52-D3FF-4F0B-901D-B3EF4EDEED42}">
      <dgm:prSet/>
      <dgm:spPr/>
      <dgm:t>
        <a:bodyPr/>
        <a:lstStyle/>
        <a:p>
          <a:endParaRPr lang="en-US"/>
        </a:p>
      </dgm:t>
    </dgm:pt>
    <dgm:pt modelId="{6E37BAB8-8120-4BD0-BD68-8B275D9BC1F3}" type="sibTrans" cxnId="{A24AFB52-D3FF-4F0B-901D-B3EF4EDEED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FD1E29-6840-4A1B-BD0E-7B364C9B3C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Key gaps in data capabilities, technology architecture, and digital organization </a:t>
          </a:r>
          <a:endParaRPr lang="en-US"/>
        </a:p>
      </dgm:t>
    </dgm:pt>
    <dgm:pt modelId="{FA63886F-AEF1-482F-98EF-776C2F7D347D}" type="parTrans" cxnId="{091320CE-A297-4F9A-A99F-85D4DB390A04}">
      <dgm:prSet/>
      <dgm:spPr/>
      <dgm:t>
        <a:bodyPr/>
        <a:lstStyle/>
        <a:p>
          <a:endParaRPr lang="en-US"/>
        </a:p>
      </dgm:t>
    </dgm:pt>
    <dgm:pt modelId="{EB690EAD-A897-4E7C-8704-CF52F17ACE80}" type="sibTrans" cxnId="{091320CE-A297-4F9A-A99F-85D4DB390A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AF99C4-EC39-4AE8-8AB8-01BA5B97E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Foundation for measuring transformation progress </a:t>
          </a:r>
          <a:endParaRPr lang="en-US"/>
        </a:p>
      </dgm:t>
    </dgm:pt>
    <dgm:pt modelId="{8B2B8F56-937F-4A29-AD96-20B2A71554A1}" type="parTrans" cxnId="{C6F6677D-505B-46CE-A34F-052328CB97E3}">
      <dgm:prSet/>
      <dgm:spPr/>
      <dgm:t>
        <a:bodyPr/>
        <a:lstStyle/>
        <a:p>
          <a:endParaRPr lang="en-US"/>
        </a:p>
      </dgm:t>
    </dgm:pt>
    <dgm:pt modelId="{CC8A2389-5A63-424C-ABA8-A19C18A75FA3}" type="sibTrans" cxnId="{C6F6677D-505B-46CE-A34F-052328CB97E3}">
      <dgm:prSet/>
      <dgm:spPr/>
      <dgm:t>
        <a:bodyPr/>
        <a:lstStyle/>
        <a:p>
          <a:endParaRPr lang="en-US"/>
        </a:p>
      </dgm:t>
    </dgm:pt>
    <dgm:pt modelId="{E1F9EA69-66F3-40A7-9279-38BCC43B7728}" type="pres">
      <dgm:prSet presAssocID="{0E2DD83A-0C7C-4D89-BA6B-3A56E5D269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0395C9-D496-464F-A9A3-4E8D3EA5767C}" type="pres">
      <dgm:prSet presAssocID="{604DA57E-01AF-49E7-B627-85EADE923688}" presName="hierRoot1" presStyleCnt="0"/>
      <dgm:spPr/>
    </dgm:pt>
    <dgm:pt modelId="{42722BD8-3ED7-413E-BE21-1F79A5C72C5E}" type="pres">
      <dgm:prSet presAssocID="{604DA57E-01AF-49E7-B627-85EADE923688}" presName="composite" presStyleCnt="0"/>
      <dgm:spPr/>
    </dgm:pt>
    <dgm:pt modelId="{59AB8791-5A6D-49A1-80F8-FB8FD92F36F6}" type="pres">
      <dgm:prSet presAssocID="{604DA57E-01AF-49E7-B627-85EADE923688}" presName="background" presStyleLbl="node0" presStyleIdx="0" presStyleCnt="4"/>
      <dgm:spPr/>
    </dgm:pt>
    <dgm:pt modelId="{A0A6B1DB-5A9C-4DC2-B425-05FB170D289D}" type="pres">
      <dgm:prSet presAssocID="{604DA57E-01AF-49E7-B627-85EADE923688}" presName="text" presStyleLbl="fgAcc0" presStyleIdx="0" presStyleCnt="4">
        <dgm:presLayoutVars>
          <dgm:chPref val="3"/>
        </dgm:presLayoutVars>
      </dgm:prSet>
      <dgm:spPr/>
    </dgm:pt>
    <dgm:pt modelId="{947216EC-EC1D-4A38-9570-471958A934FD}" type="pres">
      <dgm:prSet presAssocID="{604DA57E-01AF-49E7-B627-85EADE923688}" presName="hierChild2" presStyleCnt="0"/>
      <dgm:spPr/>
    </dgm:pt>
    <dgm:pt modelId="{A80CC087-1E74-4DE5-AFF4-B0E414003F1F}" type="pres">
      <dgm:prSet presAssocID="{C1616939-06E8-4188-843A-575DA10A71C3}" presName="hierRoot1" presStyleCnt="0"/>
      <dgm:spPr/>
    </dgm:pt>
    <dgm:pt modelId="{AC5A769D-AC9A-4635-9BCA-048C57516176}" type="pres">
      <dgm:prSet presAssocID="{C1616939-06E8-4188-843A-575DA10A71C3}" presName="composite" presStyleCnt="0"/>
      <dgm:spPr/>
    </dgm:pt>
    <dgm:pt modelId="{7FFDD957-5F56-474C-BC5E-325E124294B0}" type="pres">
      <dgm:prSet presAssocID="{C1616939-06E8-4188-843A-575DA10A71C3}" presName="background" presStyleLbl="node0" presStyleIdx="1" presStyleCnt="4"/>
      <dgm:spPr/>
    </dgm:pt>
    <dgm:pt modelId="{D5A0ABBF-9AD6-48AA-8E04-422BD81563CE}" type="pres">
      <dgm:prSet presAssocID="{C1616939-06E8-4188-843A-575DA10A71C3}" presName="text" presStyleLbl="fgAcc0" presStyleIdx="1" presStyleCnt="4">
        <dgm:presLayoutVars>
          <dgm:chPref val="3"/>
        </dgm:presLayoutVars>
      </dgm:prSet>
      <dgm:spPr/>
    </dgm:pt>
    <dgm:pt modelId="{71678213-6A86-4D54-A1FA-3C65514436CA}" type="pres">
      <dgm:prSet presAssocID="{C1616939-06E8-4188-843A-575DA10A71C3}" presName="hierChild2" presStyleCnt="0"/>
      <dgm:spPr/>
    </dgm:pt>
    <dgm:pt modelId="{BAC2599C-9C97-4663-896B-16184A8EFB2C}" type="pres">
      <dgm:prSet presAssocID="{7BFD1E29-6840-4A1B-BD0E-7B364C9B3C83}" presName="hierRoot1" presStyleCnt="0"/>
      <dgm:spPr/>
    </dgm:pt>
    <dgm:pt modelId="{C41EF402-7B5C-4C03-8904-AD50C9931935}" type="pres">
      <dgm:prSet presAssocID="{7BFD1E29-6840-4A1B-BD0E-7B364C9B3C83}" presName="composite" presStyleCnt="0"/>
      <dgm:spPr/>
    </dgm:pt>
    <dgm:pt modelId="{74DF8347-B577-40A1-8048-A8A1B97C9C0A}" type="pres">
      <dgm:prSet presAssocID="{7BFD1E29-6840-4A1B-BD0E-7B364C9B3C83}" presName="background" presStyleLbl="node0" presStyleIdx="2" presStyleCnt="4"/>
      <dgm:spPr/>
    </dgm:pt>
    <dgm:pt modelId="{ED070A17-3036-4AC0-8E80-7E83A9E00F16}" type="pres">
      <dgm:prSet presAssocID="{7BFD1E29-6840-4A1B-BD0E-7B364C9B3C83}" presName="text" presStyleLbl="fgAcc0" presStyleIdx="2" presStyleCnt="4">
        <dgm:presLayoutVars>
          <dgm:chPref val="3"/>
        </dgm:presLayoutVars>
      </dgm:prSet>
      <dgm:spPr/>
    </dgm:pt>
    <dgm:pt modelId="{20176C6C-E751-460C-A5A6-28761D469736}" type="pres">
      <dgm:prSet presAssocID="{7BFD1E29-6840-4A1B-BD0E-7B364C9B3C83}" presName="hierChild2" presStyleCnt="0"/>
      <dgm:spPr/>
    </dgm:pt>
    <dgm:pt modelId="{6987F6F7-EBC1-40FB-91A2-60F4E2816EBD}" type="pres">
      <dgm:prSet presAssocID="{A6AF99C4-EC39-4AE8-8AB8-01BA5B97EFAC}" presName="hierRoot1" presStyleCnt="0"/>
      <dgm:spPr/>
    </dgm:pt>
    <dgm:pt modelId="{7B0A0EB8-D917-457C-A57F-0D5F3D01574A}" type="pres">
      <dgm:prSet presAssocID="{A6AF99C4-EC39-4AE8-8AB8-01BA5B97EFAC}" presName="composite" presStyleCnt="0"/>
      <dgm:spPr/>
    </dgm:pt>
    <dgm:pt modelId="{C0CC98E4-80F0-4E22-8675-BF266DCD7050}" type="pres">
      <dgm:prSet presAssocID="{A6AF99C4-EC39-4AE8-8AB8-01BA5B97EFAC}" presName="background" presStyleLbl="node0" presStyleIdx="3" presStyleCnt="4"/>
      <dgm:spPr/>
    </dgm:pt>
    <dgm:pt modelId="{F965AB24-0D88-4E82-B335-6B1228C2D770}" type="pres">
      <dgm:prSet presAssocID="{A6AF99C4-EC39-4AE8-8AB8-01BA5B97EFAC}" presName="text" presStyleLbl="fgAcc0" presStyleIdx="3" presStyleCnt="4">
        <dgm:presLayoutVars>
          <dgm:chPref val="3"/>
        </dgm:presLayoutVars>
      </dgm:prSet>
      <dgm:spPr/>
    </dgm:pt>
    <dgm:pt modelId="{B25EF2A9-5F3C-4C69-9482-A97A781BB25B}" type="pres">
      <dgm:prSet presAssocID="{A6AF99C4-EC39-4AE8-8AB8-01BA5B97EFAC}" presName="hierChild2" presStyleCnt="0"/>
      <dgm:spPr/>
    </dgm:pt>
  </dgm:ptLst>
  <dgm:cxnLst>
    <dgm:cxn modelId="{AF36D217-3F85-45FE-8173-FFA8408AC1E2}" type="presOf" srcId="{C1616939-06E8-4188-843A-575DA10A71C3}" destId="{D5A0ABBF-9AD6-48AA-8E04-422BD81563CE}" srcOrd="0" destOrd="0" presId="urn:microsoft.com/office/officeart/2005/8/layout/hierarchy1"/>
    <dgm:cxn modelId="{32396A5D-0D25-4662-B2EE-F7756FDE883F}" type="presOf" srcId="{7BFD1E29-6840-4A1B-BD0E-7B364C9B3C83}" destId="{ED070A17-3036-4AC0-8E80-7E83A9E00F16}" srcOrd="0" destOrd="0" presId="urn:microsoft.com/office/officeart/2005/8/layout/hierarchy1"/>
    <dgm:cxn modelId="{7697846F-73BC-4A9C-96BE-ED8602272D83}" type="presOf" srcId="{604DA57E-01AF-49E7-B627-85EADE923688}" destId="{A0A6B1DB-5A9C-4DC2-B425-05FB170D289D}" srcOrd="0" destOrd="0" presId="urn:microsoft.com/office/officeart/2005/8/layout/hierarchy1"/>
    <dgm:cxn modelId="{A24AFB52-D3FF-4F0B-901D-B3EF4EDEED42}" srcId="{0E2DD83A-0C7C-4D89-BA6B-3A56E5D2691E}" destId="{C1616939-06E8-4188-843A-575DA10A71C3}" srcOrd="1" destOrd="0" parTransId="{9CA082A9-E87A-4DDC-9719-6E45C74524A8}" sibTransId="{6E37BAB8-8120-4BD0-BD68-8B275D9BC1F3}"/>
    <dgm:cxn modelId="{381C787C-64E1-4587-B494-39E8B6A8AC8A}" type="presOf" srcId="{0E2DD83A-0C7C-4D89-BA6B-3A56E5D2691E}" destId="{E1F9EA69-66F3-40A7-9279-38BCC43B7728}" srcOrd="0" destOrd="0" presId="urn:microsoft.com/office/officeart/2005/8/layout/hierarchy1"/>
    <dgm:cxn modelId="{C6F6677D-505B-46CE-A34F-052328CB97E3}" srcId="{0E2DD83A-0C7C-4D89-BA6B-3A56E5D2691E}" destId="{A6AF99C4-EC39-4AE8-8AB8-01BA5B97EFAC}" srcOrd="3" destOrd="0" parTransId="{8B2B8F56-937F-4A29-AD96-20B2A71554A1}" sibTransId="{CC8A2389-5A63-424C-ABA8-A19C18A75FA3}"/>
    <dgm:cxn modelId="{547A2C9B-BEDD-4E36-BB64-E67706E5CB06}" srcId="{0E2DD83A-0C7C-4D89-BA6B-3A56E5D2691E}" destId="{604DA57E-01AF-49E7-B627-85EADE923688}" srcOrd="0" destOrd="0" parTransId="{41FADA35-367B-4CB2-8501-8324C9BB0DC6}" sibTransId="{45DA136F-14D9-40D4-8BAC-406743E22615}"/>
    <dgm:cxn modelId="{091320CE-A297-4F9A-A99F-85D4DB390A04}" srcId="{0E2DD83A-0C7C-4D89-BA6B-3A56E5D2691E}" destId="{7BFD1E29-6840-4A1B-BD0E-7B364C9B3C83}" srcOrd="2" destOrd="0" parTransId="{FA63886F-AEF1-482F-98EF-776C2F7D347D}" sibTransId="{EB690EAD-A897-4E7C-8704-CF52F17ACE80}"/>
    <dgm:cxn modelId="{DDC045E8-D467-422E-88BC-E4DB4D92158B}" type="presOf" srcId="{A6AF99C4-EC39-4AE8-8AB8-01BA5B97EFAC}" destId="{F965AB24-0D88-4E82-B335-6B1228C2D770}" srcOrd="0" destOrd="0" presId="urn:microsoft.com/office/officeart/2005/8/layout/hierarchy1"/>
    <dgm:cxn modelId="{6091448F-1FF3-4DF5-913F-D22F8A418455}" type="presParOf" srcId="{E1F9EA69-66F3-40A7-9279-38BCC43B7728}" destId="{110395C9-D496-464F-A9A3-4E8D3EA5767C}" srcOrd="0" destOrd="0" presId="urn:microsoft.com/office/officeart/2005/8/layout/hierarchy1"/>
    <dgm:cxn modelId="{46160FDE-6F7B-4388-9138-BAF160C4313C}" type="presParOf" srcId="{110395C9-D496-464F-A9A3-4E8D3EA5767C}" destId="{42722BD8-3ED7-413E-BE21-1F79A5C72C5E}" srcOrd="0" destOrd="0" presId="urn:microsoft.com/office/officeart/2005/8/layout/hierarchy1"/>
    <dgm:cxn modelId="{C30D513A-D49C-4561-88CF-38B5E063B509}" type="presParOf" srcId="{42722BD8-3ED7-413E-BE21-1F79A5C72C5E}" destId="{59AB8791-5A6D-49A1-80F8-FB8FD92F36F6}" srcOrd="0" destOrd="0" presId="urn:microsoft.com/office/officeart/2005/8/layout/hierarchy1"/>
    <dgm:cxn modelId="{D7C6D842-A352-4F5B-BDC9-1AB257E5A647}" type="presParOf" srcId="{42722BD8-3ED7-413E-BE21-1F79A5C72C5E}" destId="{A0A6B1DB-5A9C-4DC2-B425-05FB170D289D}" srcOrd="1" destOrd="0" presId="urn:microsoft.com/office/officeart/2005/8/layout/hierarchy1"/>
    <dgm:cxn modelId="{7FC96DEB-026A-4761-8EAE-F3048453FCB1}" type="presParOf" srcId="{110395C9-D496-464F-A9A3-4E8D3EA5767C}" destId="{947216EC-EC1D-4A38-9570-471958A934FD}" srcOrd="1" destOrd="0" presId="urn:microsoft.com/office/officeart/2005/8/layout/hierarchy1"/>
    <dgm:cxn modelId="{6DB9A4EA-BB49-4EBF-8AFB-FF2DF1BB7CEB}" type="presParOf" srcId="{E1F9EA69-66F3-40A7-9279-38BCC43B7728}" destId="{A80CC087-1E74-4DE5-AFF4-B0E414003F1F}" srcOrd="1" destOrd="0" presId="urn:microsoft.com/office/officeart/2005/8/layout/hierarchy1"/>
    <dgm:cxn modelId="{75BAD892-89DA-4958-A601-06099F4A981B}" type="presParOf" srcId="{A80CC087-1E74-4DE5-AFF4-B0E414003F1F}" destId="{AC5A769D-AC9A-4635-9BCA-048C57516176}" srcOrd="0" destOrd="0" presId="urn:microsoft.com/office/officeart/2005/8/layout/hierarchy1"/>
    <dgm:cxn modelId="{4BADC6B5-2698-47E6-9C4B-ADF90B2C3612}" type="presParOf" srcId="{AC5A769D-AC9A-4635-9BCA-048C57516176}" destId="{7FFDD957-5F56-474C-BC5E-325E124294B0}" srcOrd="0" destOrd="0" presId="urn:microsoft.com/office/officeart/2005/8/layout/hierarchy1"/>
    <dgm:cxn modelId="{F2385CFF-7682-4E5C-99D2-BC465F025692}" type="presParOf" srcId="{AC5A769D-AC9A-4635-9BCA-048C57516176}" destId="{D5A0ABBF-9AD6-48AA-8E04-422BD81563CE}" srcOrd="1" destOrd="0" presId="urn:microsoft.com/office/officeart/2005/8/layout/hierarchy1"/>
    <dgm:cxn modelId="{390C50F9-32BB-4053-BF2F-94A9AD5A199E}" type="presParOf" srcId="{A80CC087-1E74-4DE5-AFF4-B0E414003F1F}" destId="{71678213-6A86-4D54-A1FA-3C65514436CA}" srcOrd="1" destOrd="0" presId="urn:microsoft.com/office/officeart/2005/8/layout/hierarchy1"/>
    <dgm:cxn modelId="{A5A8D17E-5453-4BFD-B3C3-902A5213B441}" type="presParOf" srcId="{E1F9EA69-66F3-40A7-9279-38BCC43B7728}" destId="{BAC2599C-9C97-4663-896B-16184A8EFB2C}" srcOrd="2" destOrd="0" presId="urn:microsoft.com/office/officeart/2005/8/layout/hierarchy1"/>
    <dgm:cxn modelId="{F447C4B7-300A-4401-BDEF-F3A06CC68801}" type="presParOf" srcId="{BAC2599C-9C97-4663-896B-16184A8EFB2C}" destId="{C41EF402-7B5C-4C03-8904-AD50C9931935}" srcOrd="0" destOrd="0" presId="urn:microsoft.com/office/officeart/2005/8/layout/hierarchy1"/>
    <dgm:cxn modelId="{88DE3722-AAA2-4BF4-B108-3C526EC7B39A}" type="presParOf" srcId="{C41EF402-7B5C-4C03-8904-AD50C9931935}" destId="{74DF8347-B577-40A1-8048-A8A1B97C9C0A}" srcOrd="0" destOrd="0" presId="urn:microsoft.com/office/officeart/2005/8/layout/hierarchy1"/>
    <dgm:cxn modelId="{A4116648-A198-4063-8040-63509AC6B6A3}" type="presParOf" srcId="{C41EF402-7B5C-4C03-8904-AD50C9931935}" destId="{ED070A17-3036-4AC0-8E80-7E83A9E00F16}" srcOrd="1" destOrd="0" presId="urn:microsoft.com/office/officeart/2005/8/layout/hierarchy1"/>
    <dgm:cxn modelId="{D41E2F4D-5A96-4531-9F0E-8C541FBA0018}" type="presParOf" srcId="{BAC2599C-9C97-4663-896B-16184A8EFB2C}" destId="{20176C6C-E751-460C-A5A6-28761D469736}" srcOrd="1" destOrd="0" presId="urn:microsoft.com/office/officeart/2005/8/layout/hierarchy1"/>
    <dgm:cxn modelId="{ED81F097-E2E3-4AAA-AAB8-E812AE7F61F2}" type="presParOf" srcId="{E1F9EA69-66F3-40A7-9279-38BCC43B7728}" destId="{6987F6F7-EBC1-40FB-91A2-60F4E2816EBD}" srcOrd="3" destOrd="0" presId="urn:microsoft.com/office/officeart/2005/8/layout/hierarchy1"/>
    <dgm:cxn modelId="{AFD01BD7-EFF5-460A-A4EF-AD1F734FDA5C}" type="presParOf" srcId="{6987F6F7-EBC1-40FB-91A2-60F4E2816EBD}" destId="{7B0A0EB8-D917-457C-A57F-0D5F3D01574A}" srcOrd="0" destOrd="0" presId="urn:microsoft.com/office/officeart/2005/8/layout/hierarchy1"/>
    <dgm:cxn modelId="{0EA283FE-5D15-41B7-B6DD-2C613B205A0A}" type="presParOf" srcId="{7B0A0EB8-D917-457C-A57F-0D5F3D01574A}" destId="{C0CC98E4-80F0-4E22-8675-BF266DCD7050}" srcOrd="0" destOrd="0" presId="urn:microsoft.com/office/officeart/2005/8/layout/hierarchy1"/>
    <dgm:cxn modelId="{054D14B2-B242-4665-8CC7-D3CA4C90B314}" type="presParOf" srcId="{7B0A0EB8-D917-457C-A57F-0D5F3D01574A}" destId="{F965AB24-0D88-4E82-B335-6B1228C2D770}" srcOrd="1" destOrd="0" presId="urn:microsoft.com/office/officeart/2005/8/layout/hierarchy1"/>
    <dgm:cxn modelId="{C129AB27-32F3-4C25-87AE-9600EE10DC37}" type="presParOf" srcId="{6987F6F7-EBC1-40FB-91A2-60F4E2816EBD}" destId="{B25EF2A9-5F3C-4C69-9482-A97A781BB2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B8791-5A6D-49A1-80F8-FB8FD92F36F6}">
      <dsp:nvSpPr>
        <dsp:cNvPr id="0" name=""/>
        <dsp:cNvSpPr/>
      </dsp:nvSpPr>
      <dsp:spPr>
        <a:xfrm>
          <a:off x="1828" y="1487246"/>
          <a:ext cx="1305197" cy="828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6B1DB-5A9C-4DC2-B425-05FB170D289D}">
      <dsp:nvSpPr>
        <dsp:cNvPr id="0" name=""/>
        <dsp:cNvSpPr/>
      </dsp:nvSpPr>
      <dsp:spPr>
        <a:xfrm>
          <a:off x="146849" y="1625017"/>
          <a:ext cx="1305197" cy="8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Current state: Level 2 (Emerging) on 5-point scale </a:t>
          </a:r>
          <a:endParaRPr lang="en-US" sz="900" kern="1200"/>
        </a:p>
      </dsp:txBody>
      <dsp:txXfrm>
        <a:off x="171124" y="1649292"/>
        <a:ext cx="1256647" cy="780250"/>
      </dsp:txXfrm>
    </dsp:sp>
    <dsp:sp modelId="{7FFDD957-5F56-474C-BC5E-325E124294B0}">
      <dsp:nvSpPr>
        <dsp:cNvPr id="0" name=""/>
        <dsp:cNvSpPr/>
      </dsp:nvSpPr>
      <dsp:spPr>
        <a:xfrm>
          <a:off x="1597069" y="1487246"/>
          <a:ext cx="1305197" cy="828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0ABBF-9AD6-48AA-8E04-422BD81563CE}">
      <dsp:nvSpPr>
        <dsp:cNvPr id="0" name=""/>
        <dsp:cNvSpPr/>
      </dsp:nvSpPr>
      <dsp:spPr>
        <a:xfrm>
          <a:off x="1742091" y="1625017"/>
          <a:ext cx="1305197" cy="8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Target state: Level 4 (Leading) within 24 months </a:t>
          </a:r>
          <a:endParaRPr lang="en-US" sz="900" kern="1200"/>
        </a:p>
      </dsp:txBody>
      <dsp:txXfrm>
        <a:off x="1766366" y="1649292"/>
        <a:ext cx="1256647" cy="780250"/>
      </dsp:txXfrm>
    </dsp:sp>
    <dsp:sp modelId="{74DF8347-B577-40A1-8048-A8A1B97C9C0A}">
      <dsp:nvSpPr>
        <dsp:cNvPr id="0" name=""/>
        <dsp:cNvSpPr/>
      </dsp:nvSpPr>
      <dsp:spPr>
        <a:xfrm>
          <a:off x="3192310" y="1487246"/>
          <a:ext cx="1305197" cy="828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70A17-3036-4AC0-8E80-7E83A9E00F16}">
      <dsp:nvSpPr>
        <dsp:cNvPr id="0" name=""/>
        <dsp:cNvSpPr/>
      </dsp:nvSpPr>
      <dsp:spPr>
        <a:xfrm>
          <a:off x="3337332" y="1625017"/>
          <a:ext cx="1305197" cy="8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Key gaps in data capabilities, technology architecture, and digital organization </a:t>
          </a:r>
          <a:endParaRPr lang="en-US" sz="900" kern="1200"/>
        </a:p>
      </dsp:txBody>
      <dsp:txXfrm>
        <a:off x="3361607" y="1649292"/>
        <a:ext cx="1256647" cy="780250"/>
      </dsp:txXfrm>
    </dsp:sp>
    <dsp:sp modelId="{C0CC98E4-80F0-4E22-8675-BF266DCD7050}">
      <dsp:nvSpPr>
        <dsp:cNvPr id="0" name=""/>
        <dsp:cNvSpPr/>
      </dsp:nvSpPr>
      <dsp:spPr>
        <a:xfrm>
          <a:off x="4787551" y="1487246"/>
          <a:ext cx="1305197" cy="828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5AB24-0D88-4E82-B335-6B1228C2D770}">
      <dsp:nvSpPr>
        <dsp:cNvPr id="0" name=""/>
        <dsp:cNvSpPr/>
      </dsp:nvSpPr>
      <dsp:spPr>
        <a:xfrm>
          <a:off x="4932573" y="1625017"/>
          <a:ext cx="1305197" cy="82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Foundation for measuring transformation progress </a:t>
          </a:r>
          <a:endParaRPr lang="en-US" sz="900" kern="1200"/>
        </a:p>
      </dsp:txBody>
      <dsp:txXfrm>
        <a:off x="4956848" y="1649292"/>
        <a:ext cx="1256647" cy="78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0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1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for a doctor&#10;&#10;AI-generated content may be incorrect.">
            <a:extLst>
              <a:ext uri="{FF2B5EF4-FFF2-40B4-BE49-F238E27FC236}">
                <a16:creationId xmlns:a16="http://schemas.microsoft.com/office/drawing/2014/main" id="{9ABE33B1-D0DF-9022-448D-890DF786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3" r="15946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C08F2-7B46-D698-FDEE-A370F0D3B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Dr. Burger Digital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A740F-AAED-3679-4C13-730166216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/>
              <a:t>Executive Summary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9B0C4-06F1-F67A-DE80-EB83E5944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000" dirty="0"/>
              <a:t>Phase 2 - Expansion (Months 7-12)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BC037AD-D54D-CB4E-6D19-335DAB72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40" r="2" b="2"/>
          <a:stretch/>
        </p:blipFill>
        <p:spPr>
          <a:xfrm>
            <a:off x="800100" y="712915"/>
            <a:ext cx="10591800" cy="384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1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AD09E-8706-B21E-F148-713A7A03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A1B51-B084-2C08-A7CC-B2C1B1F29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Phase 3 - Integration (Months 13-18)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0A0E43-B438-E8A5-40F0-1D77CA4A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64" r="2" b="2"/>
          <a:stretch/>
        </p:blipFill>
        <p:spPr>
          <a:xfrm>
            <a:off x="800100" y="712915"/>
            <a:ext cx="10591800" cy="384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4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70780-8817-D959-BD13-D9FDC3C1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4BEE2-83BF-C8F3-2CEC-239CEB036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Phase 4 - Innovation (Months 19-24)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7FB4EB-6112-EC6D-81C8-4A698A35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87" r="2" b="2"/>
          <a:stretch/>
        </p:blipFill>
        <p:spPr>
          <a:xfrm>
            <a:off x="800100" y="712915"/>
            <a:ext cx="10591800" cy="384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8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4D4A-6E20-D3C3-DCD4-B9AF3C6D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Technology Architecture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5EA7DDB-9979-1A54-0069-9C10412B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39958"/>
            <a:ext cx="7353299" cy="29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A49482-AFC4-C180-DCBF-BBED997DC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87251-FDD6-A063-B7C3-DF5697B0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/>
              <a:t>Financial Impact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A8B843-1CB4-B88F-30EF-D6CAA93D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67533"/>
            <a:ext cx="7353299" cy="29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2E1679-435F-61E7-F91D-A48FC9D0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ECB7EA1-695C-4545-8B6C-056869644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F27096D-8FA2-DC5E-2853-E5E768FA5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B73F850E-D6B4-E85C-C98F-FC8BA5421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5DCCE-3446-90DB-639E-2AE760F6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99025"/>
            <a:ext cx="10706099" cy="755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Key Performance Indicators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D8FF59-948F-B716-AC6C-029E20B1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E68E5AB-2718-49CD-0FB9-89B232BD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162"/>
            <a:ext cx="12192000" cy="27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7A55D-BA51-11AD-860B-5D27F9961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2594A96-0183-F419-3E3C-5E499C819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9B0C136-EBE7-E794-1AEC-AB9BC21B8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BD1C6C51-81E1-955E-32CB-FF75D1BF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B40CA-FA06-92BC-C1C0-6BE401E3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99025"/>
            <a:ext cx="10706099" cy="75560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dirty="0"/>
              <a:t>Organization &amp; Governance</a:t>
            </a:r>
            <a:br>
              <a:rPr lang="en-US" b="1" dirty="0"/>
            </a:br>
            <a:endParaRPr lang="en-US" b="1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36A50D-8E09-6A43-8353-35C6B5487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0652B4-2CF6-9BD2-1DA9-7CED2BF2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926"/>
            <a:ext cx="12192000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A0717-AD8C-94E4-D453-A919F3F4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061C7F3-8F07-423D-ED7E-4FA3C540E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8A28FB6-E81B-A861-5FFD-9DC23B9C7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B1EB5402-C6B4-12C0-4AEE-46E17360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7ABB7-A803-01B9-381D-DACB06B6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99025"/>
            <a:ext cx="10706099" cy="75560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dirty="0"/>
              <a:t>Critical Success Factors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FC617D6-D36E-FD8F-61BB-77C44824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E60F2C-6CDF-DFD0-37AB-33228AD9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1"/>
            <a:ext cx="12192000" cy="52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D243C-725D-8ABD-CEA3-536E701E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A28-04FB-5790-9458-19FDE75D8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33ACF63-82F8-7B7B-EB09-7E08E4D82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02C86BF4-3495-00A3-2459-BE1D595E7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F1637-7223-D86C-DD62-8D0FA6F2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99025"/>
            <a:ext cx="10706099" cy="75560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dirty="0"/>
              <a:t>Implementation Timeline &amp; Next Steps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656B156-52C2-2A47-8FED-8D9BE2301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BEEFC7-BEF5-52FF-2EFB-A46D276C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753"/>
            <a:ext cx="12192000" cy="40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1E7C7-F642-9BC6-37D4-12DB6B2D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dirty="0">
                <a:effectLst/>
              </a:rPr>
              <a:t>Thank You</a:t>
            </a:r>
            <a:br>
              <a:rPr lang="en-US" b="1" i="0" dirty="0">
                <a:effectLst/>
              </a:rPr>
            </a:br>
            <a:endParaRPr lang="en-US" dirty="0"/>
          </a:p>
        </p:txBody>
      </p:sp>
      <p:pic>
        <p:nvPicPr>
          <p:cNvPr id="43" name="Picture 42" descr="Western food arranged on table">
            <a:extLst>
              <a:ext uri="{FF2B5EF4-FFF2-40B4-BE49-F238E27FC236}">
                <a16:creationId xmlns:a16="http://schemas.microsoft.com/office/drawing/2014/main" id="{1A2DC7D1-C9DA-35CE-44C9-6FE43415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20" r="18050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77D5DE-5382-06EF-1111-50B68A82261F}"/>
              </a:ext>
            </a:extLst>
          </p:cNvPr>
          <p:cNvSpPr txBox="1"/>
          <p:nvPr/>
        </p:nvSpPr>
        <p:spPr>
          <a:xfrm>
            <a:off x="6696186" y="2221992"/>
            <a:ext cx="4800600" cy="37398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500" b="1" i="0" dirty="0">
                <a:effectLst/>
              </a:rPr>
              <a:t>Questions?</a:t>
            </a:r>
          </a:p>
          <a:p>
            <a:pPr>
              <a:spcAft>
                <a:spcPts val="600"/>
              </a:spcAft>
            </a:pPr>
            <a:endParaRPr lang="en-US" sz="1500" b="0" i="0" dirty="0">
              <a:effectLst/>
            </a:endParaRPr>
          </a:p>
          <a:p>
            <a:pPr>
              <a:spcAft>
                <a:spcPts val="600"/>
              </a:spcAft>
            </a:pPr>
            <a:r>
              <a:rPr lang="en-US" sz="1500" b="0" i="0" dirty="0">
                <a:effectLst/>
              </a:rPr>
              <a:t>We welcome your feedback and questions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</a:endParaRPr>
          </a:p>
          <a:p>
            <a:pPr>
              <a:spcAft>
                <a:spcPts val="600"/>
              </a:spcAft>
            </a:pPr>
            <a:r>
              <a:rPr lang="en-US" sz="1500" b="1" i="0" dirty="0">
                <a:effectLst/>
              </a:rPr>
              <a:t>Dr. Burger Digital Transformation Team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Sandipan Ghosh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Atul Vijay</a:t>
            </a:r>
            <a:endParaRPr lang="en-US" sz="15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Dr Gaurav Taneja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Subhasish Sinha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Darpan Sah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8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3F945E9-8068-7043-B2B2-ACB10FCF7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7F381-543A-17B5-B376-F20FBB8C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83" y="1390650"/>
            <a:ext cx="6541799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Executive Overview</a:t>
            </a:r>
            <a:br>
              <a:rPr lang="en-US" sz="6600"/>
            </a:br>
            <a:br>
              <a:rPr lang="en-US" sz="6600"/>
            </a:br>
            <a:endParaRPr lang="en-US" sz="66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B9E1E2B-5D1F-87B2-EB05-5422F64E2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774831" y="1390650"/>
            <a:ext cx="2658005" cy="4076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Comprehensive 24-month transformation roadmap </a:t>
            </a: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From traditional QSR to digital food service platform </a:t>
            </a: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Four strategic phases: Foundation → Expansion → Integration → Innovation </a:t>
            </a: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Key outcomes: Revenue growth, customer engagement, operational efficiency </a:t>
            </a: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Total investment: $26M with expected 3-year ROI of 165%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0C7B8C-D44C-85BF-4166-E0609E10E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296150" y="34290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8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F31D2-8614-AD83-F988-21AC9A16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11" r="38446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5DA6B-EFAE-CA69-61DD-D077F2F8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Digital Transformation Vision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A8B4EC-84C5-E4F4-C16D-5E0671A34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0838" y="2236843"/>
            <a:ext cx="5201121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Vision Statement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To transform Dr. Burger from a traditional fast-food chain into a digitally-enabled food service platform that delivers personalized experiences, creates new revenue streams, and builds deeper customer relationships through innovative technology integration.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Guiding Principles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Customer-centric design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Data-driven decision making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Platform business model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Seamless omnichannel experiences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Operational excellence through technology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9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9A49-01F2-5AB6-9DA6-A2A65E2B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Challenges &amp; Opportunities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494408-ECAD-94A5-B71E-9C04ACFC9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2F57-A7E4-8753-1C9C-EDD36E74B1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competition from digital-first delivery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Changing consumer expectations for convenience and personalization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Pressure on traditional revenue streams and margins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Legacy systems limiting business agility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892DFE-0FE5-2DC2-F999-4807EACC0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Opportunities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7B310-343F-C530-17C9-8C826BC1EE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digital ordering and engagement channels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subscription and platform revenue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deeper customer relationships through personalization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operations through digital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rapid innovation and market adaptation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0781F-92F6-161B-4540-D902475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Digital Maturity Assessment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E55E0D5D-CA38-ED40-8757-32EDBC339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665171"/>
              </p:ext>
            </p:extLst>
          </p:nvPr>
        </p:nvGraphicFramePr>
        <p:xfrm>
          <a:off x="704088" y="2221992"/>
          <a:ext cx="6239599" cy="3941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computer screen">
            <a:extLst>
              <a:ext uri="{FF2B5EF4-FFF2-40B4-BE49-F238E27FC236}">
                <a16:creationId xmlns:a16="http://schemas.microsoft.com/office/drawing/2014/main" id="{51B83418-2824-9E10-8F72-207708F0F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6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BFCF5A-DEA0-4EC6-A5F3-F4BE3BD0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Four Strategic Pillars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57ED2A9-0DDF-FE12-4876-13B3B5796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88" y="2375003"/>
            <a:ext cx="10691812" cy="3435144"/>
          </a:xfrm>
        </p:spPr>
      </p:pic>
    </p:spTree>
    <p:extLst>
      <p:ext uri="{BB962C8B-B14F-4D97-AF65-F5344CB8AC3E}">
        <p14:creationId xmlns:p14="http://schemas.microsoft.com/office/powerpoint/2010/main" val="398177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8886A-F72F-449E-7D82-4CFB7FEC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5"/>
            <a:ext cx="9383486" cy="65661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Implementation Roadmap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0BF8AB5-36F4-9ABE-C5D5-30223AEF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1730760"/>
            <a:ext cx="11702143" cy="40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3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57FE-B20D-4761-F46D-8FD796B1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Transformation Journey Roadmap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 shot of a diagram&#10;&#10;AI-generated content may be incorrect.">
            <a:extLst>
              <a:ext uri="{FF2B5EF4-FFF2-40B4-BE49-F238E27FC236}">
                <a16:creationId xmlns:a16="http://schemas.microsoft.com/office/drawing/2014/main" id="{C5954EEE-0062-4430-1658-825E9CD0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" r="-1" b="-1"/>
          <a:stretch/>
        </p:blipFill>
        <p:spPr>
          <a:xfrm>
            <a:off x="4473385" y="723901"/>
            <a:ext cx="648372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ACC9-5B5A-AED2-3451-ED7D2964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000" dirty="0"/>
              <a:t>Phase 1 - Foundation (Months 1-6)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063846D-3A15-09A1-4D9D-392791446D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8" r="2" b="2"/>
          <a:stretch/>
        </p:blipFill>
        <p:spPr>
          <a:xfrm>
            <a:off x="800100" y="712915"/>
            <a:ext cx="10591800" cy="384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1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Override1.xml><?xml version="1.0" encoding="utf-8"?>
<a:themeOverride xmlns:a="http://schemas.openxmlformats.org/drawingml/2006/main">
  <a:clrScheme name="Chronicle">
    <a:dk1>
      <a:srgbClr val="000000"/>
    </a:dk1>
    <a:lt1>
      <a:srgbClr val="FFFFFF"/>
    </a:lt1>
    <a:dk2>
      <a:srgbClr val="1C1C32"/>
    </a:dk2>
    <a:lt2>
      <a:srgbClr val="F8F4F1"/>
    </a:lt2>
    <a:accent1>
      <a:srgbClr val="734B67"/>
    </a:accent1>
    <a:accent2>
      <a:srgbClr val="959EBB"/>
    </a:accent2>
    <a:accent3>
      <a:srgbClr val="596781"/>
    </a:accent3>
    <a:accent4>
      <a:srgbClr val="7F6E8C"/>
    </a:accent4>
    <a:accent5>
      <a:srgbClr val="DB9A8F"/>
    </a:accent5>
    <a:accent6>
      <a:srgbClr val="C29AB1"/>
    </a:accent6>
    <a:hlink>
      <a:srgbClr val="778BA2"/>
    </a:hlink>
    <a:folHlink>
      <a:srgbClr val="A27C99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A4E14C5-7DE1-4F17-A5E2-2D04380A49ED}">
  <we:reference id="wa200005068" version="1.0.0.2" store="en-US" storeType="OMEX"/>
  <we:alternateReferences>
    <we:reference id="WA200005068" version="1.0.0.2" store="WA200005068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C26E758-D780-4CBB-83F0-E8EB76BD9D06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315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Calisto MT</vt:lpstr>
      <vt:lpstr>Univers Condensed</vt:lpstr>
      <vt:lpstr>ChronicleVTI</vt:lpstr>
      <vt:lpstr>Dr. Burger Digital Transformation</vt:lpstr>
      <vt:lpstr>Executive Overview  </vt:lpstr>
      <vt:lpstr>Digital Transformation Vision</vt:lpstr>
      <vt:lpstr>Business Challenges &amp; Opportunities</vt:lpstr>
      <vt:lpstr>Digital Maturity Assessment</vt:lpstr>
      <vt:lpstr>Four Strategic Pillars</vt:lpstr>
      <vt:lpstr>Implementation Roadmap   </vt:lpstr>
      <vt:lpstr>Transformation Journey Roadmap</vt:lpstr>
      <vt:lpstr>Phase 1 - Foundation (Months 1-6)</vt:lpstr>
      <vt:lpstr>Phase 2 - Expansion (Months 7-12)</vt:lpstr>
      <vt:lpstr>Phase 3 - Integration (Months 13-18)</vt:lpstr>
      <vt:lpstr>Phase 4 - Innovation (Months 19-24)</vt:lpstr>
      <vt:lpstr>Technology Architecture</vt:lpstr>
      <vt:lpstr>Financial Impact</vt:lpstr>
      <vt:lpstr>Key Performance Indicators</vt:lpstr>
      <vt:lpstr>Organization &amp; Governance </vt:lpstr>
      <vt:lpstr>Critical Success Factors  </vt:lpstr>
      <vt:lpstr>Implementation Timeline &amp; Next Steps 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Subhasish Sinha</dc:creator>
  <cp:lastModifiedBy>Subhasish Sinha</cp:lastModifiedBy>
  <cp:revision>10</cp:revision>
  <dcterms:created xsi:type="dcterms:W3CDTF">2025-03-15T16:21:56Z</dcterms:created>
  <dcterms:modified xsi:type="dcterms:W3CDTF">2025-03-22T03:16:01Z</dcterms:modified>
</cp:coreProperties>
</file>