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2" r:id="rId8"/>
    <p:sldId id="263" r:id="rId9"/>
    <p:sldId id="264" r:id="rId10"/>
    <p:sldId id="265" r:id="rId11"/>
    <p:sldId id="267" r:id="rId12"/>
    <p:sldId id="269"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2" autoAdjust="0"/>
    <p:restoredTop sz="94660"/>
  </p:normalViewPr>
  <p:slideViewPr>
    <p:cSldViewPr snapToGrid="0">
      <p:cViewPr varScale="1">
        <p:scale>
          <a:sx n="90" d="100"/>
          <a:sy n="90" d="100"/>
        </p:scale>
        <p:origin x="-52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E764A4-088B-66F8-582B-F92E07812076}"/>
              </a:ext>
            </a:extLst>
          </p:cNvPr>
          <p:cNvSpPr>
            <a:spLocks noGrp="1"/>
          </p:cNvSpPr>
          <p:nvPr>
            <p:ph type="ctrTitle"/>
          </p:nvPr>
        </p:nvSpPr>
        <p:spPr>
          <a:xfrm>
            <a:off x="536895" y="609601"/>
            <a:ext cx="11090246" cy="3200400"/>
          </a:xfrm>
        </p:spPr>
        <p:txBody>
          <a:bodyPr>
            <a:normAutofit/>
          </a:bodyPr>
          <a:lstStyle/>
          <a:p>
            <a:r>
              <a:rPr lang="en-US" dirty="0" smtClean="0"/>
              <a:t> </a:t>
            </a:r>
            <a:r>
              <a:rPr lang="en-US" dirty="0"/>
              <a:t>Machine Learning Methods for Hate Speech Recognition in Twitter Text Data</a:t>
            </a:r>
            <a:endParaRPr lang="en-IN" dirty="0"/>
          </a:p>
        </p:txBody>
      </p:sp>
      <p:sp>
        <p:nvSpPr>
          <p:cNvPr id="3" name="Subtitle 2">
            <a:extLst>
              <a:ext uri="{FF2B5EF4-FFF2-40B4-BE49-F238E27FC236}">
                <a16:creationId xmlns:a16="http://schemas.microsoft.com/office/drawing/2014/main" xmlns="" id="{2B1857DF-98D7-FA5E-38AA-BAC40AC5CD1E}"/>
              </a:ext>
            </a:extLst>
          </p:cNvPr>
          <p:cNvSpPr>
            <a:spLocks noGrp="1"/>
          </p:cNvSpPr>
          <p:nvPr>
            <p:ph type="subTitle" idx="1"/>
          </p:nvPr>
        </p:nvSpPr>
        <p:spPr>
          <a:xfrm>
            <a:off x="7659148" y="5104001"/>
            <a:ext cx="4952302" cy="1905000"/>
          </a:xfrm>
        </p:spPr>
        <p:txBody>
          <a:bodyPr/>
          <a:lstStyle/>
          <a:p>
            <a:r>
              <a:rPr lang="en-US" dirty="0"/>
              <a:t>Presented By :-</a:t>
            </a:r>
          </a:p>
          <a:p>
            <a:r>
              <a:rPr lang="en-US" dirty="0"/>
              <a:t>Subhasis Sahoo(21BCSL07)</a:t>
            </a:r>
          </a:p>
          <a:p>
            <a:r>
              <a:rPr lang="en-US" dirty="0"/>
              <a:t>Bishal Mohanty(20BCSB98)</a:t>
            </a:r>
            <a:endParaRPr lang="en-IN" dirty="0"/>
          </a:p>
        </p:txBody>
      </p:sp>
      <p:sp>
        <p:nvSpPr>
          <p:cNvPr id="4" name="TextBox 3">
            <a:extLst>
              <a:ext uri="{FF2B5EF4-FFF2-40B4-BE49-F238E27FC236}">
                <a16:creationId xmlns:a16="http://schemas.microsoft.com/office/drawing/2014/main" xmlns="" id="{0E8B1EDE-8CAE-47B3-B517-2F5C2646AFED}"/>
              </a:ext>
            </a:extLst>
          </p:cNvPr>
          <p:cNvSpPr txBox="1"/>
          <p:nvPr/>
        </p:nvSpPr>
        <p:spPr>
          <a:xfrm>
            <a:off x="445285" y="5408762"/>
            <a:ext cx="5072332" cy="369332"/>
          </a:xfrm>
          <a:prstGeom prst="rect">
            <a:avLst/>
          </a:prstGeom>
          <a:noFill/>
        </p:spPr>
        <p:txBody>
          <a:bodyPr wrap="square" rtlCol="0">
            <a:spAutoFit/>
          </a:bodyPr>
          <a:lstStyle/>
          <a:p>
            <a:r>
              <a:rPr lang="en-US" dirty="0"/>
              <a:t>Guided By:- </a:t>
            </a:r>
            <a:r>
              <a:rPr lang="en-IN" dirty="0"/>
              <a:t>DR Satyananda Champati Rai</a:t>
            </a:r>
          </a:p>
        </p:txBody>
      </p:sp>
    </p:spTree>
    <p:extLst>
      <p:ext uri="{BB962C8B-B14F-4D97-AF65-F5344CB8AC3E}">
        <p14:creationId xmlns:p14="http://schemas.microsoft.com/office/powerpoint/2010/main" xmlns="" val="3594112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1162791-666D-0C5C-C044-0D7541784244}"/>
              </a:ext>
            </a:extLst>
          </p:cNvPr>
          <p:cNvPicPr>
            <a:picLocks noChangeAspect="1"/>
          </p:cNvPicPr>
          <p:nvPr/>
        </p:nvPicPr>
        <p:blipFill>
          <a:blip r:embed="rId2"/>
          <a:stretch>
            <a:fillRect/>
          </a:stretch>
        </p:blipFill>
        <p:spPr>
          <a:xfrm>
            <a:off x="571967" y="3888362"/>
            <a:ext cx="3362110" cy="2454391"/>
          </a:xfrm>
          <a:prstGeom prst="rect">
            <a:avLst/>
          </a:prstGeom>
        </p:spPr>
      </p:pic>
      <p:pic>
        <p:nvPicPr>
          <p:cNvPr id="3" name="Picture 2">
            <a:extLst>
              <a:ext uri="{FF2B5EF4-FFF2-40B4-BE49-F238E27FC236}">
                <a16:creationId xmlns:a16="http://schemas.microsoft.com/office/drawing/2014/main" xmlns="" id="{93A2ABFC-D0A2-02CC-9239-FE71A00FDE04}"/>
              </a:ext>
            </a:extLst>
          </p:cNvPr>
          <p:cNvPicPr>
            <a:picLocks noChangeAspect="1"/>
          </p:cNvPicPr>
          <p:nvPr/>
        </p:nvPicPr>
        <p:blipFill>
          <a:blip r:embed="rId3"/>
          <a:stretch>
            <a:fillRect/>
          </a:stretch>
        </p:blipFill>
        <p:spPr>
          <a:xfrm>
            <a:off x="4596805" y="3845077"/>
            <a:ext cx="2869398" cy="2488571"/>
          </a:xfrm>
          <a:prstGeom prst="rect">
            <a:avLst/>
          </a:prstGeom>
        </p:spPr>
      </p:pic>
      <p:pic>
        <p:nvPicPr>
          <p:cNvPr id="7" name="Picture 6">
            <a:extLst>
              <a:ext uri="{FF2B5EF4-FFF2-40B4-BE49-F238E27FC236}">
                <a16:creationId xmlns:a16="http://schemas.microsoft.com/office/drawing/2014/main" xmlns="" id="{AFF160F8-69DA-8DFC-44BE-9FFFF94A5D0E}"/>
              </a:ext>
            </a:extLst>
          </p:cNvPr>
          <p:cNvPicPr>
            <a:picLocks noChangeAspect="1"/>
          </p:cNvPicPr>
          <p:nvPr/>
        </p:nvPicPr>
        <p:blipFill>
          <a:blip r:embed="rId4"/>
          <a:stretch>
            <a:fillRect/>
          </a:stretch>
        </p:blipFill>
        <p:spPr>
          <a:xfrm>
            <a:off x="571967" y="412480"/>
            <a:ext cx="3404748" cy="2372666"/>
          </a:xfrm>
          <a:prstGeom prst="rect">
            <a:avLst/>
          </a:prstGeom>
        </p:spPr>
      </p:pic>
      <p:pic>
        <p:nvPicPr>
          <p:cNvPr id="9" name="Picture 8">
            <a:extLst>
              <a:ext uri="{FF2B5EF4-FFF2-40B4-BE49-F238E27FC236}">
                <a16:creationId xmlns:a16="http://schemas.microsoft.com/office/drawing/2014/main" xmlns="" id="{BC14E25A-DBB6-6129-5DB4-5B2C02EECAC5}"/>
              </a:ext>
            </a:extLst>
          </p:cNvPr>
          <p:cNvPicPr>
            <a:picLocks noChangeAspect="1"/>
          </p:cNvPicPr>
          <p:nvPr/>
        </p:nvPicPr>
        <p:blipFill>
          <a:blip r:embed="rId5"/>
          <a:stretch>
            <a:fillRect/>
          </a:stretch>
        </p:blipFill>
        <p:spPr>
          <a:xfrm>
            <a:off x="8415935" y="412480"/>
            <a:ext cx="3042220" cy="2372666"/>
          </a:xfrm>
          <a:prstGeom prst="rect">
            <a:avLst/>
          </a:prstGeom>
        </p:spPr>
      </p:pic>
      <p:pic>
        <p:nvPicPr>
          <p:cNvPr id="11" name="Picture 10">
            <a:extLst>
              <a:ext uri="{FF2B5EF4-FFF2-40B4-BE49-F238E27FC236}">
                <a16:creationId xmlns:a16="http://schemas.microsoft.com/office/drawing/2014/main" xmlns="" id="{7604E4A0-D41B-A2DC-9F3B-2EE12BDEC725}"/>
              </a:ext>
            </a:extLst>
          </p:cNvPr>
          <p:cNvPicPr>
            <a:picLocks noChangeAspect="1"/>
          </p:cNvPicPr>
          <p:nvPr/>
        </p:nvPicPr>
        <p:blipFill>
          <a:blip r:embed="rId6"/>
          <a:stretch>
            <a:fillRect/>
          </a:stretch>
        </p:blipFill>
        <p:spPr>
          <a:xfrm>
            <a:off x="8067088" y="4438176"/>
            <a:ext cx="4010585" cy="1152686"/>
          </a:xfrm>
          <a:prstGeom prst="rect">
            <a:avLst/>
          </a:prstGeom>
        </p:spPr>
      </p:pic>
      <p:pic>
        <p:nvPicPr>
          <p:cNvPr id="13" name="Picture 12">
            <a:extLst>
              <a:ext uri="{FF2B5EF4-FFF2-40B4-BE49-F238E27FC236}">
                <a16:creationId xmlns:a16="http://schemas.microsoft.com/office/drawing/2014/main" xmlns="" id="{850E71F0-FDA8-A143-3378-20D93704EF19}"/>
              </a:ext>
            </a:extLst>
          </p:cNvPr>
          <p:cNvPicPr>
            <a:picLocks noChangeAspect="1"/>
          </p:cNvPicPr>
          <p:nvPr/>
        </p:nvPicPr>
        <p:blipFill>
          <a:blip r:embed="rId7"/>
          <a:stretch>
            <a:fillRect/>
          </a:stretch>
        </p:blipFill>
        <p:spPr>
          <a:xfrm>
            <a:off x="4425073" y="392415"/>
            <a:ext cx="3341854" cy="2412796"/>
          </a:xfrm>
          <a:prstGeom prst="rect">
            <a:avLst/>
          </a:prstGeom>
        </p:spPr>
      </p:pic>
      <p:pic>
        <p:nvPicPr>
          <p:cNvPr id="2050" name="Picture 2"/>
          <p:cNvPicPr>
            <a:picLocks noChangeAspect="1" noChangeArrowheads="1"/>
          </p:cNvPicPr>
          <p:nvPr/>
        </p:nvPicPr>
        <p:blipFill>
          <a:blip r:embed="rId8"/>
          <a:srcRect/>
          <a:stretch>
            <a:fillRect/>
          </a:stretch>
        </p:blipFill>
        <p:spPr bwMode="auto">
          <a:xfrm>
            <a:off x="4404352" y="3011562"/>
            <a:ext cx="3378868" cy="550346"/>
          </a:xfrm>
          <a:prstGeom prst="rect">
            <a:avLst/>
          </a:prstGeom>
          <a:noFill/>
          <a:ln w="9525">
            <a:noFill/>
            <a:miter lim="800000"/>
            <a:headEnd/>
            <a:tailEnd/>
          </a:ln>
          <a:effectLst/>
        </p:spPr>
      </p:pic>
    </p:spTree>
    <p:extLst>
      <p:ext uri="{BB962C8B-B14F-4D97-AF65-F5344CB8AC3E}">
        <p14:creationId xmlns:p14="http://schemas.microsoft.com/office/powerpoint/2010/main" xmlns="" val="379391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19" y="329609"/>
            <a:ext cx="8980782" cy="1424763"/>
          </a:xfrm>
        </p:spPr>
        <p:txBody>
          <a:bodyPr/>
          <a:lstStyle/>
          <a:p>
            <a:r>
              <a:rPr lang="en-US" dirty="0" smtClean="0"/>
              <a:t>Conclusion</a:t>
            </a:r>
            <a:endParaRPr lang="en-US" dirty="0"/>
          </a:p>
        </p:txBody>
      </p:sp>
      <p:sp>
        <p:nvSpPr>
          <p:cNvPr id="3" name="Content Placeholder 2"/>
          <p:cNvSpPr>
            <a:spLocks noGrp="1"/>
          </p:cNvSpPr>
          <p:nvPr>
            <p:ph idx="1"/>
          </p:nvPr>
        </p:nvSpPr>
        <p:spPr>
          <a:xfrm>
            <a:off x="1013822" y="1508050"/>
            <a:ext cx="9905998" cy="3124201"/>
          </a:xfrm>
        </p:spPr>
        <p:txBody>
          <a:bodyPr/>
          <a:lstStyle/>
          <a:p>
            <a:r>
              <a:rPr lang="en-US" dirty="0" smtClean="0"/>
              <a:t>In our work using the benchmark dataset</a:t>
            </a:r>
            <a:r>
              <a:rPr lang="en-US" dirty="0" smtClean="0"/>
              <a:t>, Naive </a:t>
            </a:r>
            <a:r>
              <a:rPr lang="en-US" dirty="0" err="1" smtClean="0"/>
              <a:t>Bayes</a:t>
            </a:r>
            <a:r>
              <a:rPr lang="en-US" dirty="0" smtClean="0"/>
              <a:t> </a:t>
            </a:r>
            <a:r>
              <a:rPr lang="en-US" dirty="0" smtClean="0"/>
              <a:t>appeared to be key </a:t>
            </a:r>
            <a:r>
              <a:rPr lang="en-US" dirty="0" smtClean="0"/>
              <a:t>player </a:t>
            </a:r>
            <a:r>
              <a:rPr lang="en-US" dirty="0" smtClean="0"/>
              <a:t>when it comes to precision score, recall value, F1 score and accuracy, when used with TF-IDF transformer </a:t>
            </a:r>
            <a:r>
              <a:rPr lang="en-US" dirty="0" smtClean="0"/>
              <a:t>embedding.</a:t>
            </a:r>
          </a:p>
          <a:p>
            <a:r>
              <a:rPr lang="en-US" dirty="0" smtClean="0"/>
              <a:t>Although </a:t>
            </a:r>
            <a:r>
              <a:rPr lang="en-US" dirty="0" smtClean="0"/>
              <a:t>we tried hard and gave even more time and effort to all the systems and methods mentioned in the methodology section to increase the performance, the results shown </a:t>
            </a:r>
            <a:r>
              <a:rPr lang="en-US" dirty="0" smtClean="0"/>
              <a:t>by </a:t>
            </a:r>
            <a:r>
              <a:rPr lang="en-US" dirty="0" smtClean="0"/>
              <a:t>Naïve </a:t>
            </a:r>
            <a:r>
              <a:rPr lang="en-US" dirty="0" smtClean="0"/>
              <a:t>Bays </a:t>
            </a:r>
            <a:r>
              <a:rPr lang="en-US" dirty="0" smtClean="0"/>
              <a:t>outperformed </a:t>
            </a:r>
            <a:r>
              <a:rPr lang="en-US" dirty="0" smtClean="0"/>
              <a:t>logistic regression  </a:t>
            </a:r>
            <a:r>
              <a:rPr lang="en-US" dirty="0" smtClean="0"/>
              <a:t>and overall analysis suggests </a:t>
            </a:r>
            <a:r>
              <a:rPr lang="en-US" dirty="0" smtClean="0"/>
              <a:t>that Naive Byes </a:t>
            </a:r>
            <a:r>
              <a:rPr lang="en-US" dirty="0" smtClean="0"/>
              <a:t>is the best method among these.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194" y="0"/>
            <a:ext cx="9905998" cy="1905000"/>
          </a:xfrm>
        </p:spPr>
        <p:txBody>
          <a:bodyPr/>
          <a:lstStyle/>
          <a:p>
            <a:r>
              <a:rPr lang="en-US" dirty="0" err="1" smtClean="0"/>
              <a:t>refference</a:t>
            </a:r>
            <a:endParaRPr lang="en-US" dirty="0"/>
          </a:p>
        </p:txBody>
      </p:sp>
      <p:sp>
        <p:nvSpPr>
          <p:cNvPr id="3" name="Content Placeholder 2"/>
          <p:cNvSpPr>
            <a:spLocks noGrp="1"/>
          </p:cNvSpPr>
          <p:nvPr>
            <p:ph idx="1"/>
          </p:nvPr>
        </p:nvSpPr>
        <p:spPr>
          <a:xfrm>
            <a:off x="227014" y="912627"/>
            <a:ext cx="9905998" cy="3124201"/>
          </a:xfrm>
        </p:spPr>
        <p:txBody>
          <a:bodyPr/>
          <a:lstStyle/>
          <a:p>
            <a:r>
              <a:rPr lang="en-US" dirty="0" smtClean="0"/>
              <a:t>T. Davidson, D. </a:t>
            </a:r>
            <a:r>
              <a:rPr lang="en-US" dirty="0" err="1" smtClean="0"/>
              <a:t>Warmsley</a:t>
            </a:r>
            <a:r>
              <a:rPr lang="en-US" dirty="0" smtClean="0"/>
              <a:t>, M. Macy, and I. Weber, “Automated hate speech detection and the problem of offensive language,” in Proceedings of the 11th International AAAI Conference on Weblogs and Social Media, ser. ICWSM ’17, 2017.</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A1879-3955-E393-5B5A-9F418DEF9E17}"/>
              </a:ext>
            </a:extLst>
          </p:cNvPr>
          <p:cNvSpPr>
            <a:spLocks noGrp="1"/>
          </p:cNvSpPr>
          <p:nvPr>
            <p:ph type="title"/>
          </p:nvPr>
        </p:nvSpPr>
        <p:spPr>
          <a:xfrm>
            <a:off x="2828313" y="2476500"/>
            <a:ext cx="9905998" cy="1905000"/>
          </a:xfrm>
        </p:spPr>
        <p:txBody>
          <a:bodyPr>
            <a:normAutofit/>
          </a:bodyPr>
          <a:lstStyle/>
          <a:p>
            <a:r>
              <a:rPr lang="en-US" sz="8000" dirty="0">
                <a:latin typeface="Algerian" panose="04020705040A02060702" pitchFamily="82" charset="0"/>
              </a:rPr>
              <a:t>Thank you </a:t>
            </a:r>
            <a:r>
              <a:rPr lang="en-US" sz="8000" dirty="0">
                <a:latin typeface="Algerian" panose="04020705040A02060702" pitchFamily="82" charset="0"/>
                <a:sym typeface="Wingdings" panose="05000000000000000000" pitchFamily="2" charset="2"/>
              </a:rPr>
              <a:t></a:t>
            </a:r>
            <a:endParaRPr lang="en-IN" sz="8000" dirty="0">
              <a:latin typeface="Algerian" panose="04020705040A02060702" pitchFamily="82" charset="0"/>
            </a:endParaRPr>
          </a:p>
        </p:txBody>
      </p:sp>
    </p:spTree>
    <p:extLst>
      <p:ext uri="{BB962C8B-B14F-4D97-AF65-F5344CB8AC3E}">
        <p14:creationId xmlns:p14="http://schemas.microsoft.com/office/powerpoint/2010/main" xmlns="" val="68596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56CB1E-1FF2-536D-34CD-85C579BDB071}"/>
              </a:ext>
            </a:extLst>
          </p:cNvPr>
          <p:cNvSpPr>
            <a:spLocks noGrp="1"/>
          </p:cNvSpPr>
          <p:nvPr>
            <p:ph type="title"/>
          </p:nvPr>
        </p:nvSpPr>
        <p:spPr>
          <a:xfrm>
            <a:off x="3651118" y="587402"/>
            <a:ext cx="5266379" cy="1118532"/>
          </a:xfrm>
        </p:spPr>
        <p:txBody>
          <a:bodyPr/>
          <a:lstStyle/>
          <a:p>
            <a:r>
              <a:rPr lang="en-US" dirty="0"/>
              <a:t>-: Introduction :- </a:t>
            </a:r>
            <a:endParaRPr lang="en-IN" dirty="0"/>
          </a:p>
        </p:txBody>
      </p:sp>
      <p:sp>
        <p:nvSpPr>
          <p:cNvPr id="3" name="Content Placeholder 2">
            <a:extLst>
              <a:ext uri="{FF2B5EF4-FFF2-40B4-BE49-F238E27FC236}">
                <a16:creationId xmlns:a16="http://schemas.microsoft.com/office/drawing/2014/main" xmlns="" id="{BC35AC7C-8245-07BF-03A9-6AC5DBF3C415}"/>
              </a:ext>
            </a:extLst>
          </p:cNvPr>
          <p:cNvSpPr>
            <a:spLocks noGrp="1"/>
          </p:cNvSpPr>
          <p:nvPr>
            <p:ph idx="1"/>
          </p:nvPr>
        </p:nvSpPr>
        <p:spPr>
          <a:xfrm>
            <a:off x="891141" y="3252656"/>
            <a:ext cx="11022624" cy="352687"/>
          </a:xfrm>
        </p:spPr>
        <p:txBody>
          <a:bodyPr>
            <a:normAutofit fontScale="25000" lnSpcReduction="20000"/>
          </a:bodyPr>
          <a:lstStyle/>
          <a:p>
            <a:r>
              <a:rPr lang="en-US" sz="7200" dirty="0"/>
              <a:t>Machine learning is programming computers to optimize a performance criterion using example data or past experience.</a:t>
            </a:r>
          </a:p>
          <a:p>
            <a:endParaRPr lang="en-IN" dirty="0"/>
          </a:p>
        </p:txBody>
      </p:sp>
      <p:sp>
        <p:nvSpPr>
          <p:cNvPr id="4" name="Title 1">
            <a:extLst>
              <a:ext uri="{FF2B5EF4-FFF2-40B4-BE49-F238E27FC236}">
                <a16:creationId xmlns:a16="http://schemas.microsoft.com/office/drawing/2014/main" xmlns="" id="{12E79782-D9F8-E40F-46C0-8DE1EF3DDD66}"/>
              </a:ext>
            </a:extLst>
          </p:cNvPr>
          <p:cNvSpPr txBox="1">
            <a:spLocks/>
          </p:cNvSpPr>
          <p:nvPr/>
        </p:nvSpPr>
        <p:spPr>
          <a:xfrm>
            <a:off x="891140" y="2054078"/>
            <a:ext cx="8236081" cy="85043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What is machine Learning ?</a:t>
            </a:r>
            <a:endParaRPr lang="en-IN" dirty="0">
              <a:solidFill>
                <a:schemeClr val="tx1"/>
              </a:solidFill>
            </a:endParaRPr>
          </a:p>
        </p:txBody>
      </p:sp>
      <p:sp>
        <p:nvSpPr>
          <p:cNvPr id="5" name="Title 1">
            <a:extLst>
              <a:ext uri="{FF2B5EF4-FFF2-40B4-BE49-F238E27FC236}">
                <a16:creationId xmlns:a16="http://schemas.microsoft.com/office/drawing/2014/main" xmlns="" id="{8584255D-F39B-EFE0-1F1C-C981764CBE72}"/>
              </a:ext>
            </a:extLst>
          </p:cNvPr>
          <p:cNvSpPr txBox="1">
            <a:spLocks/>
          </p:cNvSpPr>
          <p:nvPr/>
        </p:nvSpPr>
        <p:spPr>
          <a:xfrm>
            <a:off x="891141" y="3871519"/>
            <a:ext cx="8236081" cy="85043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Types of Machine learning.</a:t>
            </a:r>
            <a:endParaRPr lang="en-IN" dirty="0">
              <a:solidFill>
                <a:schemeClr val="tx1"/>
              </a:solidFill>
            </a:endParaRPr>
          </a:p>
        </p:txBody>
      </p:sp>
      <p:sp>
        <p:nvSpPr>
          <p:cNvPr id="6" name="Content Placeholder 2">
            <a:extLst>
              <a:ext uri="{FF2B5EF4-FFF2-40B4-BE49-F238E27FC236}">
                <a16:creationId xmlns:a16="http://schemas.microsoft.com/office/drawing/2014/main" xmlns="" id="{DCCB0F56-1BD0-03D5-6735-C677232463DA}"/>
              </a:ext>
            </a:extLst>
          </p:cNvPr>
          <p:cNvSpPr txBox="1">
            <a:spLocks/>
          </p:cNvSpPr>
          <p:nvPr/>
        </p:nvSpPr>
        <p:spPr>
          <a:xfrm>
            <a:off x="891141" y="4567807"/>
            <a:ext cx="11274294" cy="209410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IN" dirty="0"/>
              <a:t>Supervised Learning</a:t>
            </a:r>
          </a:p>
          <a:p>
            <a:r>
              <a:rPr lang="en-IN" dirty="0"/>
              <a:t>Unsupervised Learning</a:t>
            </a:r>
            <a:endParaRPr lang="en-IN" sz="1600" dirty="0"/>
          </a:p>
          <a:p>
            <a:r>
              <a:rPr lang="en-IN" dirty="0"/>
              <a:t>Reinforcement Learning</a:t>
            </a:r>
          </a:p>
        </p:txBody>
      </p:sp>
    </p:spTree>
    <p:extLst>
      <p:ext uri="{BB962C8B-B14F-4D97-AF65-F5344CB8AC3E}">
        <p14:creationId xmlns:p14="http://schemas.microsoft.com/office/powerpoint/2010/main" xmlns="" val="572863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5920D-CD6B-BE5C-FD84-1365774447FD}"/>
              </a:ext>
            </a:extLst>
          </p:cNvPr>
          <p:cNvSpPr>
            <a:spLocks noGrp="1"/>
          </p:cNvSpPr>
          <p:nvPr>
            <p:ph type="title"/>
          </p:nvPr>
        </p:nvSpPr>
        <p:spPr>
          <a:xfrm>
            <a:off x="1141413" y="609600"/>
            <a:ext cx="7801251" cy="690694"/>
          </a:xfrm>
        </p:spPr>
        <p:txBody>
          <a:bodyPr>
            <a:normAutofit fontScale="90000"/>
          </a:bodyPr>
          <a:lstStyle/>
          <a:p>
            <a:r>
              <a:rPr lang="en-IN" dirty="0"/>
              <a:t>Supervised Learning</a:t>
            </a:r>
            <a:br>
              <a:rPr lang="en-IN" dirty="0"/>
            </a:br>
            <a:endParaRPr lang="en-IN" dirty="0"/>
          </a:p>
        </p:txBody>
      </p:sp>
      <p:pic>
        <p:nvPicPr>
          <p:cNvPr id="5" name="Content Placeholder 4">
            <a:extLst>
              <a:ext uri="{FF2B5EF4-FFF2-40B4-BE49-F238E27FC236}">
                <a16:creationId xmlns:a16="http://schemas.microsoft.com/office/drawing/2014/main" xmlns="" id="{960600B8-51F0-AD22-6142-720469135FA8}"/>
              </a:ext>
            </a:extLst>
          </p:cNvPr>
          <p:cNvPicPr>
            <a:picLocks noGrp="1" noChangeAspect="1"/>
          </p:cNvPicPr>
          <p:nvPr>
            <p:ph idx="1"/>
          </p:nvPr>
        </p:nvPicPr>
        <p:blipFill>
          <a:blip r:embed="rId2"/>
          <a:stretch>
            <a:fillRect/>
          </a:stretch>
        </p:blipFill>
        <p:spPr>
          <a:xfrm>
            <a:off x="2034717" y="3238849"/>
            <a:ext cx="7417887" cy="3124200"/>
          </a:xfrm>
        </p:spPr>
      </p:pic>
      <p:sp>
        <p:nvSpPr>
          <p:cNvPr id="6" name="Content Placeholder 2">
            <a:extLst>
              <a:ext uri="{FF2B5EF4-FFF2-40B4-BE49-F238E27FC236}">
                <a16:creationId xmlns:a16="http://schemas.microsoft.com/office/drawing/2014/main" xmlns="" id="{8E2BD764-3880-8F1A-B8BB-44571F31738A}"/>
              </a:ext>
            </a:extLst>
          </p:cNvPr>
          <p:cNvSpPr txBox="1">
            <a:spLocks/>
          </p:cNvSpPr>
          <p:nvPr/>
        </p:nvSpPr>
        <p:spPr>
          <a:xfrm>
            <a:off x="1033754" y="843095"/>
            <a:ext cx="10786334" cy="18078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Supervised learning, also known as supervised machine learning, is a subcategory of machine learning and artificial intelligence.</a:t>
            </a:r>
          </a:p>
          <a:p>
            <a:r>
              <a:rPr lang="en-US" dirty="0"/>
              <a:t>In supervised learning, the training data provided to the machines work as the supervisor that teaches the machines to predict the output correctly. It applies the same concept as a student learns in the supervision of the teacher. </a:t>
            </a:r>
            <a:endParaRPr lang="en-IN" dirty="0"/>
          </a:p>
        </p:txBody>
      </p:sp>
    </p:spTree>
    <p:extLst>
      <p:ext uri="{BB962C8B-B14F-4D97-AF65-F5344CB8AC3E}">
        <p14:creationId xmlns:p14="http://schemas.microsoft.com/office/powerpoint/2010/main" xmlns="" val="978569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B11FF-649B-367C-1F3E-88F27F2E61C7}"/>
              </a:ext>
            </a:extLst>
          </p:cNvPr>
          <p:cNvSpPr>
            <a:spLocks noGrp="1"/>
          </p:cNvSpPr>
          <p:nvPr>
            <p:ph type="title"/>
          </p:nvPr>
        </p:nvSpPr>
        <p:spPr>
          <a:xfrm>
            <a:off x="1141413" y="609600"/>
            <a:ext cx="8296202" cy="757806"/>
          </a:xfrm>
        </p:spPr>
        <p:txBody>
          <a:bodyPr>
            <a:normAutofit fontScale="90000"/>
          </a:bodyPr>
          <a:lstStyle/>
          <a:p>
            <a:r>
              <a:rPr lang="en-IN" dirty="0"/>
              <a:t>Unsupervised Learning</a:t>
            </a:r>
            <a:r>
              <a:rPr lang="en-IN" sz="2800" dirty="0"/>
              <a:t/>
            </a:r>
            <a:br>
              <a:rPr lang="en-IN" sz="2800" dirty="0"/>
            </a:br>
            <a:endParaRPr lang="en-IN" dirty="0"/>
          </a:p>
        </p:txBody>
      </p:sp>
      <p:pic>
        <p:nvPicPr>
          <p:cNvPr id="6" name="Content Placeholder 5">
            <a:extLst>
              <a:ext uri="{FF2B5EF4-FFF2-40B4-BE49-F238E27FC236}">
                <a16:creationId xmlns:a16="http://schemas.microsoft.com/office/drawing/2014/main" xmlns="" id="{8F560C52-A3A7-119E-DF91-23265F42CD45}"/>
              </a:ext>
            </a:extLst>
          </p:cNvPr>
          <p:cNvPicPr>
            <a:picLocks noGrp="1" noChangeAspect="1"/>
          </p:cNvPicPr>
          <p:nvPr>
            <p:ph idx="1"/>
          </p:nvPr>
        </p:nvPicPr>
        <p:blipFill>
          <a:blip r:embed="rId2"/>
          <a:stretch>
            <a:fillRect/>
          </a:stretch>
        </p:blipFill>
        <p:spPr>
          <a:xfrm>
            <a:off x="2184187" y="3429000"/>
            <a:ext cx="7823626" cy="3124200"/>
          </a:xfrm>
        </p:spPr>
      </p:pic>
      <p:sp>
        <p:nvSpPr>
          <p:cNvPr id="4" name="Content Placeholder 2">
            <a:extLst>
              <a:ext uri="{FF2B5EF4-FFF2-40B4-BE49-F238E27FC236}">
                <a16:creationId xmlns:a16="http://schemas.microsoft.com/office/drawing/2014/main" xmlns="" id="{B4FA79F9-5055-806A-3296-4C9ECD175D3E}"/>
              </a:ext>
            </a:extLst>
          </p:cNvPr>
          <p:cNvSpPr txBox="1">
            <a:spLocks/>
          </p:cNvSpPr>
          <p:nvPr/>
        </p:nvSpPr>
        <p:spPr>
          <a:xfrm>
            <a:off x="840807" y="1304490"/>
            <a:ext cx="10786334" cy="180782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Unsupervised learning, uses machine learning algorithms to analyze and cluster unlabeled data sets</a:t>
            </a:r>
          </a:p>
          <a:p>
            <a:r>
              <a:rPr lang="en-US" dirty="0"/>
              <a:t>These algorithms discover hidden patterns or data groupings without the need for human intervention</a:t>
            </a:r>
            <a:endParaRPr lang="en-IN" dirty="0"/>
          </a:p>
        </p:txBody>
      </p:sp>
    </p:spTree>
    <p:extLst>
      <p:ext uri="{BB962C8B-B14F-4D97-AF65-F5344CB8AC3E}">
        <p14:creationId xmlns:p14="http://schemas.microsoft.com/office/powerpoint/2010/main" xmlns="" val="415312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DD4927-7D7D-F712-A073-C5EFB67A4AA1}"/>
              </a:ext>
            </a:extLst>
          </p:cNvPr>
          <p:cNvSpPr>
            <a:spLocks noGrp="1"/>
          </p:cNvSpPr>
          <p:nvPr>
            <p:ph type="title"/>
          </p:nvPr>
        </p:nvSpPr>
        <p:spPr>
          <a:xfrm>
            <a:off x="1141413" y="609600"/>
            <a:ext cx="9210602" cy="984308"/>
          </a:xfrm>
        </p:spPr>
        <p:txBody>
          <a:bodyPr>
            <a:normAutofit fontScale="90000"/>
          </a:bodyPr>
          <a:lstStyle/>
          <a:p>
            <a:r>
              <a:rPr lang="en-IN" dirty="0"/>
              <a:t>Reinforcement Learning</a:t>
            </a:r>
            <a:br>
              <a:rPr lang="en-IN" dirty="0"/>
            </a:br>
            <a:endParaRPr lang="en-IN" dirty="0"/>
          </a:p>
        </p:txBody>
      </p:sp>
      <p:pic>
        <p:nvPicPr>
          <p:cNvPr id="6" name="Content Placeholder 5">
            <a:extLst>
              <a:ext uri="{FF2B5EF4-FFF2-40B4-BE49-F238E27FC236}">
                <a16:creationId xmlns:a16="http://schemas.microsoft.com/office/drawing/2014/main" xmlns="" id="{2A3E6158-41EC-F076-81CB-FDAAB895BC5C}"/>
              </a:ext>
            </a:extLst>
          </p:cNvPr>
          <p:cNvPicPr>
            <a:picLocks noGrp="1" noChangeAspect="1"/>
          </p:cNvPicPr>
          <p:nvPr>
            <p:ph idx="1"/>
          </p:nvPr>
        </p:nvPicPr>
        <p:blipFill>
          <a:blip r:embed="rId2"/>
          <a:stretch>
            <a:fillRect/>
          </a:stretch>
        </p:blipFill>
        <p:spPr>
          <a:xfrm>
            <a:off x="2705869" y="3319199"/>
            <a:ext cx="6404575" cy="3202287"/>
          </a:xfrm>
        </p:spPr>
      </p:pic>
      <p:sp>
        <p:nvSpPr>
          <p:cNvPr id="4" name="Content Placeholder 2">
            <a:extLst>
              <a:ext uri="{FF2B5EF4-FFF2-40B4-BE49-F238E27FC236}">
                <a16:creationId xmlns:a16="http://schemas.microsoft.com/office/drawing/2014/main" xmlns="" id="{0D87A50B-4683-EAFA-070E-CA6D5889E8E5}"/>
              </a:ext>
            </a:extLst>
          </p:cNvPr>
          <p:cNvSpPr txBox="1">
            <a:spLocks/>
          </p:cNvSpPr>
          <p:nvPr/>
        </p:nvSpPr>
        <p:spPr>
          <a:xfrm>
            <a:off x="865975" y="1396768"/>
            <a:ext cx="10786334" cy="1807826"/>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Reinforcement learning is a machine learning training method based on rewarding desired behaviors and/or punishing undesired ones. </a:t>
            </a:r>
          </a:p>
          <a:p>
            <a:r>
              <a:rPr lang="en-US" dirty="0"/>
              <a:t>Reinforcement learning uses algorithms that learn from outcomes and decide which action to take next. After each action, the algorithm receives feedback that helps it determine whether the choice it made was correct, neutral or incorrect. It is a good technique to use for automated systems that have to make a lot of small decisions without human guidance.</a:t>
            </a:r>
            <a:endParaRPr lang="en-IN" dirty="0"/>
          </a:p>
        </p:txBody>
      </p:sp>
    </p:spTree>
    <p:extLst>
      <p:ext uri="{BB962C8B-B14F-4D97-AF65-F5344CB8AC3E}">
        <p14:creationId xmlns:p14="http://schemas.microsoft.com/office/powerpoint/2010/main" xmlns="" val="2995371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231" y="237461"/>
            <a:ext cx="5248754" cy="1240465"/>
          </a:xfrm>
        </p:spPr>
        <p:txBody>
          <a:bodyPr/>
          <a:lstStyle/>
          <a:p>
            <a:r>
              <a:rPr lang="en-US" dirty="0" smtClean="0"/>
              <a:t>Classification</a:t>
            </a:r>
            <a:endParaRPr lang="en-US" dirty="0"/>
          </a:p>
        </p:txBody>
      </p:sp>
      <p:sp>
        <p:nvSpPr>
          <p:cNvPr id="3" name="Content Placeholder 2"/>
          <p:cNvSpPr>
            <a:spLocks noGrp="1"/>
          </p:cNvSpPr>
          <p:nvPr>
            <p:ph idx="1"/>
          </p:nvPr>
        </p:nvSpPr>
        <p:spPr>
          <a:xfrm>
            <a:off x="492827" y="774405"/>
            <a:ext cx="11213620" cy="2521690"/>
          </a:xfrm>
        </p:spPr>
        <p:txBody>
          <a:bodyPr/>
          <a:lstStyle/>
          <a:p>
            <a:r>
              <a:rPr lang="en-US" dirty="0" smtClean="0"/>
              <a:t>Classification is a supervised machine learning method where the model tries to predict the correct label of a given input data</a:t>
            </a:r>
            <a:r>
              <a:rPr lang="en-US" dirty="0" smtClean="0"/>
              <a:t>.</a:t>
            </a:r>
          </a:p>
          <a:p>
            <a:r>
              <a:rPr lang="en-US" dirty="0" smtClean="0"/>
              <a:t>In classification, the model is fully trained using the training data, and then it is evaluated on test data before being used to perform prediction on new unseen data.</a:t>
            </a:r>
            <a:endParaRPr lang="en-US" dirty="0"/>
          </a:p>
        </p:txBody>
      </p:sp>
      <p:sp>
        <p:nvSpPr>
          <p:cNvPr id="4" name="Rectangle 3"/>
          <p:cNvSpPr/>
          <p:nvPr/>
        </p:nvSpPr>
        <p:spPr>
          <a:xfrm>
            <a:off x="549348" y="3721971"/>
            <a:ext cx="10986978" cy="646331"/>
          </a:xfrm>
          <a:prstGeom prst="rect">
            <a:avLst/>
          </a:prstGeom>
        </p:spPr>
        <p:txBody>
          <a:bodyPr wrap="square">
            <a:spAutoFit/>
          </a:bodyPr>
          <a:lstStyle/>
          <a:p>
            <a:r>
              <a:rPr lang="en-US" dirty="0" smtClean="0"/>
              <a:t>Regression in machine learning consists of mathematical methods that allow data scientists to predict a continuous outcome (y) based on the value of one or more predictor variables (x). </a:t>
            </a:r>
            <a:endParaRPr lang="en-US" dirty="0"/>
          </a:p>
        </p:txBody>
      </p:sp>
      <p:sp>
        <p:nvSpPr>
          <p:cNvPr id="5" name="Title 1"/>
          <p:cNvSpPr txBox="1">
            <a:spLocks/>
          </p:cNvSpPr>
          <p:nvPr/>
        </p:nvSpPr>
        <p:spPr>
          <a:xfrm>
            <a:off x="655858" y="2707759"/>
            <a:ext cx="5248754" cy="1240465"/>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3200" cap="all" smtClean="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regression</a:t>
            </a:r>
            <a:endParaRPr kumimoji="0" lang="en-US" sz="3200" b="0" i="0" u="none" strike="noStrike" kern="1200" cap="all" spc="0" normalizeH="0" baseline="0" noProof="0"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uLnTx/>
              <a:uFillTx/>
              <a:latin typeface="+mj-lt"/>
              <a:ea typeface="+mj-ea"/>
              <a:cs typeface="+mj-cs"/>
            </a:endParaRPr>
          </a:p>
        </p:txBody>
      </p:sp>
      <p:pic>
        <p:nvPicPr>
          <p:cNvPr id="6" name="Picture 5" descr="rr.png"/>
          <p:cNvPicPr>
            <a:picLocks noChangeAspect="1"/>
          </p:cNvPicPr>
          <p:nvPr/>
        </p:nvPicPr>
        <p:blipFill>
          <a:blip r:embed="rId2"/>
          <a:stretch>
            <a:fillRect/>
          </a:stretch>
        </p:blipFill>
        <p:spPr>
          <a:xfrm>
            <a:off x="2115880" y="4855574"/>
            <a:ext cx="7208874" cy="156649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EED8D-7F01-A9C7-4E15-F1742D014292}"/>
              </a:ext>
            </a:extLst>
          </p:cNvPr>
          <p:cNvSpPr>
            <a:spLocks noGrp="1"/>
          </p:cNvSpPr>
          <p:nvPr>
            <p:ph type="title"/>
          </p:nvPr>
        </p:nvSpPr>
        <p:spPr>
          <a:xfrm>
            <a:off x="1141413" y="391487"/>
            <a:ext cx="7205633" cy="858473"/>
          </a:xfrm>
        </p:spPr>
        <p:txBody>
          <a:bodyPr>
            <a:normAutofit fontScale="90000"/>
          </a:bodyPr>
          <a:lstStyle/>
          <a:p>
            <a:r>
              <a:rPr lang="en-IN" b="0" i="0" dirty="0">
                <a:effectLst/>
                <a:latin typeface="erdana"/>
              </a:rPr>
              <a:t>Naive Bayes Classifier </a:t>
            </a:r>
            <a:r>
              <a:rPr lang="en-IN" b="0" i="0" dirty="0">
                <a:solidFill>
                  <a:srgbClr val="610B38"/>
                </a:solidFill>
                <a:effectLst/>
                <a:latin typeface="erdana"/>
              </a:rPr>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xmlns="" id="{3C28FEE7-5A39-694A-5746-BB3B2D0F29A5}"/>
              </a:ext>
            </a:extLst>
          </p:cNvPr>
          <p:cNvSpPr>
            <a:spLocks noGrp="1"/>
          </p:cNvSpPr>
          <p:nvPr>
            <p:ph idx="1"/>
          </p:nvPr>
        </p:nvSpPr>
        <p:spPr>
          <a:xfrm>
            <a:off x="1141413" y="972422"/>
            <a:ext cx="10290497" cy="5612936"/>
          </a:xfrm>
        </p:spPr>
        <p:txBody>
          <a:bodyPr>
            <a:normAutofit fontScale="92500" lnSpcReduction="10000"/>
          </a:bodyPr>
          <a:lstStyle/>
          <a:p>
            <a:r>
              <a:rPr lang="en-US" b="0" i="0" dirty="0">
                <a:effectLst/>
                <a:latin typeface="inter-regular"/>
              </a:rPr>
              <a:t>Naive Bayes algorithm is a supervised learning algorithm, which is based on </a:t>
            </a:r>
            <a:r>
              <a:rPr lang="en-US" b="1" i="0" dirty="0">
                <a:effectLst/>
                <a:latin typeface="inter-bold"/>
              </a:rPr>
              <a:t>Bayes theorem</a:t>
            </a:r>
            <a:r>
              <a:rPr lang="en-US" b="0" i="0" dirty="0">
                <a:effectLst/>
                <a:latin typeface="inter-regular"/>
              </a:rPr>
              <a:t> and used for solving classification problems.</a:t>
            </a:r>
          </a:p>
          <a:p>
            <a:r>
              <a:rPr lang="en-US" dirty="0">
                <a:effectLst/>
                <a:latin typeface="inter-regular"/>
              </a:rPr>
              <a:t>it</a:t>
            </a:r>
            <a:r>
              <a:rPr lang="en-US" b="0" i="0" dirty="0">
                <a:effectLst/>
                <a:latin typeface="inter-regular"/>
              </a:rPr>
              <a:t> is mainly used in </a:t>
            </a:r>
            <a:r>
              <a:rPr lang="en-US" b="0" i="1" dirty="0">
                <a:effectLst/>
                <a:latin typeface="inter-regular"/>
              </a:rPr>
              <a:t>text classification</a:t>
            </a:r>
            <a:r>
              <a:rPr lang="en-US" b="0" i="0" dirty="0">
                <a:effectLst/>
                <a:latin typeface="inter-regular"/>
              </a:rPr>
              <a:t> that includes a high-dimensional training dataset.</a:t>
            </a:r>
          </a:p>
          <a:p>
            <a:r>
              <a:rPr lang="en-US" b="1" i="0" dirty="0">
                <a:effectLst/>
                <a:latin typeface="inter-bold"/>
              </a:rPr>
              <a:t>It is a probabilistic classifier, which means it predicts on the basis of the probability of an object</a:t>
            </a:r>
            <a:r>
              <a:rPr lang="en-US" b="0" i="0" dirty="0">
                <a:effectLst/>
                <a:latin typeface="inter-regular"/>
              </a:rPr>
              <a:t>.</a:t>
            </a:r>
          </a:p>
          <a:p>
            <a:r>
              <a:rPr lang="en-US" b="0" i="0" dirty="0">
                <a:effectLst/>
                <a:latin typeface="inter-regular"/>
              </a:rPr>
              <a:t>examples of Naive Bayes Algorithm are </a:t>
            </a:r>
            <a:r>
              <a:rPr lang="en-US" b="1" i="0" dirty="0">
                <a:effectLst/>
                <a:latin typeface="inter-bold"/>
              </a:rPr>
              <a:t>spam filtration, Sentimental analysis, and classifying articles</a:t>
            </a:r>
            <a:r>
              <a:rPr lang="en-US" b="0" i="0" dirty="0">
                <a:effectLst/>
                <a:latin typeface="inter-regular"/>
              </a:rPr>
              <a:t>.</a:t>
            </a:r>
          </a:p>
          <a:p>
            <a:endParaRPr lang="en-US" b="0" i="0" dirty="0">
              <a:effectLst/>
              <a:latin typeface="inter-regular"/>
            </a:endParaRPr>
          </a:p>
          <a:p>
            <a:endParaRPr lang="en-US" b="0" i="0" dirty="0">
              <a:effectLst/>
              <a:latin typeface="inter-regular"/>
            </a:endParaRPr>
          </a:p>
          <a:p>
            <a:r>
              <a:rPr lang="en-US" b="1" i="0" dirty="0">
                <a:effectLst/>
                <a:latin typeface="inter-bold"/>
              </a:rPr>
              <a:t>P(A|B) is Posterior probability</a:t>
            </a:r>
            <a:r>
              <a:rPr lang="en-US" b="0" i="0" dirty="0">
                <a:effectLst/>
                <a:latin typeface="inter-regular"/>
              </a:rPr>
              <a:t>: Probability of hypothesis A on the observed event B.</a:t>
            </a:r>
          </a:p>
          <a:p>
            <a:r>
              <a:rPr lang="en-US" b="1" i="0" dirty="0">
                <a:effectLst/>
                <a:latin typeface="inter-bold"/>
              </a:rPr>
              <a:t>P(B|A) is Likelihood probability</a:t>
            </a:r>
            <a:r>
              <a:rPr lang="en-US" b="0" i="0" dirty="0">
                <a:effectLst/>
                <a:latin typeface="inter-regular"/>
              </a:rPr>
              <a:t>: Probability of the evidence given that the probability of a hypothesis is true.</a:t>
            </a:r>
          </a:p>
          <a:p>
            <a:r>
              <a:rPr lang="en-US" b="1" i="0" dirty="0">
                <a:effectLst/>
                <a:latin typeface="inter-bold"/>
              </a:rPr>
              <a:t>P(A) is Prior Probability</a:t>
            </a:r>
            <a:r>
              <a:rPr lang="en-US" b="0" i="0" dirty="0">
                <a:effectLst/>
                <a:latin typeface="inter-regular"/>
              </a:rPr>
              <a:t>: Probability of hypothesis before observing the evidence.</a:t>
            </a:r>
          </a:p>
          <a:p>
            <a:r>
              <a:rPr lang="en-US" b="1" i="0" dirty="0">
                <a:effectLst/>
                <a:latin typeface="inter-bold"/>
              </a:rPr>
              <a:t>P(B) is Marginal Probability</a:t>
            </a:r>
            <a:r>
              <a:rPr lang="en-US" b="0" i="0" dirty="0">
                <a:effectLst/>
                <a:latin typeface="inter-regular"/>
              </a:rPr>
              <a:t>: Probability of Evidence.</a:t>
            </a:r>
            <a:endParaRPr lang="en-IN" dirty="0"/>
          </a:p>
        </p:txBody>
      </p:sp>
      <p:pic>
        <p:nvPicPr>
          <p:cNvPr id="5" name="Picture 4">
            <a:extLst>
              <a:ext uri="{FF2B5EF4-FFF2-40B4-BE49-F238E27FC236}">
                <a16:creationId xmlns:a16="http://schemas.microsoft.com/office/drawing/2014/main" xmlns="" id="{50909410-3559-44E8-D3E3-23C6A3FA435F}"/>
              </a:ext>
            </a:extLst>
          </p:cNvPr>
          <p:cNvPicPr>
            <a:picLocks noChangeAspect="1"/>
          </p:cNvPicPr>
          <p:nvPr/>
        </p:nvPicPr>
        <p:blipFill>
          <a:blip r:embed="rId2"/>
          <a:stretch>
            <a:fillRect/>
          </a:stretch>
        </p:blipFill>
        <p:spPr>
          <a:xfrm>
            <a:off x="4668728" y="3544744"/>
            <a:ext cx="1981477" cy="590632"/>
          </a:xfrm>
          <a:prstGeom prst="rect">
            <a:avLst/>
          </a:prstGeom>
        </p:spPr>
      </p:pic>
    </p:spTree>
    <p:extLst>
      <p:ext uri="{BB962C8B-B14F-4D97-AF65-F5344CB8AC3E}">
        <p14:creationId xmlns:p14="http://schemas.microsoft.com/office/powerpoint/2010/main" xmlns="" val="1100835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8F5BD-B3C1-4EBD-FDB5-B02DE7830988}"/>
              </a:ext>
            </a:extLst>
          </p:cNvPr>
          <p:cNvSpPr>
            <a:spLocks noGrp="1"/>
          </p:cNvSpPr>
          <p:nvPr>
            <p:ph type="title"/>
          </p:nvPr>
        </p:nvSpPr>
        <p:spPr>
          <a:xfrm>
            <a:off x="1141413" y="-95075"/>
            <a:ext cx="9905998" cy="1905000"/>
          </a:xfrm>
        </p:spPr>
        <p:txBody>
          <a:bodyPr/>
          <a:lstStyle/>
          <a:p>
            <a:r>
              <a:rPr lang="en-IN" b="0" i="0" dirty="0">
                <a:effectLst/>
                <a:latin typeface="erdana"/>
              </a:rPr>
              <a:t>Steps to implement:</a:t>
            </a:r>
            <a:br>
              <a:rPr lang="en-IN" b="0" i="0" dirty="0">
                <a:effectLst/>
                <a:latin typeface="erdana"/>
              </a:rPr>
            </a:br>
            <a:endParaRPr lang="en-IN" dirty="0"/>
          </a:p>
        </p:txBody>
      </p:sp>
      <p:sp>
        <p:nvSpPr>
          <p:cNvPr id="3" name="Content Placeholder 2">
            <a:extLst>
              <a:ext uri="{FF2B5EF4-FFF2-40B4-BE49-F238E27FC236}">
                <a16:creationId xmlns:a16="http://schemas.microsoft.com/office/drawing/2014/main" xmlns="" id="{8F5A9A65-9B40-3AF7-1D72-16324C1A4C6D}"/>
              </a:ext>
            </a:extLst>
          </p:cNvPr>
          <p:cNvSpPr>
            <a:spLocks noGrp="1"/>
          </p:cNvSpPr>
          <p:nvPr>
            <p:ph idx="1"/>
          </p:nvPr>
        </p:nvSpPr>
        <p:spPr>
          <a:xfrm>
            <a:off x="1065912" y="997590"/>
            <a:ext cx="9905998" cy="5470322"/>
          </a:xfrm>
        </p:spPr>
        <p:txBody>
          <a:bodyPr>
            <a:normAutofit fontScale="85000" lnSpcReduction="10000"/>
          </a:bodyPr>
          <a:lstStyle/>
          <a:p>
            <a:pPr>
              <a:buFont typeface="Wingdings" panose="05000000000000000000" pitchFamily="2" charset="2"/>
              <a:buChar char="Ø"/>
            </a:pPr>
            <a:r>
              <a:rPr lang="en-IN" b="0" i="0" dirty="0">
                <a:effectLst/>
                <a:latin typeface="inter-regular"/>
              </a:rPr>
              <a:t>Data Pre-processing step</a:t>
            </a:r>
          </a:p>
          <a:p>
            <a:r>
              <a:rPr lang="en-IN" b="0" i="0" dirty="0">
                <a:effectLst/>
                <a:latin typeface="inter-regular"/>
              </a:rPr>
              <a:t> Importing Dataset</a:t>
            </a:r>
          </a:p>
          <a:p>
            <a:r>
              <a:rPr lang="en-IN" dirty="0">
                <a:effectLst/>
                <a:latin typeface="inter-regular"/>
              </a:rPr>
              <a:t>Arrange Data into features and target</a:t>
            </a:r>
          </a:p>
          <a:p>
            <a:r>
              <a:rPr lang="en-IN" b="0" i="0" dirty="0">
                <a:effectLst/>
                <a:latin typeface="inter-regular"/>
              </a:rPr>
              <a:t>Create a feature bar plot to show the feature</a:t>
            </a:r>
          </a:p>
          <a:p>
            <a:r>
              <a:rPr lang="en-IN" b="0" i="0" dirty="0">
                <a:effectLst/>
                <a:latin typeface="inter-regular"/>
              </a:rPr>
              <a:t>Split data into training and testing</a:t>
            </a:r>
          </a:p>
          <a:p>
            <a:r>
              <a:rPr lang="en-IN" dirty="0">
                <a:effectLst/>
                <a:latin typeface="inter-regular"/>
              </a:rPr>
              <a:t>Create a pie chart to show data </a:t>
            </a:r>
            <a:endParaRPr lang="en-IN" b="0" i="0" dirty="0">
              <a:effectLst/>
              <a:latin typeface="inter-regular"/>
            </a:endParaRPr>
          </a:p>
          <a:p>
            <a:pPr>
              <a:buFont typeface="Wingdings" panose="05000000000000000000" pitchFamily="2" charset="2"/>
              <a:buChar char="Ø"/>
            </a:pPr>
            <a:r>
              <a:rPr lang="en-US" dirty="0">
                <a:effectLst/>
                <a:latin typeface="inter-regular"/>
              </a:rPr>
              <a:t>Implementation of algorithms</a:t>
            </a:r>
          </a:p>
          <a:p>
            <a:r>
              <a:rPr lang="en-US" b="0" dirty="0">
                <a:effectLst/>
                <a:latin typeface="Consolas" panose="020B0609020204030204" pitchFamily="49" charset="0"/>
              </a:rPr>
              <a:t>import necessary functions and libraries</a:t>
            </a:r>
            <a:endParaRPr lang="en-US" i="1" dirty="0">
              <a:solidFill>
                <a:srgbClr val="838383"/>
              </a:solidFill>
              <a:effectLst/>
              <a:latin typeface="Consolas" panose="020B0609020204030204" pitchFamily="49" charset="0"/>
            </a:endParaRPr>
          </a:p>
          <a:p>
            <a:r>
              <a:rPr lang="en-US" b="0" dirty="0">
                <a:effectLst/>
                <a:latin typeface="Consolas" panose="020B0609020204030204" pitchFamily="49" charset="0"/>
              </a:rPr>
              <a:t>Download the dataset and the stop words from nltk</a:t>
            </a:r>
          </a:p>
          <a:p>
            <a:r>
              <a:rPr lang="en-US" b="0" dirty="0">
                <a:effectLst/>
                <a:latin typeface="Consolas" panose="020B0609020204030204" pitchFamily="49" charset="0"/>
              </a:rPr>
              <a:t>load the text fields of the positive and negative tweets</a:t>
            </a:r>
          </a:p>
          <a:p>
            <a:r>
              <a:rPr lang="en-US" b="0" dirty="0">
                <a:effectLst/>
                <a:latin typeface="Consolas" panose="020B0609020204030204" pitchFamily="49" charset="0"/>
              </a:rPr>
              <a:t>remove the special character &amp; number </a:t>
            </a:r>
          </a:p>
          <a:p>
            <a:r>
              <a:rPr lang="en-IN" b="0" dirty="0">
                <a:effectLst/>
                <a:latin typeface="Consolas" panose="020B0609020204030204" pitchFamily="49" charset="0"/>
              </a:rPr>
              <a:t>Tokenize the tweet</a:t>
            </a:r>
          </a:p>
          <a:p>
            <a:r>
              <a:rPr lang="en-IN" b="0" dirty="0">
                <a:effectLst/>
                <a:latin typeface="Consolas" panose="020B0609020204030204" pitchFamily="49" charset="0"/>
              </a:rPr>
              <a:t>removing stopwords and punctuation</a:t>
            </a:r>
          </a:p>
          <a:p>
            <a:r>
              <a:rPr lang="en-US" b="0" dirty="0">
                <a:effectLst/>
                <a:latin typeface="Consolas" panose="020B0609020204030204" pitchFamily="49" charset="0"/>
              </a:rPr>
              <a:t>process_tweet on a random tweet from the dataset</a:t>
            </a:r>
          </a:p>
          <a:p>
            <a:r>
              <a:rPr lang="en-IN" b="0" dirty="0">
                <a:effectLst/>
                <a:latin typeface="Consolas" panose="020B0609020204030204" pitchFamily="49" charset="0"/>
              </a:rPr>
              <a:t>Build a frequency dictionary</a:t>
            </a:r>
            <a:endParaRPr lang="en-US"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xmlns="" val="1193723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DC89997-93B6-F055-F7F7-C30ED4AEFC7E}"/>
              </a:ext>
            </a:extLst>
          </p:cNvPr>
          <p:cNvSpPr txBox="1"/>
          <p:nvPr/>
        </p:nvSpPr>
        <p:spPr>
          <a:xfrm>
            <a:off x="1352724" y="632693"/>
            <a:ext cx="7984223" cy="2308324"/>
          </a:xfrm>
          <a:prstGeom prst="rect">
            <a:avLst/>
          </a:prstGeom>
          <a:noFill/>
        </p:spPr>
        <p:txBody>
          <a:bodyPr wrap="square">
            <a:spAutoFit/>
          </a:bodyPr>
          <a:lstStyle/>
          <a:p>
            <a:pPr>
              <a:buFont typeface="Wingdings" panose="05000000000000000000" pitchFamily="2" charset="2"/>
              <a:buChar char="Ø"/>
            </a:pPr>
            <a:r>
              <a:rPr lang="en-IN" b="0" i="0" dirty="0">
                <a:effectLst/>
                <a:latin typeface="inter-regular"/>
              </a:rPr>
              <a:t>Predicting the test result</a:t>
            </a:r>
          </a:p>
          <a:p>
            <a:pPr marL="285750" indent="-285750">
              <a:buFont typeface="Arial" panose="020B0604020202020204" pitchFamily="34" charset="0"/>
              <a:buChar char="•"/>
            </a:pPr>
            <a:r>
              <a:rPr lang="en-IN" b="0" i="0" dirty="0">
                <a:solidFill>
                  <a:srgbClr val="FFFFFF"/>
                </a:solidFill>
                <a:effectLst/>
                <a:latin typeface="Consolas" panose="020B0609020204030204" pitchFamily="49" charset="0"/>
              </a:rPr>
              <a:t>Naive Bayes accuracy</a:t>
            </a:r>
            <a:endParaRPr lang="en-IN" b="0" i="0" dirty="0">
              <a:effectLst/>
              <a:latin typeface="inter-regular"/>
            </a:endParaRPr>
          </a:p>
          <a:p>
            <a:pPr>
              <a:buFont typeface="Wingdings" panose="05000000000000000000" pitchFamily="2" charset="2"/>
              <a:buChar char="Ø"/>
            </a:pPr>
            <a:r>
              <a:rPr lang="en-US" b="0" i="0" dirty="0">
                <a:effectLst/>
                <a:latin typeface="inter-regular"/>
              </a:rPr>
              <a:t>Test accuracy of the result(Creation of Confusion matrix)</a:t>
            </a:r>
          </a:p>
          <a:p>
            <a:pPr marL="285750" indent="-285750">
              <a:buFont typeface="Arial" panose="020B0604020202020204" pitchFamily="34" charset="0"/>
              <a:buChar char="•"/>
            </a:pPr>
            <a:r>
              <a:rPr lang="en-IN" b="0" i="0" dirty="0">
                <a:solidFill>
                  <a:srgbClr val="FFFFFF"/>
                </a:solidFill>
                <a:effectLst/>
                <a:latin typeface="Consolas" panose="020B0609020204030204" pitchFamily="49" charset="0"/>
              </a:rPr>
              <a:t>Test Naive Bayes accuracy</a:t>
            </a:r>
            <a:endParaRPr lang="en-IN" b="0" i="0" dirty="0">
              <a:effectLst/>
              <a:latin typeface="inter-regular"/>
            </a:endParaRPr>
          </a:p>
          <a:p>
            <a:pPr marL="285750" indent="-285750">
              <a:buFont typeface="Arial" panose="020B0604020202020204" pitchFamily="34" charset="0"/>
              <a:buChar char="•"/>
            </a:pPr>
            <a:r>
              <a:rPr lang="en-US" b="0" i="1" dirty="0">
                <a:effectLst/>
                <a:latin typeface="Consolas" panose="020B0609020204030204" pitchFamily="49" charset="0"/>
              </a:rPr>
              <a:t>make predictions on our own tweets</a:t>
            </a:r>
            <a:endParaRPr lang="en-US" b="0" dirty="0">
              <a:effectLst/>
              <a:latin typeface="Consolas" panose="020B0609020204030204" pitchFamily="49" charset="0"/>
            </a:endParaRPr>
          </a:p>
          <a:p>
            <a:pPr marL="285750" indent="-285750">
              <a:buFont typeface="Arial" panose="020B0604020202020204" pitchFamily="34" charset="0"/>
              <a:buChar char="•"/>
            </a:pPr>
            <a:r>
              <a:rPr lang="en-US" b="0" i="0" dirty="0">
                <a:effectLst/>
                <a:latin typeface="inter-regular"/>
              </a:rPr>
              <a:t>Calculate precision, recall,f1-score &amp; support</a:t>
            </a:r>
          </a:p>
          <a:p>
            <a:pPr marL="285750" indent="-285750">
              <a:buFont typeface="Arial" panose="020B0604020202020204" pitchFamily="34" charset="0"/>
              <a:buChar char="•"/>
            </a:pPr>
            <a:r>
              <a:rPr lang="en-US" b="0" i="0" dirty="0">
                <a:effectLst/>
                <a:latin typeface="inter-regular"/>
              </a:rPr>
              <a:t>Construct confusion matrix</a:t>
            </a:r>
          </a:p>
          <a:p>
            <a:pPr>
              <a:buFont typeface="Wingdings" panose="05000000000000000000" pitchFamily="2" charset="2"/>
              <a:buChar char="Ø"/>
            </a:pPr>
            <a:r>
              <a:rPr lang="en-US" b="0" i="0" dirty="0">
                <a:effectLst/>
                <a:latin typeface="inter-regular"/>
              </a:rPr>
              <a:t>Visualizing the test set result.</a:t>
            </a:r>
          </a:p>
        </p:txBody>
      </p:sp>
      <p:pic>
        <p:nvPicPr>
          <p:cNvPr id="9" name="Picture 8">
            <a:extLst>
              <a:ext uri="{FF2B5EF4-FFF2-40B4-BE49-F238E27FC236}">
                <a16:creationId xmlns:a16="http://schemas.microsoft.com/office/drawing/2014/main" xmlns="" id="{8C692162-858E-B039-7A2F-592B23DD1649}"/>
              </a:ext>
            </a:extLst>
          </p:cNvPr>
          <p:cNvPicPr>
            <a:picLocks noChangeAspect="1"/>
          </p:cNvPicPr>
          <p:nvPr/>
        </p:nvPicPr>
        <p:blipFill>
          <a:blip r:embed="rId2"/>
          <a:stretch>
            <a:fillRect/>
          </a:stretch>
        </p:blipFill>
        <p:spPr>
          <a:xfrm>
            <a:off x="848421" y="3112170"/>
            <a:ext cx="10315765" cy="1757540"/>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989751" y="5331896"/>
            <a:ext cx="4133850" cy="10001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993441" y="5261566"/>
            <a:ext cx="4437098" cy="1119141"/>
          </a:xfrm>
          <a:prstGeom prst="rect">
            <a:avLst/>
          </a:prstGeom>
          <a:noFill/>
          <a:ln w="9525">
            <a:noFill/>
            <a:miter lim="800000"/>
            <a:headEnd/>
            <a:tailEnd/>
          </a:ln>
          <a:effectLst/>
        </p:spPr>
      </p:pic>
    </p:spTree>
    <p:extLst>
      <p:ext uri="{BB962C8B-B14F-4D97-AF65-F5344CB8AC3E}">
        <p14:creationId xmlns:p14="http://schemas.microsoft.com/office/powerpoint/2010/main" xmlns="" val="391535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TM03457485[[fn=Mesh]]</Template>
  <TotalTime>123</TotalTime>
  <Words>539</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Mesh</vt:lpstr>
      <vt:lpstr> Machine Learning Methods for Hate Speech Recognition in Twitter Text Data</vt:lpstr>
      <vt:lpstr>-: Introduction :- </vt:lpstr>
      <vt:lpstr>Supervised Learning </vt:lpstr>
      <vt:lpstr>Unsupervised Learning </vt:lpstr>
      <vt:lpstr>Reinforcement Learning </vt:lpstr>
      <vt:lpstr>Classification</vt:lpstr>
      <vt:lpstr>Naive Bayes Classifier  </vt:lpstr>
      <vt:lpstr>Steps to implement: </vt:lpstr>
      <vt:lpstr>Slide 9</vt:lpstr>
      <vt:lpstr>Slide 10</vt:lpstr>
      <vt:lpstr>Conclusion</vt:lpstr>
      <vt:lpstr>refference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Different Machine Learning Methods for Hate Speech Recognition in Twitter Text Data</dc:title>
  <dc:creator>Subhasis Sahoo</dc:creator>
  <cp:lastModifiedBy>SILICON</cp:lastModifiedBy>
  <cp:revision>16</cp:revision>
  <dcterms:created xsi:type="dcterms:W3CDTF">2023-05-01T01:41:27Z</dcterms:created>
  <dcterms:modified xsi:type="dcterms:W3CDTF">2023-05-01T08:55:52Z</dcterms:modified>
</cp:coreProperties>
</file>