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33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58101" y="2455448"/>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454088" y="245544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996264" y="491717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19911" y="2303066"/>
            <a:ext cx="13792200" cy="1001556"/>
          </a:xfrm>
          <a:prstGeom prst="rect">
            <a:avLst/>
          </a:prstGeom>
        </p:spPr>
        <p:txBody>
          <a:bodyPr vert="horz" wrap="square" lIns="0" tIns="16510" rIns="0" bIns="0" rtlCol="0">
            <a:spAutoFit/>
          </a:bodyPr>
          <a:lstStyle/>
          <a:p>
            <a:pPr marL="3213735" algn="ctr">
              <a:spcBef>
                <a:spcPts val="130"/>
              </a:spcBef>
            </a:pPr>
            <a:r>
              <a:rPr lang="en-US" sz="2400" b="1" dirty="0" smtClean="0">
                <a:solidFill>
                  <a:srgbClr val="0F0F0F"/>
                </a:solidFill>
                <a:latin typeface="Times New Roman" panose="02020603050405020304" pitchFamily="18" charset="0"/>
                <a:cs typeface="Times New Roman" panose="02020603050405020304" pitchFamily="18" charset="0"/>
              </a:rPr>
              <a:t>INVENTORY</a:t>
            </a:r>
            <a:r>
              <a:rPr lang="en-US" b="1" dirty="0" smtClean="0">
                <a:solidFill>
                  <a:srgbClr val="0F0F0F"/>
                </a:solidFill>
                <a:latin typeface="Times New Roman" panose="02020603050405020304" pitchFamily="18" charset="0"/>
                <a:cs typeface="Times New Roman" panose="02020603050405020304" pitchFamily="18" charset="0"/>
              </a:rPr>
              <a:t> </a:t>
            </a:r>
            <a:r>
              <a:rPr lang="en-US" sz="2400" b="1" dirty="0" smtClean="0">
                <a:solidFill>
                  <a:srgbClr val="0F0F0F"/>
                </a:solidFill>
                <a:latin typeface="Times New Roman" panose="02020603050405020304" pitchFamily="18" charset="0"/>
                <a:cs typeface="Times New Roman" panose="02020603050405020304" pitchFamily="18" charset="0"/>
              </a:rPr>
              <a:t>MANAGEMENT</a:t>
            </a:r>
            <a:r>
              <a:rPr lang="en-US" b="1" dirty="0" smtClean="0">
                <a:solidFill>
                  <a:srgbClr val="0F0F0F"/>
                </a:solidFill>
                <a:latin typeface="Times New Roman" panose="02020603050405020304" pitchFamily="18" charset="0"/>
                <a:cs typeface="Times New Roman" panose="02020603050405020304" pitchFamily="18" charset="0"/>
              </a:rPr>
              <a:t> </a:t>
            </a:r>
            <a:r>
              <a:rPr lang="en-US" b="1" dirty="0">
                <a:solidFill>
                  <a:srgbClr val="0F0F0F"/>
                </a:solidFill>
                <a:latin typeface="Times New Roman" panose="02020603050405020304" pitchFamily="18" charset="0"/>
                <a:cs typeface="Times New Roman" panose="02020603050405020304" pitchFamily="18" charset="0"/>
              </a:rPr>
              <a:t>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3148788" y="3597311"/>
            <a:ext cx="8610600" cy="1938992"/>
          </a:xfrm>
          <a:prstGeom prst="rect">
            <a:avLst/>
          </a:prstGeom>
          <a:noFill/>
        </p:spPr>
        <p:txBody>
          <a:bodyPr wrap="square" rtlCol="0">
            <a:spAutoFit/>
          </a:bodyPr>
          <a:lstStyle/>
          <a:p>
            <a:r>
              <a:rPr lang="en-US" sz="2400" dirty="0"/>
              <a:t>STUDENT </a:t>
            </a:r>
            <a:r>
              <a:rPr lang="en-US" sz="2400" dirty="0" smtClean="0"/>
              <a:t>NAME : M.SUBHASREE</a:t>
            </a:r>
            <a:endParaRPr lang="en-US" sz="2400" dirty="0"/>
          </a:p>
          <a:p>
            <a:r>
              <a:rPr lang="en-US" sz="2400" dirty="0"/>
              <a:t>REGISTER </a:t>
            </a:r>
            <a:r>
              <a:rPr lang="en-US" sz="2400" dirty="0" smtClean="0"/>
              <a:t>NO :422200044</a:t>
            </a:r>
            <a:endParaRPr lang="en-US" sz="2400" dirty="0"/>
          </a:p>
          <a:p>
            <a:r>
              <a:rPr lang="en-US" sz="2400" dirty="0" smtClean="0"/>
              <a:t>DEPARTMENT :III.B.COM(ISM)</a:t>
            </a:r>
            <a:endParaRPr lang="en-US" sz="2400" dirty="0"/>
          </a:p>
          <a:p>
            <a:r>
              <a:rPr lang="en-US" sz="2400" dirty="0" smtClean="0"/>
              <a:t>COLLEGE :S.I.V.E.T COLLEGE-</a:t>
            </a:r>
            <a:endParaRPr lang="en-US" sz="2400" dirty="0"/>
          </a:p>
          <a:p>
            <a:r>
              <a:rPr lang="en-US" sz="2400" dirty="0"/>
              <a:t>           </a:t>
            </a:r>
            <a:endParaRPr lang="en-IN" sz="2400"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226" y="135248"/>
            <a:ext cx="1943100" cy="2013528"/>
          </a:xfrm>
          <a:prstGeom prst="rect">
            <a:avLst/>
          </a:prstGeom>
        </p:spPr>
      </p:pic>
      <p:pic>
        <p:nvPicPr>
          <p:cNvPr id="13" name="Picture 12"/>
          <p:cNvPicPr>
            <a:picLocks noChangeAspect="1"/>
          </p:cNvPicPr>
          <p:nvPr/>
        </p:nvPicPr>
        <p:blipFill>
          <a:blip r:embed="rId5"/>
          <a:stretch>
            <a:fillRect/>
          </a:stretch>
        </p:blipFill>
        <p:spPr>
          <a:xfrm>
            <a:off x="8854934" y="450013"/>
            <a:ext cx="2591220" cy="1099765"/>
          </a:xfrm>
          <a:prstGeom prst="rect">
            <a:avLst/>
          </a:prstGeom>
        </p:spPr>
      </p:pic>
      <p:pic>
        <p:nvPicPr>
          <p:cNvPr id="15" name="Picture 14"/>
          <p:cNvPicPr>
            <a:picLocks noChangeAspect="1"/>
          </p:cNvPicPr>
          <p:nvPr/>
        </p:nvPicPr>
        <p:blipFill>
          <a:blip r:embed="rId6"/>
          <a:stretch>
            <a:fillRect/>
          </a:stretch>
        </p:blipFill>
        <p:spPr>
          <a:xfrm>
            <a:off x="5922728" y="273361"/>
            <a:ext cx="2706971" cy="1591493"/>
          </a:xfrm>
          <a:prstGeom prst="rect">
            <a:avLst/>
          </a:prstGeom>
        </p:spPr>
      </p:pic>
      <p:pic>
        <p:nvPicPr>
          <p:cNvPr id="17" name="Picture 16"/>
          <p:cNvPicPr>
            <a:picLocks noChangeAspect="1"/>
          </p:cNvPicPr>
          <p:nvPr/>
        </p:nvPicPr>
        <p:blipFill rotWithShape="1">
          <a:blip r:embed="rId7"/>
          <a:srcRect r="51772"/>
          <a:stretch/>
        </p:blipFill>
        <p:spPr>
          <a:xfrm>
            <a:off x="3429000" y="137394"/>
            <a:ext cx="1828800" cy="16813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066800" y="1295400"/>
            <a:ext cx="6096000" cy="3693319"/>
          </a:xfrm>
          <a:prstGeom prst="rect">
            <a:avLst/>
          </a:prstGeom>
        </p:spPr>
        <p:txBody>
          <a:bodyPr>
            <a:spAutoFit/>
          </a:bodyPr>
          <a:lstStyle/>
          <a:p>
            <a:r>
              <a:rPr lang="en-IN" b="1" dirty="0"/>
              <a:t>Inventory Management Models</a:t>
            </a:r>
          </a:p>
          <a:p>
            <a:pPr>
              <a:buFont typeface="Arial" panose="020B0604020202020204" pitchFamily="34" charset="0"/>
              <a:buChar char="•"/>
            </a:pPr>
            <a:r>
              <a:rPr lang="en-IN" b="1" dirty="0"/>
              <a:t>Economic Order Quantity (EOQ)</a:t>
            </a:r>
            <a:r>
              <a:rPr lang="en-IN" dirty="0"/>
              <a:t>: Calculates the optimal order quantity that minimizes total inventory costs, including holding and ordering costs</a:t>
            </a:r>
            <a:r>
              <a:rPr lang="en-IN" dirty="0" smtClean="0"/>
              <a:t>.</a:t>
            </a:r>
          </a:p>
          <a:p>
            <a:pPr>
              <a:buFont typeface="Arial" panose="020B0604020202020204" pitchFamily="34" charset="0"/>
              <a:buChar char="•"/>
            </a:pPr>
            <a:endParaRPr lang="en-IN" dirty="0"/>
          </a:p>
          <a:p>
            <a:pPr marL="742950" lvl="1" indent="-285750">
              <a:buFont typeface="Arial" panose="020B0604020202020204" pitchFamily="34" charset="0"/>
              <a:buChar char="•"/>
            </a:pPr>
            <a:r>
              <a:rPr lang="en-IN" b="1" dirty="0"/>
              <a:t>Formula</a:t>
            </a:r>
            <a:r>
              <a:rPr lang="en-IN" dirty="0"/>
              <a:t>: EOQ=2DSHEOQ = \</a:t>
            </a:r>
            <a:r>
              <a:rPr lang="en-IN" dirty="0" err="1"/>
              <a:t>sqrt</a:t>
            </a:r>
            <a:r>
              <a:rPr lang="en-IN" dirty="0"/>
              <a:t>{\</a:t>
            </a:r>
            <a:r>
              <a:rPr lang="en-IN" dirty="0" err="1"/>
              <a:t>frac</a:t>
            </a:r>
            <a:r>
              <a:rPr lang="en-IN" dirty="0"/>
              <a:t>{2DS}{H}}EOQ=H2DS​​</a:t>
            </a:r>
          </a:p>
          <a:p>
            <a:pPr marL="1143000" lvl="2" indent="-228600">
              <a:buFont typeface="Arial" panose="020B0604020202020204" pitchFamily="34" charset="0"/>
              <a:buChar char="•"/>
            </a:pPr>
            <a:r>
              <a:rPr lang="en-IN" dirty="0"/>
              <a:t>DDD: Demand rate</a:t>
            </a:r>
          </a:p>
          <a:p>
            <a:pPr marL="1143000" lvl="2" indent="-228600">
              <a:buFont typeface="Arial" panose="020B0604020202020204" pitchFamily="34" charset="0"/>
              <a:buChar char="•"/>
            </a:pPr>
            <a:r>
              <a:rPr lang="en-IN" dirty="0"/>
              <a:t>SSS: Ordering cost per order</a:t>
            </a:r>
          </a:p>
          <a:p>
            <a:pPr marL="1143000" lvl="2" indent="-228600">
              <a:buFont typeface="Arial" panose="020B0604020202020204" pitchFamily="34" charset="0"/>
              <a:buChar char="•"/>
            </a:pPr>
            <a:r>
              <a:rPr lang="en-IN" dirty="0"/>
              <a:t>HHH: Holding cost per unit per </a:t>
            </a:r>
            <a:r>
              <a:rPr lang="en-IN" dirty="0" smtClean="0"/>
              <a:t>year</a:t>
            </a:r>
          </a:p>
          <a:p>
            <a:pPr marL="1143000" lvl="2" indent="-228600">
              <a:buFont typeface="Arial" panose="020B0604020202020204" pitchFamily="34" charset="0"/>
              <a:buChar char="•"/>
            </a:pPr>
            <a:endParaRPr lang="en-IN" dirty="0"/>
          </a:p>
          <a:p>
            <a:pPr>
              <a:buFont typeface="Arial" panose="020B0604020202020204" pitchFamily="34" charset="0"/>
              <a:buChar char="•"/>
            </a:pPr>
            <a:r>
              <a:rPr lang="en-IN" b="1" dirty="0"/>
              <a:t>Reorder Point (ROP)</a:t>
            </a:r>
            <a:r>
              <a:rPr lang="en-IN" dirty="0"/>
              <a:t>: Determines the stock level at which a new order should be placed to avoid </a:t>
            </a:r>
            <a:r>
              <a:rPr lang="en-IN" dirty="0" err="1"/>
              <a:t>stockouts</a:t>
            </a:r>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rotWithShape="1">
          <a:blip r:embed="rId3"/>
          <a:srcRect t="9495"/>
          <a:stretch/>
        </p:blipFill>
        <p:spPr>
          <a:xfrm>
            <a:off x="762000" y="1767840"/>
            <a:ext cx="9696917" cy="41471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55332" y="1447800"/>
            <a:ext cx="6096000" cy="3970318"/>
          </a:xfrm>
          <a:prstGeom prst="rect">
            <a:avLst/>
          </a:prstGeom>
        </p:spPr>
        <p:txBody>
          <a:bodyPr>
            <a:spAutoFit/>
          </a:bodyPr>
          <a:lstStyle/>
          <a:p>
            <a:r>
              <a:rPr lang="en-US" dirty="0"/>
              <a:t>Inventory management is a critical process for businesses to ensure they have the right amount of inventory at the right time. Here are some conclusions about inventory management: </a:t>
            </a:r>
          </a:p>
          <a:p>
            <a:r>
              <a:rPr lang="en-US" dirty="0" smtClean="0"/>
              <a:t>Importance</a:t>
            </a:r>
          </a:p>
          <a:p>
            <a:endParaRPr lang="en-US" dirty="0"/>
          </a:p>
          <a:p>
            <a:r>
              <a:rPr lang="en-US" dirty="0"/>
              <a:t>An effective inventory management system is vital for a company's success. It can help businesses reduce costs, improve customer satisfaction, and increase profits. </a:t>
            </a:r>
          </a:p>
          <a:p>
            <a:r>
              <a:rPr lang="en-US" dirty="0" smtClean="0"/>
              <a:t>Strategies</a:t>
            </a:r>
          </a:p>
          <a:p>
            <a:endParaRPr lang="en-US" dirty="0"/>
          </a:p>
          <a:p>
            <a:r>
              <a:rPr lang="en-US" dirty="0"/>
              <a:t>Inventory management strategies vary by industry. For example, oil depots can store large amounts of inventory for extended periods of time, while businesses dealing with perishable goods need to avoid sitting on inventory.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47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49893" y="3830325"/>
            <a:ext cx="3909695" cy="632224"/>
          </a:xfrm>
          <a:prstGeom prst="rect">
            <a:avLst/>
          </a:prstGeom>
        </p:spPr>
        <p:txBody>
          <a:bodyPr vert="horz" wrap="square" lIns="0" tIns="16510" rIns="0" bIns="0" rtlCol="0">
            <a:spAutoFit/>
          </a:bodyPr>
          <a:lstStyle/>
          <a:p>
            <a:pPr marL="12700">
              <a:lnSpc>
                <a:spcPct val="100000"/>
              </a:lnSpc>
              <a:spcBef>
                <a:spcPts val="130"/>
              </a:spcBef>
            </a:pP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1" name="Picture 20"/>
          <p:cNvPicPr>
            <a:picLocks noChangeAspect="1"/>
          </p:cNvPicPr>
          <p:nvPr/>
        </p:nvPicPr>
        <p:blipFill>
          <a:blip r:embed="rId4"/>
          <a:stretch>
            <a:fillRect/>
          </a:stretch>
        </p:blipFill>
        <p:spPr>
          <a:xfrm>
            <a:off x="539950" y="1041965"/>
            <a:ext cx="9653378" cy="5376132"/>
          </a:xfrm>
          <a:prstGeom prst="rect">
            <a:avLst/>
          </a:prstGeom>
        </p:spPr>
      </p:pic>
      <p:sp>
        <p:nvSpPr>
          <p:cNvPr id="24" name="TextBox 23"/>
          <p:cNvSpPr txBox="1"/>
          <p:nvPr/>
        </p:nvSpPr>
        <p:spPr>
          <a:xfrm>
            <a:off x="666982" y="275541"/>
            <a:ext cx="9888303" cy="1323439"/>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Inventory management Data </a:t>
            </a:r>
            <a:r>
              <a:rPr lang="en-US" sz="3200" b="1" dirty="0">
                <a:latin typeface="Times New Roman" panose="02020603050405020304" pitchFamily="18" charset="0"/>
                <a:cs typeface="Times New Roman" panose="02020603050405020304" pitchFamily="18" charset="0"/>
              </a:rPr>
              <a:t>Analysis using Excel </a:t>
            </a:r>
            <a:r>
              <a:rPr lang="en-US" sz="4800" b="1" dirty="0">
                <a:solidFill>
                  <a:srgbClr val="0F0F0F"/>
                </a:solidFill>
                <a:latin typeface="Roboto" panose="020F0502020204030204" pitchFamily="2" charset="0"/>
              </a:rPr>
              <a:t/>
            </a:r>
            <a:br>
              <a:rPr lang="en-US" sz="4800" b="1" dirty="0">
                <a:solidFill>
                  <a:srgbClr val="0F0F0F"/>
                </a:solidFill>
                <a:latin typeface="Roboto" panose="020F0502020204030204" pitchFamily="2" charset="0"/>
              </a:rPr>
            </a:br>
            <a:endParaRPr lang="en-IN" sz="4800" dirty="0">
              <a:solidFill>
                <a:schemeClr val="bg1">
                  <a:lumMod val="9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276350" y="1552635"/>
            <a:ext cx="6096000" cy="4524315"/>
          </a:xfrm>
          <a:prstGeom prst="rect">
            <a:avLst/>
          </a:prstGeom>
        </p:spPr>
        <p:txBody>
          <a:bodyPr>
            <a:spAutoFit/>
          </a:bodyPr>
          <a:lstStyle/>
          <a:p>
            <a:pPr lvl="0"/>
            <a:endParaRPr lang="en-US" dirty="0">
              <a:solidFill>
                <a:prstClr val="black"/>
              </a:solidFill>
            </a:endParaRPr>
          </a:p>
          <a:p>
            <a:pPr lvl="0"/>
            <a:r>
              <a:rPr lang="en-US" dirty="0" smtClean="0">
                <a:solidFill>
                  <a:prstClr val="black"/>
                </a:solidFill>
              </a:rPr>
              <a:t>it’s a</a:t>
            </a:r>
            <a:r>
              <a:rPr lang="en-US" dirty="0">
                <a:solidFill>
                  <a:prstClr val="black"/>
                </a:solidFill>
              </a:rPr>
              <a:t> completely manual system that </a:t>
            </a:r>
            <a:r>
              <a:rPr lang="en-US" dirty="0" err="1">
                <a:solidFill>
                  <a:prstClr val="black"/>
                </a:solidFill>
              </a:rPr>
              <a:t>isused</a:t>
            </a:r>
            <a:r>
              <a:rPr lang="en-US" dirty="0">
                <a:solidFill>
                  <a:prstClr val="black"/>
                </a:solidFill>
              </a:rPr>
              <a:t> for managing inventory processing which leads to time wasting (i.e. stock </a:t>
            </a:r>
            <a:r>
              <a:rPr lang="en-US" dirty="0" err="1">
                <a:solidFill>
                  <a:prstClr val="black"/>
                </a:solidFill>
              </a:rPr>
              <a:t>takingand</a:t>
            </a:r>
            <a:r>
              <a:rPr lang="en-US" dirty="0">
                <a:solidFill>
                  <a:prstClr val="black"/>
                </a:solidFill>
              </a:rPr>
              <a:t> updating of the stock cards on daily basis</a:t>
            </a:r>
            <a:r>
              <a:rPr lang="en-US" dirty="0" smtClean="0">
                <a:solidFill>
                  <a:prstClr val="black"/>
                </a:solidFill>
              </a:rPr>
              <a:t>).</a:t>
            </a:r>
          </a:p>
          <a:p>
            <a:pPr lvl="0"/>
            <a:endParaRPr lang="en-US" dirty="0" smtClean="0">
              <a:solidFill>
                <a:prstClr val="black"/>
              </a:solidFill>
            </a:endParaRPr>
          </a:p>
          <a:p>
            <a:pPr lvl="0"/>
            <a:r>
              <a:rPr lang="en-US" dirty="0" smtClean="0">
                <a:solidFill>
                  <a:prstClr val="black"/>
                </a:solidFill>
              </a:rPr>
              <a:t>The </a:t>
            </a:r>
            <a:r>
              <a:rPr lang="en-US" dirty="0">
                <a:solidFill>
                  <a:prstClr val="black"/>
                </a:solidFill>
              </a:rPr>
              <a:t>Storekeeper also </a:t>
            </a:r>
            <a:r>
              <a:rPr lang="en-US" dirty="0" smtClean="0">
                <a:solidFill>
                  <a:prstClr val="black"/>
                </a:solidFill>
              </a:rPr>
              <a:t>has problem in</a:t>
            </a:r>
            <a:r>
              <a:rPr lang="en-US">
                <a:solidFill>
                  <a:prstClr val="black"/>
                </a:solidFill>
              </a:rPr>
              <a:t> </a:t>
            </a:r>
            <a:r>
              <a:rPr lang="en-US" smtClean="0">
                <a:solidFill>
                  <a:prstClr val="black"/>
                </a:solidFill>
              </a:rPr>
              <a:t>  producing</a:t>
            </a:r>
            <a:r>
              <a:rPr lang="en-US" dirty="0">
                <a:solidFill>
                  <a:prstClr val="black"/>
                </a:solidFill>
              </a:rPr>
              <a:t> any report on stock count, location details. The daily business makes </a:t>
            </a:r>
            <a:r>
              <a:rPr lang="en-US" dirty="0" err="1">
                <a:solidFill>
                  <a:prstClr val="black"/>
                </a:solidFill>
              </a:rPr>
              <a:t>iteven</a:t>
            </a:r>
            <a:r>
              <a:rPr lang="en-US" dirty="0">
                <a:solidFill>
                  <a:prstClr val="black"/>
                </a:solidFill>
              </a:rPr>
              <a:t> harder as report has to updated manually.</a:t>
            </a:r>
          </a:p>
          <a:p>
            <a:pPr lvl="0"/>
            <a:endParaRPr lang="en-US" dirty="0">
              <a:solidFill>
                <a:prstClr val="black"/>
              </a:solidFill>
            </a:endParaRPr>
          </a:p>
          <a:p>
            <a:pPr lvl="0"/>
            <a:r>
              <a:rPr lang="en-US" dirty="0">
                <a:solidFill>
                  <a:prstClr val="black"/>
                </a:solidFill>
              </a:rPr>
              <a:t>The collection's details are hard to record and access from a centralized database </a:t>
            </a:r>
            <a:r>
              <a:rPr lang="en-US" dirty="0" err="1">
                <a:solidFill>
                  <a:prstClr val="black"/>
                </a:solidFill>
              </a:rPr>
              <a:t>isnot</a:t>
            </a:r>
            <a:r>
              <a:rPr lang="en-US" dirty="0">
                <a:solidFill>
                  <a:prstClr val="black"/>
                </a:solidFill>
              </a:rPr>
              <a:t> possible. Some of the collection's information maybe lost or missed out during </a:t>
            </a:r>
            <a:r>
              <a:rPr lang="en-US" dirty="0" err="1">
                <a:solidFill>
                  <a:prstClr val="black"/>
                </a:solidFill>
              </a:rPr>
              <a:t>theoperation</a:t>
            </a:r>
            <a:r>
              <a:rPr lang="en-US" dirty="0">
                <a:solidFill>
                  <a:prstClr val="black"/>
                </a:solidFill>
              </a:rPr>
              <a:t>. It is hard for storekeeper to maintain and access the collection's record.</a:t>
            </a:r>
          </a:p>
          <a:p>
            <a:pPr lvl="0"/>
            <a:endParaRPr lang="en-IN" dirty="0">
              <a:solidFill>
                <a:prstClr val="black"/>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449889" y="2002482"/>
            <a:ext cx="8686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Enhance Data Accuracy</a:t>
            </a:r>
            <a:r>
              <a:rPr kumimoji="0" lang="en-US" sz="1800" b="0" i="0" u="none" strike="noStrike" cap="none" normalizeH="0" baseline="0" dirty="0" smtClean="0">
                <a:ln>
                  <a:noFill/>
                </a:ln>
                <a:solidFill>
                  <a:schemeClr val="tx1"/>
                </a:solidFill>
                <a:effectLst/>
                <a:latin typeface="Arial" panose="020B0604020202020204" pitchFamily="34" charset="0"/>
              </a:rPr>
              <a:t>: Improve accuracy in inventory records through automated updates and error-reduction mechanisms.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sz="1800" b="1" i="0" u="none" strike="noStrike" cap="none" normalizeH="0" baseline="0" dirty="0" err="1" smtClean="0">
                <a:ln>
                  <a:noFill/>
                </a:ln>
                <a:solidFill>
                  <a:schemeClr val="tx1"/>
                </a:solidFill>
                <a:effectLst/>
                <a:latin typeface="Arial" panose="020B0604020202020204" pitchFamily="34" charset="0"/>
              </a:rPr>
              <a:t>Stream</a:t>
            </a:r>
            <a:r>
              <a:rPr lang="en-US" b="1" dirty="0" err="1">
                <a:latin typeface="Arial" panose="020B0604020202020204" pitchFamily="34" charset="0"/>
              </a:rPr>
              <a:t>Automate</a:t>
            </a:r>
            <a:r>
              <a:rPr lang="en-US" b="1" dirty="0">
                <a:latin typeface="Arial" panose="020B0604020202020204" pitchFamily="34" charset="0"/>
              </a:rPr>
              <a:t> Inventory Tracking</a:t>
            </a:r>
            <a:r>
              <a:rPr lang="en-US" dirty="0">
                <a:latin typeface="Arial" panose="020B0604020202020204" pitchFamily="34" charset="0"/>
              </a:rPr>
              <a:t>: Implement real-time tracking of inventory levels to minimize </a:t>
            </a:r>
            <a:r>
              <a:rPr lang="en-US" dirty="0" err="1">
                <a:latin typeface="Arial" panose="020B0604020202020204" pitchFamily="34" charset="0"/>
              </a:rPr>
              <a:t>stockouts</a:t>
            </a:r>
            <a:r>
              <a:rPr lang="en-US" dirty="0">
                <a:latin typeface="Arial" panose="020B0604020202020204" pitchFamily="34" charset="0"/>
              </a:rPr>
              <a:t> and overstock situations</a:t>
            </a:r>
            <a:r>
              <a:rPr lang="en-US" dirty="0" smtClean="0">
                <a:latin typeface="Arial" panose="020B0604020202020204" pitchFamily="34" charset="0"/>
              </a:rPr>
              <a:t>.</a:t>
            </a:r>
          </a:p>
          <a:p>
            <a:pPr eaLnBrk="0" fontAlgn="base" hangingPunct="0">
              <a:spcBef>
                <a:spcPct val="0"/>
              </a:spcBef>
              <a:spcAft>
                <a:spcPct val="0"/>
              </a:spcAft>
              <a:buFontTx/>
              <a:buChar char="•"/>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line Order Management</a:t>
            </a:r>
            <a:r>
              <a:rPr kumimoji="0" lang="en-US" sz="1800" b="0" i="0" u="none" strike="noStrike" cap="none" normalizeH="0" baseline="0" dirty="0" smtClean="0">
                <a:ln>
                  <a:noFill/>
                </a:ln>
                <a:solidFill>
                  <a:schemeClr val="tx1"/>
                </a:solidFill>
                <a:effectLst/>
                <a:latin typeface="Arial" panose="020B0604020202020204" pitchFamily="34" charset="0"/>
              </a:rPr>
              <a:t>: Facilitate seamless order processing, from procurement to sales fulfillment.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Generate Reports</a:t>
            </a:r>
            <a:r>
              <a:rPr kumimoji="0" lang="en-US" sz="1800" b="0" i="0" u="none" strike="noStrike" cap="none" normalizeH="0" baseline="0" dirty="0" smtClean="0">
                <a:ln>
                  <a:noFill/>
                </a:ln>
                <a:solidFill>
                  <a:schemeClr val="tx1"/>
                </a:solidFill>
                <a:effectLst/>
                <a:latin typeface="Arial" panose="020B0604020202020204" pitchFamily="34" charset="0"/>
              </a:rPr>
              <a:t>: Provide analytical tools for inventory turnover, demand forecasting, and stock-level reports.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User-Friendly Interface</a:t>
            </a:r>
            <a:r>
              <a:rPr kumimoji="0" lang="en-US" sz="1800" b="0" i="0" u="none" strike="noStrike" cap="none" normalizeH="0" baseline="0" dirty="0" smtClean="0">
                <a:ln>
                  <a:noFill/>
                </a:ln>
                <a:solidFill>
                  <a:schemeClr val="tx1"/>
                </a:solidFill>
                <a:effectLst/>
                <a:latin typeface="Arial" panose="020B0604020202020204" pitchFamily="34" charset="0"/>
              </a:rPr>
              <a:t>: Ensure the system is intuitive for users of varying technical backgrounds.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533400" y="1532081"/>
            <a:ext cx="831001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Warehouse Managers</a:t>
            </a:r>
            <a:r>
              <a:rPr kumimoji="0" lang="en-US" sz="1800" b="0" i="0" u="none" strike="noStrike" cap="none" normalizeH="0" baseline="0" dirty="0" smtClean="0">
                <a:ln>
                  <a:noFill/>
                </a:ln>
                <a:solidFill>
                  <a:schemeClr val="tx1"/>
                </a:solidFill>
                <a:effectLst/>
                <a:latin typeface="Arial" panose="020B0604020202020204" pitchFamily="34" charset="0"/>
              </a:rPr>
              <a:t>: Oversee inventory levels, storage, and distribution within the warehouse.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Procurement Teams</a:t>
            </a:r>
            <a:r>
              <a:rPr kumimoji="0" lang="en-US" sz="1800" b="0" i="0" u="none" strike="noStrike" cap="none" normalizeH="0" baseline="0" dirty="0" smtClean="0">
                <a:ln>
                  <a:noFill/>
                </a:ln>
                <a:solidFill>
                  <a:schemeClr val="tx1"/>
                </a:solidFill>
                <a:effectLst/>
                <a:latin typeface="Arial" panose="020B0604020202020204" pitchFamily="34" charset="0"/>
              </a:rPr>
              <a:t>: Responsible for ordering stock and managing supplier relationships to ensure timely replenishment.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Sales Personnel</a:t>
            </a:r>
            <a:r>
              <a:rPr kumimoji="0" lang="en-US" sz="1800" b="0" i="0" u="none" strike="noStrike" cap="none" normalizeH="0" baseline="0" dirty="0" smtClean="0">
                <a:ln>
                  <a:noFill/>
                </a:ln>
                <a:solidFill>
                  <a:schemeClr val="tx1"/>
                </a:solidFill>
                <a:effectLst/>
                <a:latin typeface="Arial" panose="020B0604020202020204" pitchFamily="34" charset="0"/>
              </a:rPr>
              <a:t>: Use the system to check stock availability, manage orders, and fulfill customer requests.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Inventory Control Specialists</a:t>
            </a:r>
            <a:r>
              <a:rPr kumimoji="0" lang="en-US" sz="1800" b="0" i="0" u="none" strike="noStrike" cap="none" normalizeH="0" baseline="0" dirty="0" smtClean="0">
                <a:ln>
                  <a:noFill/>
                </a:ln>
                <a:solidFill>
                  <a:schemeClr val="tx1"/>
                </a:solidFill>
                <a:effectLst/>
                <a:latin typeface="Arial" panose="020B0604020202020204" pitchFamily="34" charset="0"/>
              </a:rPr>
              <a:t>: Focus on maintaining accurate inventory records and conducting audits.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Finance Teams</a:t>
            </a:r>
            <a:r>
              <a:rPr kumimoji="0" lang="en-US" sz="1800" b="0" i="0" u="none" strike="noStrike" cap="none" normalizeH="0" baseline="0" dirty="0" smtClean="0">
                <a:ln>
                  <a:noFill/>
                </a:ln>
                <a:solidFill>
                  <a:schemeClr val="tx1"/>
                </a:solidFill>
                <a:effectLst/>
                <a:latin typeface="Arial" panose="020B0604020202020204" pitchFamily="34" charset="0"/>
              </a:rPr>
              <a:t>: Monitor inventory costs and valuations for budgeting and financial reporting.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Upper Management</a:t>
            </a:r>
            <a:r>
              <a:rPr kumimoji="0" lang="en-US" sz="1800" b="0" i="0" u="none" strike="noStrike" cap="none" normalizeH="0" baseline="0" dirty="0" smtClean="0">
                <a:ln>
                  <a:noFill/>
                </a:ln>
                <a:solidFill>
                  <a:schemeClr val="tx1"/>
                </a:solidFill>
                <a:effectLst/>
                <a:latin typeface="Arial" panose="020B0604020202020204" pitchFamily="34" charset="0"/>
              </a:rPr>
              <a:t>: Utilize reports and analytics for strategic decision-making related to inventory and supply chain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27729" y="17634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64604" y="53882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9400" y="1517425"/>
            <a:ext cx="641153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Real-Time Inventory Tracking</a:t>
            </a:r>
            <a:r>
              <a:rPr kumimoji="0" lang="en-US" sz="1800" b="0" i="0" u="none" strike="noStrike" cap="none" normalizeH="0" baseline="0" dirty="0" smtClean="0">
                <a:ln>
                  <a:noFill/>
                </a:ln>
                <a:solidFill>
                  <a:schemeClr val="tx1"/>
                </a:solidFill>
                <a:effectLst/>
                <a:latin typeface="Arial" panose="020B0604020202020204" pitchFamily="34" charset="0"/>
              </a:rPr>
              <a:t>: Monitor stock levels and movements in real time to prevent </a:t>
            </a:r>
            <a:r>
              <a:rPr kumimoji="0" lang="en-US" sz="1800" b="0" i="0" u="none" strike="noStrike" cap="none" normalizeH="0" baseline="0" dirty="0" err="1" smtClean="0">
                <a:ln>
                  <a:noFill/>
                </a:ln>
                <a:solidFill>
                  <a:schemeClr val="tx1"/>
                </a:solidFill>
                <a:effectLst/>
                <a:latin typeface="Arial" panose="020B0604020202020204" pitchFamily="34" charset="0"/>
              </a:rPr>
              <a:t>stockouts</a:t>
            </a:r>
            <a:r>
              <a:rPr kumimoji="0" lang="en-US" sz="1800" b="0" i="0" u="none" strike="noStrike" cap="none" normalizeH="0" baseline="0" dirty="0" smtClean="0">
                <a:ln>
                  <a:noFill/>
                </a:ln>
                <a:solidFill>
                  <a:schemeClr val="tx1"/>
                </a:solidFill>
                <a:effectLst/>
                <a:latin typeface="Arial" panose="020B0604020202020204" pitchFamily="34" charset="0"/>
              </a:rPr>
              <a:t> and overstock situations.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Automated Replenishment</a:t>
            </a:r>
            <a:r>
              <a:rPr kumimoji="0" lang="en-US" sz="1800" b="0" i="0" u="none" strike="noStrike" cap="none" normalizeH="0" baseline="0" dirty="0" smtClean="0">
                <a:ln>
                  <a:noFill/>
                </a:ln>
                <a:solidFill>
                  <a:schemeClr val="tx1"/>
                </a:solidFill>
                <a:effectLst/>
                <a:latin typeface="Arial" panose="020B0604020202020204" pitchFamily="34" charset="0"/>
              </a:rPr>
              <a:t>: Smart algorithms that automate restocking based on sales trends and inventory thresholds.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Intuitive Dashboard</a:t>
            </a:r>
            <a:r>
              <a:rPr kumimoji="0" lang="en-US" sz="1800" b="0" i="0" u="none" strike="noStrike" cap="none" normalizeH="0" baseline="0" dirty="0" smtClean="0">
                <a:ln>
                  <a:noFill/>
                </a:ln>
                <a:solidFill>
                  <a:schemeClr val="tx1"/>
                </a:solidFill>
                <a:effectLst/>
                <a:latin typeface="Arial" panose="020B0604020202020204" pitchFamily="34" charset="0"/>
              </a:rPr>
              <a:t>: A user-friendly interface with customizable dashboards that provide at-a-glance insights into inventory health.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Mobile Access</a:t>
            </a:r>
            <a:r>
              <a:rPr kumimoji="0" lang="en-US" sz="1800" b="0" i="0" u="none" strike="noStrike" cap="none" normalizeH="0" baseline="0" dirty="0" smtClean="0">
                <a:ln>
                  <a:noFill/>
                </a:ln>
                <a:solidFill>
                  <a:schemeClr val="tx1"/>
                </a:solidFill>
                <a:effectLst/>
                <a:latin typeface="Arial" panose="020B0604020202020204" pitchFamily="34" charset="0"/>
              </a:rPr>
              <a:t>: A mobile application enabling on-the-go inventory management for flexibility and responsiveness.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Robust Reporting Tools</a:t>
            </a:r>
            <a:r>
              <a:rPr kumimoji="0" lang="en-US" sz="1800" b="0" i="0" u="none" strike="noStrike" cap="none" normalizeH="0" baseline="0" dirty="0" smtClean="0">
                <a:ln>
                  <a:noFill/>
                </a:ln>
                <a:solidFill>
                  <a:schemeClr val="tx1"/>
                </a:solidFill>
                <a:effectLst/>
                <a:latin typeface="Arial" panose="020B0604020202020204" pitchFamily="34" charset="0"/>
              </a:rPr>
              <a:t>: Generate detailed reports and analytics for better demand forecasting and strategic planning.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533400" y="533400"/>
            <a:ext cx="10681335" cy="758190"/>
          </a:xfrm>
        </p:spPr>
        <p:txBody>
          <a:bodyPr/>
          <a:lstStyle/>
          <a:p>
            <a:r>
              <a:rPr lang="en-IN" dirty="0"/>
              <a:t>Dataset Description</a:t>
            </a:r>
          </a:p>
        </p:txBody>
      </p:sp>
      <p:sp>
        <p:nvSpPr>
          <p:cNvPr id="3" name="Rectangle 1"/>
          <p:cNvSpPr>
            <a:spLocks noChangeArrowheads="1"/>
          </p:cNvSpPr>
          <p:nvPr/>
        </p:nvSpPr>
        <p:spPr bwMode="auto">
          <a:xfrm>
            <a:off x="381000" y="1655804"/>
            <a:ext cx="754469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Inventory Tracking</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Monitor stock levels and automate reorder processes.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Sales Analysis</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Analyze sales trends based on transaction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Supplier Performance</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Evaluate supplier efficiency and reliability through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Demand Forecasting</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Use historical data for predicting future inventory needs.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82150" y="15163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4341" y="274371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2399013" y="1767909"/>
            <a:ext cx="710565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Real-Time Data Visibility</a:t>
            </a:r>
            <a:r>
              <a:rPr kumimoji="0" lang="en-US" sz="1800" b="0" i="0" u="none" strike="noStrike" cap="none" normalizeH="0" baseline="0" dirty="0" smtClean="0">
                <a:ln>
                  <a:noFill/>
                </a:ln>
                <a:solidFill>
                  <a:schemeClr val="tx1"/>
                </a:solidFill>
                <a:effectLst/>
                <a:latin typeface="Arial" panose="020B0604020202020204" pitchFamily="34" charset="0"/>
              </a:rPr>
              <a:t>: Users can access up-to-the-minute inventory levels and stock movements from anywhere, ensuring informed decision-making and rapid response to changes.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Intuitive User Interface</a:t>
            </a:r>
            <a:r>
              <a:rPr kumimoji="0" lang="en-US" sz="1800" b="0" i="0" u="none" strike="noStrike" cap="none" normalizeH="0" baseline="0" dirty="0" smtClean="0">
                <a:ln>
                  <a:noFill/>
                </a:ln>
                <a:solidFill>
                  <a:schemeClr val="tx1"/>
                </a:solidFill>
                <a:effectLst/>
                <a:latin typeface="Arial" panose="020B0604020202020204" pitchFamily="34" charset="0"/>
              </a:rPr>
              <a:t>: A clean, user-friendly design minimizes the learning curve and enhances user engagement, allowing staff to navigate the system effortlessly.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Advanced Analytics &amp; Reporting</a:t>
            </a:r>
            <a:r>
              <a:rPr kumimoji="0" lang="en-US" sz="1800" b="0" i="0" u="none" strike="noStrike" cap="none" normalizeH="0" baseline="0" dirty="0" smtClean="0">
                <a:ln>
                  <a:noFill/>
                </a:ln>
                <a:solidFill>
                  <a:schemeClr val="tx1"/>
                </a:solidFill>
                <a:effectLst/>
                <a:latin typeface="Arial" panose="020B0604020202020204" pitchFamily="34" charset="0"/>
              </a:rPr>
              <a:t>: Powerful analytics tools provide actionable insights, enabling users to forecast demand, optimize stock levels, and identify trends with visually engaging dashboards. </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Automated Replenishment</a:t>
            </a:r>
            <a:r>
              <a:rPr kumimoji="0" lang="en-US" sz="1800" b="0" i="0" u="none" strike="noStrike" cap="none" normalizeH="0" baseline="0" dirty="0" smtClean="0">
                <a:ln>
                  <a:noFill/>
                </a:ln>
                <a:solidFill>
                  <a:schemeClr val="tx1"/>
                </a:solidFill>
                <a:effectLst/>
                <a:latin typeface="Arial" panose="020B0604020202020204" pitchFamily="34" charset="0"/>
              </a:rPr>
              <a:t>: Smart algorithms trigger automatic stock replenishment based on predefined thresholds and historical sales data, reducing manual oversight and preventing </a:t>
            </a:r>
            <a:r>
              <a:rPr kumimoji="0" lang="en-US" sz="1800" b="0" i="0" u="none" strike="noStrike" cap="none" normalizeH="0" baseline="0" dirty="0" err="1" smtClean="0">
                <a:ln>
                  <a:noFill/>
                </a:ln>
                <a:solidFill>
                  <a:schemeClr val="tx1"/>
                </a:solidFill>
                <a:effectLst/>
                <a:latin typeface="Arial" panose="020B0604020202020204" pitchFamily="34" charset="0"/>
              </a:rPr>
              <a:t>stockouts</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684</Words>
  <Application>Microsoft Office PowerPoint</Application>
  <PresentationFormat>Widescreen</PresentationFormat>
  <Paragraphs>110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INVENTORY MANAGEMENT Data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STUDENT</cp:lastModifiedBy>
  <cp:revision>18</cp:revision>
  <dcterms:created xsi:type="dcterms:W3CDTF">2024-03-29T15:07:22Z</dcterms:created>
  <dcterms:modified xsi:type="dcterms:W3CDTF">2024-09-19T08:38:17Z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