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9" r:id="rId3"/>
    <p:sldId id="260" r:id="rId4"/>
    <p:sldId id="261" r:id="rId5"/>
    <p:sldId id="257" r:id="rId6"/>
    <p:sldId id="258"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4806E8A-72E8-4367-A3AD-3CF01E21C087}" type="datetimeFigureOut">
              <a:rPr lang="en-IN" smtClean="0"/>
              <a:t>20-12-2020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320422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806E8A-72E8-4367-A3AD-3CF01E21C087}" type="datetimeFigureOut">
              <a:rPr lang="en-IN" smtClean="0"/>
              <a:t>20-12-2020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376055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806E8A-72E8-4367-A3AD-3CF01E21C087}"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2792335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806E8A-72E8-4367-A3AD-3CF01E21C087}"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148943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06E8A-72E8-4367-A3AD-3CF01E21C087}"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1891445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806E8A-72E8-4367-A3AD-3CF01E21C087}" type="datetimeFigureOut">
              <a:rPr lang="en-IN" smtClean="0"/>
              <a:t>20-12-2020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1330566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806E8A-72E8-4367-A3AD-3CF01E21C087}" type="datetimeFigureOut">
              <a:rPr lang="en-IN" smtClean="0"/>
              <a:t>20-12-2020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207318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4806E8A-72E8-4367-A3AD-3CF01E21C087}"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3864053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4806E8A-72E8-4367-A3AD-3CF01E21C087}"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27076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06E8A-72E8-4367-A3AD-3CF01E21C087}"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378394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06E8A-72E8-4367-A3AD-3CF01E21C087}" type="datetimeFigureOut">
              <a:rPr lang="en-IN" smtClean="0"/>
              <a:t>20-12-2020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272028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806E8A-72E8-4367-A3AD-3CF01E21C087}" type="datetimeFigureOut">
              <a:rPr lang="en-IN" smtClean="0"/>
              <a:t>20-12-2020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110074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806E8A-72E8-4367-A3AD-3CF01E21C087}" type="datetimeFigureOut">
              <a:rPr lang="en-IN" smtClean="0"/>
              <a:t>20-12-2020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379428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806E8A-72E8-4367-A3AD-3CF01E21C087}" type="datetimeFigureOut">
              <a:rPr lang="en-IN" smtClean="0"/>
              <a:t>20-12-2020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135183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06E8A-72E8-4367-A3AD-3CF01E21C087}" type="datetimeFigureOut">
              <a:rPr lang="en-IN" smtClean="0"/>
              <a:t>20-12-2020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216572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806E8A-72E8-4367-A3AD-3CF01E21C087}" type="datetimeFigureOut">
              <a:rPr lang="en-IN" smtClean="0"/>
              <a:t>20-12-2020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127031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806E8A-72E8-4367-A3AD-3CF01E21C087}" type="datetimeFigureOut">
              <a:rPr lang="en-IN" smtClean="0"/>
              <a:t>20-12-2020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E5AE62-5934-43D7-94B8-C932C0428655}" type="slidenum">
              <a:rPr lang="en-IN" smtClean="0"/>
              <a:t>‹#›</a:t>
            </a:fld>
            <a:endParaRPr lang="en-IN"/>
          </a:p>
        </p:txBody>
      </p:sp>
    </p:spTree>
    <p:extLst>
      <p:ext uri="{BB962C8B-B14F-4D97-AF65-F5344CB8AC3E}">
        <p14:creationId xmlns:p14="http://schemas.microsoft.com/office/powerpoint/2010/main" val="413215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4806E8A-72E8-4367-A3AD-3CF01E21C087}" type="datetimeFigureOut">
              <a:rPr lang="en-IN" smtClean="0"/>
              <a:t>20-12-2020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6E5AE62-5934-43D7-94B8-C932C0428655}" type="slidenum">
              <a:rPr lang="en-IN" smtClean="0"/>
              <a:t>‹#›</a:t>
            </a:fld>
            <a:endParaRPr lang="en-IN"/>
          </a:p>
        </p:txBody>
      </p:sp>
    </p:spTree>
    <p:extLst>
      <p:ext uri="{BB962C8B-B14F-4D97-AF65-F5344CB8AC3E}">
        <p14:creationId xmlns:p14="http://schemas.microsoft.com/office/powerpoint/2010/main" val="14405121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wenruliu/adult-income-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45F4-0CFF-407D-BF01-8119FDE0A3A7}"/>
              </a:ext>
            </a:extLst>
          </p:cNvPr>
          <p:cNvSpPr>
            <a:spLocks noGrp="1"/>
          </p:cNvSpPr>
          <p:nvPr>
            <p:ph type="ctrTitle"/>
          </p:nvPr>
        </p:nvSpPr>
        <p:spPr/>
        <p:txBody>
          <a:bodyPr>
            <a:normAutofit fontScale="90000"/>
          </a:bodyPr>
          <a:lstStyle/>
          <a:p>
            <a:r>
              <a:rPr lang="en-IN" dirty="0"/>
              <a:t>CLASSIFYING ADULT CENSUS DATASET USING PYTHON AND WEKA – IBM WATSON</a:t>
            </a:r>
          </a:p>
        </p:txBody>
      </p:sp>
      <p:sp>
        <p:nvSpPr>
          <p:cNvPr id="3" name="Subtitle 2">
            <a:extLst>
              <a:ext uri="{FF2B5EF4-FFF2-40B4-BE49-F238E27FC236}">
                <a16:creationId xmlns:a16="http://schemas.microsoft.com/office/drawing/2014/main" id="{25A8C436-024D-4C14-9605-94A591C78C51}"/>
              </a:ext>
            </a:extLst>
          </p:cNvPr>
          <p:cNvSpPr>
            <a:spLocks noGrp="1"/>
          </p:cNvSpPr>
          <p:nvPr>
            <p:ph type="subTitle" idx="1"/>
          </p:nvPr>
        </p:nvSpPr>
        <p:spPr/>
        <p:txBody>
          <a:bodyPr/>
          <a:lstStyle/>
          <a:p>
            <a:r>
              <a:rPr lang="en-IN" dirty="0"/>
              <a:t>SUBHASREE VADUKOOT</a:t>
            </a:r>
          </a:p>
        </p:txBody>
      </p:sp>
    </p:spTree>
    <p:extLst>
      <p:ext uri="{BB962C8B-B14F-4D97-AF65-F5344CB8AC3E}">
        <p14:creationId xmlns:p14="http://schemas.microsoft.com/office/powerpoint/2010/main" val="4122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E851-6F58-42A5-88FD-E052EBCB660F}"/>
              </a:ext>
            </a:extLst>
          </p:cNvPr>
          <p:cNvSpPr>
            <a:spLocks noGrp="1"/>
          </p:cNvSpPr>
          <p:nvPr>
            <p:ph type="title"/>
          </p:nvPr>
        </p:nvSpPr>
        <p:spPr/>
        <p:txBody>
          <a:bodyPr/>
          <a:lstStyle/>
          <a:p>
            <a:r>
              <a:rPr lang="en-IN" dirty="0"/>
              <a:t>RESULTS AND CONCLUSION</a:t>
            </a:r>
          </a:p>
        </p:txBody>
      </p:sp>
      <p:sp>
        <p:nvSpPr>
          <p:cNvPr id="3" name="Content Placeholder 2">
            <a:extLst>
              <a:ext uri="{FF2B5EF4-FFF2-40B4-BE49-F238E27FC236}">
                <a16:creationId xmlns:a16="http://schemas.microsoft.com/office/drawing/2014/main" id="{386A265C-81FE-4F6B-A20B-5393E27381D6}"/>
              </a:ext>
            </a:extLst>
          </p:cNvPr>
          <p:cNvSpPr>
            <a:spLocks noGrp="1"/>
          </p:cNvSpPr>
          <p:nvPr>
            <p:ph idx="1"/>
          </p:nvPr>
        </p:nvSpPr>
        <p:spPr/>
        <p:txBody>
          <a:bodyPr/>
          <a:lstStyle/>
          <a:p>
            <a:pPr marL="6350" indent="-6350">
              <a:lnSpc>
                <a:spcPct val="103000"/>
              </a:lnSpc>
              <a:spcAft>
                <a:spcPts val="80"/>
              </a:spcAft>
            </a:pP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The best accuracy is offered by decision trees with 85% percentage.</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nSpc>
                <a:spcPct val="103000"/>
              </a:lnSpc>
              <a:spcAft>
                <a:spcPts val="80"/>
              </a:spcAft>
            </a:pP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Precision for income with &lt;=50k is 84% and greater than 50k is 76%</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nSpc>
                <a:spcPct val="103000"/>
              </a:lnSpc>
              <a:spcAft>
                <a:spcPts val="80"/>
              </a:spcAft>
            </a:pP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Income is still heavily dependant on factors such as sex, marital status and other attributes. </a:t>
            </a:r>
          </a:p>
          <a:p>
            <a:pPr marL="6350" indent="-6350">
              <a:lnSpc>
                <a:spcPct val="103000"/>
              </a:lnSpc>
              <a:spcAft>
                <a:spcPts val="80"/>
              </a:spcAft>
            </a:pP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We live in an era when people should be able to earn equally when compared to their counterparts of different gender, race, region etc. This has to change.</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nSpc>
                <a:spcPct val="103000"/>
              </a:lnSpc>
              <a:spcAft>
                <a:spcPts val="80"/>
              </a:spcAft>
            </a:pP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Analyses with data and machine learning can bring much needed change in this field</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spTree>
    <p:extLst>
      <p:ext uri="{BB962C8B-B14F-4D97-AF65-F5344CB8AC3E}">
        <p14:creationId xmlns:p14="http://schemas.microsoft.com/office/powerpoint/2010/main" val="2748704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4C88-1AE1-4D32-80AE-92110F3BF64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7C9D566-1476-48F7-BCE4-E250F4E0532D}"/>
              </a:ext>
            </a:extLst>
          </p:cNvPr>
          <p:cNvSpPr>
            <a:spLocks noGrp="1"/>
          </p:cNvSpPr>
          <p:nvPr>
            <p:ph idx="1"/>
          </p:nvPr>
        </p:nvSpPr>
        <p:spPr>
          <a:xfrm>
            <a:off x="1154954" y="2603499"/>
            <a:ext cx="10456021" cy="4016375"/>
          </a:xfrm>
        </p:spPr>
        <p:txBody>
          <a:bodyPr>
            <a:normAutofit fontScale="40000" lnSpcReduction="20000"/>
          </a:bodyPr>
          <a:lstStyle/>
          <a:p>
            <a:pPr marL="342900" lvl="0" indent="-342900" algn="just">
              <a:lnSpc>
                <a:spcPct val="106000"/>
              </a:lnSpc>
              <a:spcAft>
                <a:spcPts val="800"/>
              </a:spcAft>
              <a:buSzPts val="1200"/>
              <a:buFont typeface="+mj-lt"/>
              <a:buAutoNum type="arabicPeriod"/>
            </a:pP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Archive.ics.uci.edu. 2020. </a:t>
            </a:r>
            <a:r>
              <a:rPr lang="en-IN" sz="1800" i="1" dirty="0">
                <a:solidFill>
                  <a:srgbClr val="262626"/>
                </a:solidFill>
                <a:effectLst/>
                <a:latin typeface="Cambria" panose="02040503050406030204" pitchFamily="18" charset="0"/>
                <a:ea typeface="Cambria" panose="02040503050406030204" pitchFamily="18" charset="0"/>
                <a:cs typeface="Arial" panose="020B0604020202020204" pitchFamily="34" charset="0"/>
              </a:rPr>
              <a:t>UCI Machine Learning Repository: Adult Data Set</a:t>
            </a: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 [online] Available at: &lt;http://archive.ics.uci.edu/ml/datasets/adult&gt; [Accessed 26 April 2020].</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00"/>
              </a:spcAft>
              <a:buSzPts val="1200"/>
              <a:buFont typeface="+mj-lt"/>
              <a:buAutoNum type="arabicPeriod"/>
            </a:pP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Bureau, U., 2020. </a:t>
            </a:r>
            <a:r>
              <a:rPr lang="en-IN" sz="1800" i="1" dirty="0" err="1">
                <a:solidFill>
                  <a:srgbClr val="262626"/>
                </a:solidFill>
                <a:effectLst/>
                <a:latin typeface="Cambria" panose="02040503050406030204" pitchFamily="18" charset="0"/>
                <a:ea typeface="Cambria" panose="02040503050406030204" pitchFamily="18" charset="0"/>
                <a:cs typeface="Arial" panose="020B0604020202020204" pitchFamily="34" charset="0"/>
              </a:rPr>
              <a:t>Census.Gov</a:t>
            </a: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 [online] Census.gov. Available at: &lt;https://www.census.gov/&gt; [Accessed 26 April 2020].</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00"/>
              </a:spcAft>
              <a:buSzPts val="1200"/>
              <a:buFont typeface="+mj-lt"/>
              <a:buAutoNum type="arabicPeriod"/>
            </a:pP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Dictionary.cambridge.org. 2020. </a:t>
            </a:r>
            <a:r>
              <a:rPr lang="en-IN" sz="1800" i="1" dirty="0">
                <a:solidFill>
                  <a:srgbClr val="262626"/>
                </a:solidFill>
                <a:effectLst/>
                <a:latin typeface="Cambria" panose="02040503050406030204" pitchFamily="18" charset="0"/>
                <a:ea typeface="Cambria" panose="02040503050406030204" pitchFamily="18" charset="0"/>
                <a:cs typeface="Arial" panose="020B0604020202020204" pitchFamily="34" charset="0"/>
              </a:rPr>
              <a:t>INCOME | Meaning In The Cambridge English Dictionary</a:t>
            </a: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 [online] Available at: &lt;https://dictionary.cambridge.org/dictionary/english/income&gt; [Accessed 24 April 2020].</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00"/>
              </a:spcAft>
              <a:buSzPts val="1200"/>
              <a:buFont typeface="+mj-lt"/>
              <a:buAutoNum type="arabicPeriod"/>
            </a:pP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Dl.acm.org. 2020. </a:t>
            </a:r>
            <a:r>
              <a:rPr lang="en-IN" sz="1800" i="1" dirty="0">
                <a:solidFill>
                  <a:srgbClr val="262626"/>
                </a:solidFill>
                <a:effectLst/>
                <a:latin typeface="Cambria" panose="02040503050406030204" pitchFamily="18" charset="0"/>
                <a:ea typeface="Cambria" panose="02040503050406030204" pitchFamily="18" charset="0"/>
                <a:cs typeface="Arial" panose="020B0604020202020204" pitchFamily="34" charset="0"/>
              </a:rPr>
              <a:t>Privacy Preserving OLAP | Proceedings Of The 2005 ACM SIGMOD International Conference On Management Of Data</a:t>
            </a: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 [online] Available at: &lt;https://dl.acm.org/doi/10.1145/1066157.1066187&gt; [Accessed 26 April 2020].</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00"/>
              </a:spcAft>
              <a:buSzPts val="1200"/>
              <a:buFont typeface="+mj-lt"/>
              <a:buAutoNum type="arabicPeriod"/>
            </a:pP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En.wikipedia.org. 2020. </a:t>
            </a:r>
            <a:r>
              <a:rPr lang="en-IN" sz="1800" i="1" dirty="0">
                <a:solidFill>
                  <a:srgbClr val="262626"/>
                </a:solidFill>
                <a:effectLst/>
                <a:latin typeface="Cambria" panose="02040503050406030204" pitchFamily="18" charset="0"/>
                <a:ea typeface="Cambria" panose="02040503050406030204" pitchFamily="18" charset="0"/>
                <a:cs typeface="Arial" panose="020B0604020202020204" pitchFamily="34" charset="0"/>
              </a:rPr>
              <a:t>United States Census Bureau</a:t>
            </a: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 [online] Available at: &lt;https://en.wikipedia.org/wiki/United_States_Census_Bureau&gt; [Accessed 23 April 2020].</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00"/>
              </a:spcAft>
              <a:buSzPts val="1200"/>
              <a:buFont typeface="+mj-lt"/>
              <a:buAutoNum type="arabicPeriod"/>
            </a:pP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Hannon, P., 2020. </a:t>
            </a:r>
            <a:r>
              <a:rPr lang="en-IN" sz="1800" i="1" dirty="0">
                <a:solidFill>
                  <a:srgbClr val="262626"/>
                </a:solidFill>
                <a:effectLst/>
                <a:latin typeface="Cambria" panose="02040503050406030204" pitchFamily="18" charset="0"/>
                <a:ea typeface="Cambria" panose="02040503050406030204" pitchFamily="18" charset="0"/>
                <a:cs typeface="Arial" panose="020B0604020202020204" pitchFamily="34" charset="0"/>
              </a:rPr>
              <a:t>How The Coronavirus Might Reduce Income Inequality</a:t>
            </a: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 [online] WSJ. Available at: &lt;https://www.wsj.com/articles/how-the-coronavirus-might-reduce-income-inequality-11587304801&gt; [Accessed 21 April 2020].</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00"/>
              </a:spcAft>
              <a:buSzPts val="1200"/>
              <a:buFont typeface="+mj-lt"/>
              <a:buAutoNum type="arabicPeriod"/>
            </a:pP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Inequality.org. 2020. </a:t>
            </a:r>
            <a:r>
              <a:rPr lang="en-IN" sz="1800" i="1" dirty="0">
                <a:solidFill>
                  <a:srgbClr val="262626"/>
                </a:solidFill>
                <a:effectLst/>
                <a:latin typeface="Cambria" panose="02040503050406030204" pitchFamily="18" charset="0"/>
                <a:ea typeface="Cambria" panose="02040503050406030204" pitchFamily="18" charset="0"/>
                <a:cs typeface="Arial" panose="020B0604020202020204" pitchFamily="34" charset="0"/>
              </a:rPr>
              <a:t>Gender Economic Inequality - </a:t>
            </a:r>
            <a:r>
              <a:rPr lang="en-IN" sz="1800" i="1" dirty="0" err="1">
                <a:solidFill>
                  <a:srgbClr val="262626"/>
                </a:solidFill>
                <a:effectLst/>
                <a:latin typeface="Cambria" panose="02040503050406030204" pitchFamily="18" charset="0"/>
                <a:ea typeface="Cambria" panose="02040503050406030204" pitchFamily="18" charset="0"/>
                <a:cs typeface="Arial" panose="020B0604020202020204" pitchFamily="34" charset="0"/>
              </a:rPr>
              <a:t>Inequality.Org</a:t>
            </a: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 [online] Available at: &lt;https://inequality.org/gender-inequality/&gt; [Accessed 25 April 2020].</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00"/>
              </a:spcAft>
              <a:buSzPts val="1200"/>
              <a:buFont typeface="+mj-lt"/>
              <a:buAutoNum type="arabicPeriod"/>
            </a:pP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ResearchGate. 2020. </a:t>
            </a:r>
            <a:r>
              <a:rPr lang="en-IN" sz="1800" i="1" dirty="0">
                <a:solidFill>
                  <a:srgbClr val="262626"/>
                </a:solidFill>
                <a:effectLst/>
                <a:latin typeface="Cambria" panose="02040503050406030204" pitchFamily="18" charset="0"/>
                <a:ea typeface="Cambria" panose="02040503050406030204" pitchFamily="18" charset="0"/>
                <a:cs typeface="Arial" panose="020B0604020202020204" pitchFamily="34" charset="0"/>
              </a:rPr>
              <a:t>(PDF) A Statistical Approach To Adult Census Income Level Prediction</a:t>
            </a: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 [online] Available at: &lt;https://www.researchgate.net/publication/328494313_A_Statistical_Approach_to_Adult_Census_Income_Level_Prediction&gt; [Accessed 24 April 2020].</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00"/>
              </a:spcAft>
              <a:buSzPts val="1200"/>
              <a:buFont typeface="+mj-lt"/>
              <a:buAutoNum type="arabicPeriod"/>
            </a:pP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UK Government, 2020. [online] Available at: &lt;https://www.youtube.com/watch?v=mo2dqHbLpQo&gt; [Accessed 28 May 2020].</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00"/>
              </a:spcAft>
              <a:buSzPts val="1200"/>
              <a:buFont typeface="+mj-lt"/>
              <a:buAutoNum type="arabicPeriod"/>
            </a:pP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UK Government. 2020. [online] Available at: &lt;https://www.ons.gov.uk/employmentandlabourmarket/peopleinwork/earningsandworkinghours/articles/analysisoffactorsaffectingearningsusingannualsurveyofhoursandearnings/01&gt; [Accessed 20 April 2020].</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spTree>
    <p:extLst>
      <p:ext uri="{BB962C8B-B14F-4D97-AF65-F5344CB8AC3E}">
        <p14:creationId xmlns:p14="http://schemas.microsoft.com/office/powerpoint/2010/main" val="3833001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399F-94D2-4EB9-99CE-C8F398DCAD7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73F801E-0991-413F-9998-87479CA747F5}"/>
              </a:ext>
            </a:extLst>
          </p:cNvPr>
          <p:cNvSpPr>
            <a:spLocks noGrp="1"/>
          </p:cNvSpPr>
          <p:nvPr>
            <p:ph idx="1"/>
          </p:nvPr>
        </p:nvSpPr>
        <p:spPr>
          <a:xfrm>
            <a:off x="1154954" y="2603500"/>
            <a:ext cx="10494121" cy="3416300"/>
          </a:xfrm>
        </p:spPr>
        <p:txBody>
          <a:bodyPr>
            <a:normAutofit/>
          </a:bodyPr>
          <a:lstStyle/>
          <a:p>
            <a:pPr marL="342900" lvl="0" indent="-342900" algn="just">
              <a:lnSpc>
                <a:spcPct val="103000"/>
              </a:lnSpc>
              <a:spcAft>
                <a:spcPts val="280"/>
              </a:spcAft>
              <a:buFont typeface="+mj-lt"/>
              <a:buAutoNum type="arabicPeriod"/>
            </a:pPr>
            <a:r>
              <a:rPr lang="en-IN" sz="1800" b="1"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Description of the problem and a discussion of the background</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gn="just">
              <a:lnSpc>
                <a:spcPct val="103000"/>
              </a:lnSpc>
              <a:spcAft>
                <a:spcPts val="280"/>
              </a:spcAft>
            </a:pP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The world we live in is controlled by the economies, which is extremely dependent on an individual’s income. Cambridge defines income as “money that is earned from doing work or received from investments”</a:t>
            </a: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(INCOME | meaning in the Cambridge English Dictionary, 2020)</a:t>
            </a: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 An individual’s income is very much affected by his age, occupation and unfortunately factors like gender.  </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gn="just">
              <a:lnSpc>
                <a:spcPct val="103000"/>
              </a:lnSpc>
              <a:spcAft>
                <a:spcPts val="280"/>
              </a:spcAft>
            </a:pP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The dataset used here is originally the US Census data collected in 1994. However, all of the attributes which are factors that directly or indirectly affect the income of people, is valid even today. A study conducted on ‘Annual Survey of Hours and </a:t>
            </a:r>
            <a:r>
              <a:rPr lang="en-IN" sz="1800" dirty="0" err="1">
                <a:solidFill>
                  <a:srgbClr val="262626"/>
                </a:solidFill>
                <a:effectLst/>
                <a:latin typeface="Cambria" panose="02040503050406030204" pitchFamily="18" charset="0"/>
                <a:ea typeface="Cambria" panose="02040503050406030204" pitchFamily="18" charset="0"/>
                <a:cs typeface="Cambria" panose="02040503050406030204" pitchFamily="18" charset="0"/>
              </a:rPr>
              <a:t>Earnings’of</a:t>
            </a: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 the year 2016 by the UK Government gives insights about the factors that can affect earnings, which is also useful for income. Age, gender, sector, skill group etc. were found to be relevant factors </a:t>
            </a: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 UK Government, 2020)</a:t>
            </a: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 </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spTree>
    <p:extLst>
      <p:ext uri="{BB962C8B-B14F-4D97-AF65-F5344CB8AC3E}">
        <p14:creationId xmlns:p14="http://schemas.microsoft.com/office/powerpoint/2010/main" val="3086172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5160-27DD-4533-BEAA-16246AF82E60}"/>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3AF90232-9497-4E07-8C96-7D388165CC0E}"/>
              </a:ext>
            </a:extLst>
          </p:cNvPr>
          <p:cNvSpPr>
            <a:spLocks noGrp="1"/>
          </p:cNvSpPr>
          <p:nvPr>
            <p:ph idx="1"/>
          </p:nvPr>
        </p:nvSpPr>
        <p:spPr>
          <a:xfrm>
            <a:off x="1154954" y="2603500"/>
            <a:ext cx="10627471" cy="3416300"/>
          </a:xfrm>
        </p:spPr>
        <p:txBody>
          <a:bodyPr/>
          <a:lstStyle/>
          <a:p>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The dataset originally comes from the US Census Bureau </a:t>
            </a: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(Bureau, 2020). </a:t>
            </a: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The United States Census Bureau is a principal agency of the U.S. Federal Statistical System, which is responsible for producing data about the people and economy of America. </a:t>
            </a:r>
            <a:r>
              <a:rPr lang="en-IN" sz="1800" dirty="0">
                <a:solidFill>
                  <a:srgbClr val="262626"/>
                </a:solidFill>
                <a:effectLst/>
                <a:latin typeface="Cambria" panose="02040503050406030204" pitchFamily="18" charset="0"/>
                <a:ea typeface="Cambria" panose="02040503050406030204" pitchFamily="18" charset="0"/>
                <a:cs typeface="Arial" panose="020B0604020202020204" pitchFamily="34" charset="0"/>
              </a:rPr>
              <a:t>(United States Census Bureau, 2020)</a:t>
            </a: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The organization releases the Census data for the public to use. Their censuses and surveys help in informed decision making and strategy building in the United States. The dataset is available in UCI Machine Learning Repository. It is the data that was extracted by Barry Becker from the 1994 Census database. The donors of this dataset are Ronny </a:t>
            </a:r>
            <a:r>
              <a:rPr lang="en-IN" sz="1800" dirty="0" err="1">
                <a:solidFill>
                  <a:srgbClr val="262626"/>
                </a:solidFill>
                <a:effectLst/>
                <a:latin typeface="Cambria" panose="02040503050406030204" pitchFamily="18" charset="0"/>
                <a:ea typeface="Cambria" panose="02040503050406030204" pitchFamily="18" charset="0"/>
                <a:cs typeface="Cambria" panose="02040503050406030204" pitchFamily="18" charset="0"/>
              </a:rPr>
              <a:t>Kohavi</a:t>
            </a: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 and Barry Becker of Silicon Graphics.  The data used here is downloaded from Kaggle which is named as </a:t>
            </a:r>
            <a:r>
              <a:rPr lang="en-IN" sz="1800" u="sng" dirty="0">
                <a:solidFill>
                  <a:srgbClr val="262626"/>
                </a:solidFill>
                <a:effectLst/>
                <a:latin typeface="Cambria" panose="02040503050406030204" pitchFamily="18" charset="0"/>
                <a:ea typeface="Cambria" panose="02040503050406030204" pitchFamily="18" charset="0"/>
                <a:cs typeface="Cambria" panose="02040503050406030204" pitchFamily="18" charset="0"/>
                <a:hlinkClick r:id="rId2"/>
              </a:rPr>
              <a:t>Adult income dataset</a:t>
            </a:r>
            <a:r>
              <a:rPr lang="en-IN" sz="18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 and this data is made available in Kaggle from UCI repository. </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spTree>
    <p:extLst>
      <p:ext uri="{BB962C8B-B14F-4D97-AF65-F5344CB8AC3E}">
        <p14:creationId xmlns:p14="http://schemas.microsoft.com/office/powerpoint/2010/main" val="125850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BCF5-06B5-466A-A320-E61CC98E336F}"/>
              </a:ext>
            </a:extLst>
          </p:cNvPr>
          <p:cNvSpPr>
            <a:spLocks noGrp="1"/>
          </p:cNvSpPr>
          <p:nvPr>
            <p:ph type="title"/>
          </p:nvPr>
        </p:nvSpPr>
        <p:spPr/>
        <p:txBody>
          <a:bodyPr/>
          <a:lstStyle/>
          <a:p>
            <a:r>
              <a:rPr lang="en-IN" dirty="0"/>
              <a:t>ATTRIBUTES</a:t>
            </a:r>
          </a:p>
        </p:txBody>
      </p:sp>
      <p:pic>
        <p:nvPicPr>
          <p:cNvPr id="4" name="Content Placeholder 3">
            <a:extLst>
              <a:ext uri="{FF2B5EF4-FFF2-40B4-BE49-F238E27FC236}">
                <a16:creationId xmlns:a16="http://schemas.microsoft.com/office/drawing/2014/main" id="{97DA561A-F17A-46B6-8B75-781519CD791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67153" y="2468032"/>
            <a:ext cx="8761413" cy="3416300"/>
          </a:xfrm>
          <a:prstGeom prst="rect">
            <a:avLst/>
          </a:prstGeom>
        </p:spPr>
      </p:pic>
    </p:spTree>
    <p:extLst>
      <p:ext uri="{BB962C8B-B14F-4D97-AF65-F5344CB8AC3E}">
        <p14:creationId xmlns:p14="http://schemas.microsoft.com/office/powerpoint/2010/main" val="273935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14CD-653A-4155-943F-86FF9A26EF54}"/>
              </a:ext>
            </a:extLst>
          </p:cNvPr>
          <p:cNvSpPr>
            <a:spLocks noGrp="1"/>
          </p:cNvSpPr>
          <p:nvPr>
            <p:ph type="title"/>
          </p:nvPr>
        </p:nvSpPr>
        <p:spPr/>
        <p:txBody>
          <a:bodyPr/>
          <a:lstStyle/>
          <a:p>
            <a:r>
              <a:rPr lang="en-IN" dirty="0"/>
              <a:t>EXPLORATORY DATA ANALYSIS</a:t>
            </a:r>
          </a:p>
        </p:txBody>
      </p:sp>
      <p:pic>
        <p:nvPicPr>
          <p:cNvPr id="4" name="Content Placeholder 3">
            <a:extLst>
              <a:ext uri="{FF2B5EF4-FFF2-40B4-BE49-F238E27FC236}">
                <a16:creationId xmlns:a16="http://schemas.microsoft.com/office/drawing/2014/main" id="{7037308E-8AC4-46B0-BE6F-3EF1B3955915}"/>
              </a:ext>
            </a:extLst>
          </p:cNvPr>
          <p:cNvPicPr>
            <a:picLocks noGrp="1"/>
          </p:cNvPicPr>
          <p:nvPr>
            <p:ph idx="1"/>
          </p:nvPr>
        </p:nvPicPr>
        <p:blipFill>
          <a:blip r:embed="rId2"/>
          <a:stretch>
            <a:fillRect/>
          </a:stretch>
        </p:blipFill>
        <p:spPr>
          <a:xfrm>
            <a:off x="1730513" y="2603500"/>
            <a:ext cx="7918311" cy="2663825"/>
          </a:xfrm>
          <a:prstGeom prst="rect">
            <a:avLst/>
          </a:prstGeom>
        </p:spPr>
      </p:pic>
      <p:sp>
        <p:nvSpPr>
          <p:cNvPr id="5" name="TextBox 4">
            <a:extLst>
              <a:ext uri="{FF2B5EF4-FFF2-40B4-BE49-F238E27FC236}">
                <a16:creationId xmlns:a16="http://schemas.microsoft.com/office/drawing/2014/main" id="{133156BF-9E31-45DF-B817-62A00647A57F}"/>
              </a:ext>
            </a:extLst>
          </p:cNvPr>
          <p:cNvSpPr txBox="1"/>
          <p:nvPr/>
        </p:nvSpPr>
        <p:spPr>
          <a:xfrm>
            <a:off x="1730513" y="5699666"/>
            <a:ext cx="4143375" cy="369332"/>
          </a:xfrm>
          <a:prstGeom prst="rect">
            <a:avLst/>
          </a:prstGeom>
          <a:noFill/>
        </p:spPr>
        <p:txBody>
          <a:bodyPr wrap="square" rtlCol="0">
            <a:spAutoFit/>
          </a:bodyPr>
          <a:lstStyle/>
          <a:p>
            <a:r>
              <a:rPr lang="en-IN" dirty="0"/>
              <a:t>There are no outliers in the dataset</a:t>
            </a:r>
          </a:p>
        </p:txBody>
      </p:sp>
    </p:spTree>
    <p:extLst>
      <p:ext uri="{BB962C8B-B14F-4D97-AF65-F5344CB8AC3E}">
        <p14:creationId xmlns:p14="http://schemas.microsoft.com/office/powerpoint/2010/main" val="249867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5BCA-6DD2-4299-BD24-034BA9BB3149}"/>
              </a:ext>
            </a:extLst>
          </p:cNvPr>
          <p:cNvSpPr>
            <a:spLocks noGrp="1"/>
          </p:cNvSpPr>
          <p:nvPr>
            <p:ph type="title"/>
          </p:nvPr>
        </p:nvSpPr>
        <p:spPr/>
        <p:txBody>
          <a:bodyPr/>
          <a:lstStyle/>
          <a:p>
            <a:r>
              <a:rPr lang="en-IN" dirty="0"/>
              <a:t>Bar plot</a:t>
            </a:r>
          </a:p>
        </p:txBody>
      </p:sp>
      <p:pic>
        <p:nvPicPr>
          <p:cNvPr id="4" name="Content Placeholder 3">
            <a:extLst>
              <a:ext uri="{FF2B5EF4-FFF2-40B4-BE49-F238E27FC236}">
                <a16:creationId xmlns:a16="http://schemas.microsoft.com/office/drawing/2014/main" id="{6EAEC166-AEF6-4A46-B947-C0A45B0DF30C}"/>
              </a:ext>
            </a:extLst>
          </p:cNvPr>
          <p:cNvPicPr>
            <a:picLocks noGrp="1"/>
          </p:cNvPicPr>
          <p:nvPr>
            <p:ph idx="1"/>
          </p:nvPr>
        </p:nvPicPr>
        <p:blipFill>
          <a:blip r:embed="rId2"/>
          <a:stretch>
            <a:fillRect/>
          </a:stretch>
        </p:blipFill>
        <p:spPr>
          <a:xfrm>
            <a:off x="1155700" y="2617132"/>
            <a:ext cx="8824913" cy="3389035"/>
          </a:xfrm>
          <a:prstGeom prst="rect">
            <a:avLst/>
          </a:prstGeom>
        </p:spPr>
      </p:pic>
    </p:spTree>
    <p:extLst>
      <p:ext uri="{BB962C8B-B14F-4D97-AF65-F5344CB8AC3E}">
        <p14:creationId xmlns:p14="http://schemas.microsoft.com/office/powerpoint/2010/main" val="129250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0AAD-8712-461D-B124-FC8DF2C70086}"/>
              </a:ext>
            </a:extLst>
          </p:cNvPr>
          <p:cNvSpPr>
            <a:spLocks noGrp="1"/>
          </p:cNvSpPr>
          <p:nvPr>
            <p:ph type="title"/>
          </p:nvPr>
        </p:nvSpPr>
        <p:spPr/>
        <p:txBody>
          <a:bodyPr/>
          <a:lstStyle/>
          <a:p>
            <a:r>
              <a:rPr lang="en-IN" dirty="0"/>
              <a:t>CLASSIFICATION – MACHINE LEARNING</a:t>
            </a:r>
          </a:p>
        </p:txBody>
      </p:sp>
      <p:sp>
        <p:nvSpPr>
          <p:cNvPr id="3" name="Content Placeholder 2">
            <a:extLst>
              <a:ext uri="{FF2B5EF4-FFF2-40B4-BE49-F238E27FC236}">
                <a16:creationId xmlns:a16="http://schemas.microsoft.com/office/drawing/2014/main" id="{BAC69725-776E-4CF1-953F-657F75A3851F}"/>
              </a:ext>
            </a:extLst>
          </p:cNvPr>
          <p:cNvSpPr>
            <a:spLocks noGrp="1"/>
          </p:cNvSpPr>
          <p:nvPr>
            <p:ph idx="1"/>
          </p:nvPr>
        </p:nvSpPr>
        <p:spPr/>
        <p:txBody>
          <a:bodyPr/>
          <a:lstStyle/>
          <a:p>
            <a:r>
              <a:rPr lang="en-IN" dirty="0"/>
              <a:t>DECISION TREE</a:t>
            </a:r>
          </a:p>
          <a:p>
            <a:r>
              <a:rPr lang="en-IN" dirty="0"/>
              <a:t>KNN</a:t>
            </a:r>
          </a:p>
          <a:p>
            <a:r>
              <a:rPr lang="en-IN" dirty="0"/>
              <a:t>LOGISTIC REGRESSION</a:t>
            </a:r>
          </a:p>
          <a:p>
            <a:r>
              <a:rPr lang="en-IN" dirty="0"/>
              <a:t>SVM</a:t>
            </a:r>
          </a:p>
        </p:txBody>
      </p:sp>
    </p:spTree>
    <p:extLst>
      <p:ext uri="{BB962C8B-B14F-4D97-AF65-F5344CB8AC3E}">
        <p14:creationId xmlns:p14="http://schemas.microsoft.com/office/powerpoint/2010/main" val="59952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9DAC-58B0-41F5-A41D-0AE16A3FFCE3}"/>
              </a:ext>
            </a:extLst>
          </p:cNvPr>
          <p:cNvSpPr>
            <a:spLocks noGrp="1"/>
          </p:cNvSpPr>
          <p:nvPr>
            <p:ph type="title"/>
          </p:nvPr>
        </p:nvSpPr>
        <p:spPr/>
        <p:txBody>
          <a:bodyPr/>
          <a:lstStyle/>
          <a:p>
            <a:r>
              <a:rPr lang="en-IN" dirty="0"/>
              <a:t>CLASSIFICATION CODE</a:t>
            </a:r>
          </a:p>
        </p:txBody>
      </p:sp>
      <p:pic>
        <p:nvPicPr>
          <p:cNvPr id="4" name="Content Placeholder 3">
            <a:extLst>
              <a:ext uri="{FF2B5EF4-FFF2-40B4-BE49-F238E27FC236}">
                <a16:creationId xmlns:a16="http://schemas.microsoft.com/office/drawing/2014/main" id="{64340C56-9314-446A-8390-0DAD5E50CD9F}"/>
              </a:ext>
            </a:extLst>
          </p:cNvPr>
          <p:cNvPicPr>
            <a:picLocks noGrp="1"/>
          </p:cNvPicPr>
          <p:nvPr>
            <p:ph idx="1"/>
          </p:nvPr>
        </p:nvPicPr>
        <p:blipFill>
          <a:blip r:embed="rId2"/>
          <a:stretch>
            <a:fillRect/>
          </a:stretch>
        </p:blipFill>
        <p:spPr>
          <a:xfrm>
            <a:off x="2073062" y="2603500"/>
            <a:ext cx="6990188" cy="3416300"/>
          </a:xfrm>
          <a:prstGeom prst="rect">
            <a:avLst/>
          </a:prstGeom>
        </p:spPr>
      </p:pic>
    </p:spTree>
    <p:extLst>
      <p:ext uri="{BB962C8B-B14F-4D97-AF65-F5344CB8AC3E}">
        <p14:creationId xmlns:p14="http://schemas.microsoft.com/office/powerpoint/2010/main" val="331240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342E-5301-44D5-B336-40AE62854D5E}"/>
              </a:ext>
            </a:extLst>
          </p:cNvPr>
          <p:cNvSpPr>
            <a:spLocks noGrp="1"/>
          </p:cNvSpPr>
          <p:nvPr>
            <p:ph type="title"/>
          </p:nvPr>
        </p:nvSpPr>
        <p:spPr/>
        <p:txBody>
          <a:bodyPr/>
          <a:lstStyle/>
          <a:p>
            <a:r>
              <a:rPr lang="en-IN" dirty="0"/>
              <a:t>CONFUSION MATRIX</a:t>
            </a:r>
          </a:p>
        </p:txBody>
      </p:sp>
      <p:pic>
        <p:nvPicPr>
          <p:cNvPr id="4" name="Content Placeholder 3">
            <a:extLst>
              <a:ext uri="{FF2B5EF4-FFF2-40B4-BE49-F238E27FC236}">
                <a16:creationId xmlns:a16="http://schemas.microsoft.com/office/drawing/2014/main" id="{DD11B1CC-E75E-4BC5-A0D4-913155190B42}"/>
              </a:ext>
            </a:extLst>
          </p:cNvPr>
          <p:cNvPicPr>
            <a:picLocks noGrp="1"/>
          </p:cNvPicPr>
          <p:nvPr>
            <p:ph idx="1"/>
          </p:nvPr>
        </p:nvPicPr>
        <p:blipFill>
          <a:blip r:embed="rId2"/>
          <a:stretch>
            <a:fillRect/>
          </a:stretch>
        </p:blipFill>
        <p:spPr>
          <a:xfrm>
            <a:off x="1155700" y="2794652"/>
            <a:ext cx="8824913" cy="3033996"/>
          </a:xfrm>
          <a:prstGeom prst="rect">
            <a:avLst/>
          </a:prstGeom>
        </p:spPr>
      </p:pic>
    </p:spTree>
    <p:extLst>
      <p:ext uri="{BB962C8B-B14F-4D97-AF65-F5344CB8AC3E}">
        <p14:creationId xmlns:p14="http://schemas.microsoft.com/office/powerpoint/2010/main" val="2258012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TotalTime>
  <Words>890</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vt:lpstr>
      <vt:lpstr>Century Gothic</vt:lpstr>
      <vt:lpstr>Wingdings 3</vt:lpstr>
      <vt:lpstr>Ion Boardroom</vt:lpstr>
      <vt:lpstr>CLASSIFYING ADULT CENSUS DATASET USING PYTHON AND WEKA – IBM WATSON</vt:lpstr>
      <vt:lpstr>INTRODUCTION</vt:lpstr>
      <vt:lpstr>DATA</vt:lpstr>
      <vt:lpstr>ATTRIBUTES</vt:lpstr>
      <vt:lpstr>EXPLORATORY DATA ANALYSIS</vt:lpstr>
      <vt:lpstr>Bar plot</vt:lpstr>
      <vt:lpstr>CLASSIFICATION – MACHINE LEARNING</vt:lpstr>
      <vt:lpstr>CLASSIFICATION CODE</vt:lpstr>
      <vt:lpstr>CONFUSION MATRIX</vt:lpstr>
      <vt:lpstr>RESULTS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ADULT CENSUS DATASET USING PYTHON AND WEKA – IBM WATSON</dc:title>
  <dc:creator>subhasreevadukoot@gmail.com</dc:creator>
  <cp:lastModifiedBy>subhasreevadukoot@gmail.com</cp:lastModifiedBy>
  <cp:revision>1</cp:revision>
  <dcterms:created xsi:type="dcterms:W3CDTF">2020-12-20T20:42:10Z</dcterms:created>
  <dcterms:modified xsi:type="dcterms:W3CDTF">2020-12-20T20:50:29Z</dcterms:modified>
</cp:coreProperties>
</file>