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8" autoAdjust="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44045"/>
            <a:ext cx="9144000" cy="548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9321" y="207010"/>
            <a:ext cx="17087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2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20" y="1707845"/>
            <a:ext cx="6861175" cy="3037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28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hyperlink" Target="http://www.en.wikipedia.org/wiki/Static_vari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74521"/>
            <a:ext cx="7867650" cy="4789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8355">
              <a:lnSpc>
                <a:spcPct val="100000"/>
              </a:lnSpc>
              <a:spcBef>
                <a:spcPts val="105"/>
              </a:spcBef>
            </a:pPr>
            <a:r>
              <a:rPr sz="3200" spc="-375" dirty="0">
                <a:solidFill>
                  <a:srgbClr val="787878"/>
                </a:solidFill>
                <a:latin typeface="Arial"/>
                <a:cs typeface="Arial"/>
              </a:rPr>
              <a:t>Pass </a:t>
            </a:r>
            <a:r>
              <a:rPr sz="3200" spc="-135" dirty="0">
                <a:solidFill>
                  <a:srgbClr val="787878"/>
                </a:solidFill>
                <a:latin typeface="Arial"/>
                <a:cs typeface="Arial"/>
              </a:rPr>
              <a:t>by</a:t>
            </a:r>
            <a:r>
              <a:rPr sz="3200" spc="-475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787878"/>
                </a:solidFill>
                <a:latin typeface="Arial"/>
                <a:cs typeface="Arial"/>
              </a:rPr>
              <a:t>value/reference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Normally </a:t>
            </a:r>
            <a:r>
              <a:rPr sz="2400" spc="-80" dirty="0">
                <a:solidFill>
                  <a:srgbClr val="002868"/>
                </a:solidFill>
                <a:latin typeface="Arial"/>
                <a:cs typeface="Arial"/>
              </a:rPr>
              <a:t>when </a:t>
            </a:r>
            <a:r>
              <a:rPr sz="2400" spc="-155" dirty="0">
                <a:solidFill>
                  <a:srgbClr val="002868"/>
                </a:solidFill>
                <a:latin typeface="Arial"/>
                <a:cs typeface="Arial"/>
              </a:rPr>
              <a:t>passing </a:t>
            </a:r>
            <a:r>
              <a:rPr sz="2400" spc="-190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2400" spc="2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002868"/>
                </a:solidFill>
                <a:latin typeface="Arial"/>
                <a:cs typeface="Arial"/>
              </a:rPr>
              <a:t>function,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29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2868"/>
                </a:solidFill>
                <a:latin typeface="Arial"/>
                <a:cs typeface="Arial"/>
              </a:rPr>
              <a:t>compiler  </a:t>
            </a:r>
            <a:r>
              <a:rPr sz="2400" spc="-170" dirty="0">
                <a:solidFill>
                  <a:srgbClr val="002868"/>
                </a:solidFill>
                <a:latin typeface="Arial"/>
                <a:cs typeface="Arial"/>
              </a:rPr>
              <a:t>makes </a:t>
            </a:r>
            <a:r>
              <a:rPr sz="2400" spc="-18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400" b="1" spc="-165" dirty="0">
                <a:solidFill>
                  <a:srgbClr val="002868"/>
                </a:solidFill>
                <a:latin typeface="Trebuchet MS"/>
                <a:cs typeface="Trebuchet MS"/>
              </a:rPr>
              <a:t>COPY </a:t>
            </a:r>
            <a:r>
              <a:rPr sz="2400" spc="-5" dirty="0">
                <a:solidFill>
                  <a:srgbClr val="002868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in </a:t>
            </a:r>
            <a:r>
              <a:rPr sz="2400" spc="-25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459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2868"/>
                </a:solidFill>
                <a:latin typeface="Arial"/>
                <a:cs typeface="Arial"/>
              </a:rPr>
              <a:t>function.</a:t>
            </a:r>
            <a:endParaRPr sz="2400" dirty="0">
              <a:latin typeface="Arial"/>
              <a:cs typeface="Arial"/>
            </a:endParaRPr>
          </a:p>
          <a:p>
            <a:pPr marL="355600" marR="36703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solidFill>
                  <a:srgbClr val="002868"/>
                </a:solidFill>
                <a:latin typeface="Arial"/>
                <a:cs typeface="Arial"/>
              </a:rPr>
              <a:t>Hence</a:t>
            </a:r>
            <a:r>
              <a:rPr sz="2400" spc="-1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changing</a:t>
            </a:r>
            <a:r>
              <a:rPr sz="2400" spc="-15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2868"/>
                </a:solidFill>
                <a:latin typeface="Arial"/>
                <a:cs typeface="Arial"/>
              </a:rPr>
              <a:t>value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868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2868"/>
                </a:solidFill>
                <a:latin typeface="Arial"/>
                <a:cs typeface="Arial"/>
              </a:rPr>
              <a:t>argument</a:t>
            </a:r>
            <a:r>
              <a:rPr sz="2400" spc="-1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in</a:t>
            </a:r>
            <a:r>
              <a:rPr sz="2400" spc="-1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2868"/>
                </a:solidFill>
                <a:latin typeface="Arial"/>
                <a:cs typeface="Arial"/>
              </a:rPr>
              <a:t>function  </a:t>
            </a:r>
            <a:r>
              <a:rPr sz="2400" spc="-140" dirty="0">
                <a:solidFill>
                  <a:srgbClr val="002868"/>
                </a:solidFill>
                <a:latin typeface="Arial"/>
                <a:cs typeface="Arial"/>
              </a:rPr>
              <a:t>does </a:t>
            </a:r>
            <a:r>
              <a:rPr sz="2400" spc="-10" dirty="0">
                <a:solidFill>
                  <a:srgbClr val="002868"/>
                </a:solidFill>
                <a:latin typeface="Arial"/>
                <a:cs typeface="Arial"/>
              </a:rPr>
              <a:t>not </a:t>
            </a:r>
            <a:r>
              <a:rPr sz="2400" spc="-150" dirty="0">
                <a:solidFill>
                  <a:srgbClr val="002868"/>
                </a:solidFill>
                <a:latin typeface="Arial"/>
                <a:cs typeface="Arial"/>
              </a:rPr>
              <a:t>change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002868"/>
                </a:solidFill>
                <a:latin typeface="Arial"/>
                <a:cs typeface="Arial"/>
              </a:rPr>
              <a:t>original</a:t>
            </a:r>
            <a:r>
              <a:rPr sz="2400" spc="-3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2868"/>
                </a:solidFill>
                <a:latin typeface="Arial"/>
                <a:cs typeface="Arial"/>
              </a:rPr>
              <a:t>value.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solidFill>
                  <a:srgbClr val="002868"/>
                </a:solidFill>
                <a:latin typeface="Arial"/>
                <a:cs typeface="Arial"/>
              </a:rPr>
              <a:t>This 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2400" spc="-100" dirty="0">
                <a:solidFill>
                  <a:srgbClr val="002868"/>
                </a:solidFill>
                <a:latin typeface="Arial"/>
                <a:cs typeface="Arial"/>
              </a:rPr>
              <a:t>called </a:t>
            </a:r>
            <a:r>
              <a:rPr sz="2400" spc="-200" dirty="0">
                <a:solidFill>
                  <a:srgbClr val="002868"/>
                </a:solidFill>
                <a:latin typeface="Arial"/>
                <a:cs typeface="Arial"/>
              </a:rPr>
              <a:t>pass </a:t>
            </a:r>
            <a:r>
              <a:rPr sz="2400" spc="-105" dirty="0">
                <a:solidFill>
                  <a:srgbClr val="002868"/>
                </a:solidFill>
                <a:latin typeface="Arial"/>
                <a:cs typeface="Arial"/>
              </a:rPr>
              <a:t>by</a:t>
            </a: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2868"/>
                </a:solidFill>
                <a:latin typeface="Arial"/>
                <a:cs typeface="Arial"/>
              </a:rPr>
              <a:t>value.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Sometimes,</a:t>
            </a:r>
            <a:r>
              <a:rPr sz="2400" spc="-15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like</a:t>
            </a:r>
            <a:r>
              <a:rPr sz="2400" spc="-13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in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2868"/>
                </a:solidFill>
                <a:latin typeface="Arial"/>
                <a:cs typeface="Arial"/>
              </a:rPr>
              <a:t>scanf(),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2868"/>
                </a:solidFill>
                <a:latin typeface="Arial"/>
                <a:cs typeface="Arial"/>
              </a:rPr>
              <a:t>we</a:t>
            </a:r>
            <a:r>
              <a:rPr sz="24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2868"/>
                </a:solidFill>
                <a:latin typeface="Arial"/>
                <a:cs typeface="Arial"/>
              </a:rPr>
              <a:t>want</a:t>
            </a:r>
            <a:r>
              <a:rPr sz="2400" spc="-14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2868"/>
                </a:solidFill>
                <a:latin typeface="Arial"/>
                <a:cs typeface="Arial"/>
              </a:rPr>
              <a:t>change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2868"/>
                </a:solidFill>
                <a:latin typeface="Arial"/>
                <a:cs typeface="Arial"/>
              </a:rPr>
              <a:t>variable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90" dirty="0">
                <a:solidFill>
                  <a:srgbClr val="002868"/>
                </a:solidFill>
                <a:latin typeface="Arial"/>
                <a:cs typeface="Arial"/>
              </a:rPr>
              <a:t>inside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1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2868"/>
                </a:solidFill>
                <a:latin typeface="Arial"/>
                <a:cs typeface="Arial"/>
              </a:rPr>
              <a:t>function.</a:t>
            </a:r>
            <a:endParaRPr sz="2400" dirty="0">
              <a:latin typeface="Arial"/>
              <a:cs typeface="Arial"/>
            </a:endParaRPr>
          </a:p>
          <a:p>
            <a:pPr marL="355600" marR="863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do </a:t>
            </a:r>
            <a:r>
              <a:rPr sz="2400" spc="-50" dirty="0">
                <a:solidFill>
                  <a:srgbClr val="002868"/>
                </a:solidFill>
                <a:latin typeface="Arial"/>
                <a:cs typeface="Arial"/>
              </a:rPr>
              <a:t>this, </a:t>
            </a:r>
            <a:r>
              <a:rPr sz="2400" spc="-95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2400" spc="-200" dirty="0">
                <a:solidFill>
                  <a:srgbClr val="002868"/>
                </a:solidFill>
                <a:latin typeface="Arial"/>
                <a:cs typeface="Arial"/>
              </a:rPr>
              <a:t>pass </a:t>
            </a:r>
            <a:r>
              <a:rPr sz="2400" spc="-190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2400" spc="-225" dirty="0">
                <a:solidFill>
                  <a:srgbClr val="002868"/>
                </a:solidFill>
                <a:latin typeface="Arial"/>
                <a:cs typeface="Arial"/>
              </a:rPr>
              <a:t>as </a:t>
            </a:r>
            <a:r>
              <a:rPr sz="2400" spc="-15" dirty="0">
                <a:solidFill>
                  <a:srgbClr val="002868"/>
                </a:solidFill>
                <a:latin typeface="Arial"/>
                <a:cs typeface="Arial"/>
              </a:rPr>
              <a:t>input </a:t>
            </a:r>
            <a:r>
              <a:rPr sz="2400" spc="-85" dirty="0">
                <a:solidFill>
                  <a:srgbClr val="002868"/>
                </a:solidFill>
                <a:latin typeface="Arial"/>
                <a:cs typeface="Arial"/>
              </a:rPr>
              <a:t>argument </a:t>
            </a:r>
            <a:r>
              <a:rPr sz="2400" spc="20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2400" spc="-18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002868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solidFill>
                  <a:srgbClr val="002868"/>
                </a:solidFill>
                <a:latin typeface="Arial"/>
                <a:cs typeface="Arial"/>
              </a:rPr>
              <a:t>This 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2400" spc="-100" dirty="0">
                <a:solidFill>
                  <a:srgbClr val="002868"/>
                </a:solidFill>
                <a:latin typeface="Arial"/>
                <a:cs typeface="Arial"/>
              </a:rPr>
              <a:t>called </a:t>
            </a:r>
            <a:r>
              <a:rPr sz="2400" b="1" spc="-90" dirty="0">
                <a:solidFill>
                  <a:srgbClr val="002868"/>
                </a:solidFill>
                <a:latin typeface="Trebuchet MS"/>
                <a:cs typeface="Trebuchet MS"/>
              </a:rPr>
              <a:t>pass </a:t>
            </a:r>
            <a:r>
              <a:rPr sz="2400" b="1" spc="-140" dirty="0">
                <a:solidFill>
                  <a:srgbClr val="002868"/>
                </a:solidFill>
                <a:latin typeface="Trebuchet MS"/>
                <a:cs typeface="Trebuchet MS"/>
              </a:rPr>
              <a:t>by</a:t>
            </a:r>
            <a:r>
              <a:rPr sz="2400" b="1" spc="-280" dirty="0">
                <a:solidFill>
                  <a:srgbClr val="002868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002868"/>
                </a:solidFill>
                <a:latin typeface="Trebuchet MS"/>
                <a:cs typeface="Trebuchet MS"/>
              </a:rPr>
              <a:t>reference.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736" y="483819"/>
            <a:ext cx="4211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/>
              <a:t>Pointer </a:t>
            </a:r>
            <a:r>
              <a:rPr sz="4400" spc="-204" dirty="0"/>
              <a:t>and</a:t>
            </a:r>
            <a:r>
              <a:rPr sz="4400" spc="-380" dirty="0"/>
              <a:t> </a:t>
            </a:r>
            <a:r>
              <a:rPr sz="4400" spc="-250" dirty="0"/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3216" y="1186383"/>
            <a:ext cx="7437120" cy="968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7980" marR="5080" indent="-335280">
              <a:lnSpc>
                <a:spcPts val="3579"/>
              </a:lnSpc>
              <a:spcBef>
                <a:spcPts val="440"/>
              </a:spcBef>
              <a:buFont typeface="Times New Roman"/>
              <a:buChar char="•"/>
              <a:tabLst>
                <a:tab pos="347980" algn="l"/>
                <a:tab pos="348615" algn="l"/>
              </a:tabLst>
            </a:pPr>
            <a:r>
              <a:rPr sz="3200" spc="-90" dirty="0">
                <a:solidFill>
                  <a:srgbClr val="002868"/>
                </a:solidFill>
                <a:latin typeface="Arial"/>
                <a:cs typeface="Arial"/>
              </a:rPr>
              <a:t>In </a:t>
            </a:r>
            <a:r>
              <a:rPr sz="3200" spc="-360" dirty="0">
                <a:solidFill>
                  <a:srgbClr val="002868"/>
                </a:solidFill>
                <a:latin typeface="Arial"/>
                <a:cs typeface="Arial"/>
              </a:rPr>
              <a:t>C, </a:t>
            </a:r>
            <a:r>
              <a:rPr sz="3200" spc="-90" dirty="0">
                <a:solidFill>
                  <a:srgbClr val="002868"/>
                </a:solidFill>
                <a:latin typeface="Arial"/>
                <a:cs typeface="Arial"/>
              </a:rPr>
              <a:t>pointers </a:t>
            </a:r>
            <a:r>
              <a:rPr sz="3200" spc="-140" dirty="0">
                <a:solidFill>
                  <a:srgbClr val="002868"/>
                </a:solidFill>
                <a:latin typeface="Arial"/>
                <a:cs typeface="Arial"/>
              </a:rPr>
              <a:t>are </a:t>
            </a:r>
            <a:r>
              <a:rPr sz="3200" spc="-30" dirty="0">
                <a:solidFill>
                  <a:srgbClr val="002868"/>
                </a:solidFill>
                <a:latin typeface="Arial"/>
                <a:cs typeface="Arial"/>
              </a:rPr>
              <a:t>often </a:t>
            </a:r>
            <a:r>
              <a:rPr sz="3200" spc="-185" dirty="0">
                <a:solidFill>
                  <a:srgbClr val="002868"/>
                </a:solidFill>
                <a:latin typeface="Arial"/>
                <a:cs typeface="Arial"/>
              </a:rPr>
              <a:t>used </a:t>
            </a:r>
            <a:r>
              <a:rPr sz="3200" spc="30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3200" spc="-2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manipulate  </a:t>
            </a:r>
            <a:r>
              <a:rPr sz="3200" spc="-175" dirty="0">
                <a:solidFill>
                  <a:srgbClr val="002868"/>
                </a:solidFill>
                <a:latin typeface="Arial"/>
                <a:cs typeface="Arial"/>
              </a:rPr>
              <a:t>arrays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2121535"/>
            <a:ext cx="2006600" cy="9042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260"/>
              </a:lnSpc>
              <a:spcBef>
                <a:spcPts val="295"/>
              </a:spcBef>
            </a:pPr>
            <a:r>
              <a:rPr sz="2000" b="1" spc="-5" dirty="0">
                <a:solidFill>
                  <a:srgbClr val="C65B12"/>
                </a:solidFill>
                <a:latin typeface="Courier New"/>
                <a:cs typeface="Courier New"/>
              </a:rPr>
              <a:t>//p2_arrays.c 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00"/>
              </a:lnSpc>
            </a:pPr>
            <a:r>
              <a:rPr sz="2000" b="1" dirty="0">
                <a:latin typeface="Courier New"/>
                <a:cs typeface="Courier New"/>
              </a:rPr>
              <a:t>int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q[7];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44" y="3267836"/>
            <a:ext cx="1549400" cy="617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p =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&amp;q[0];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30"/>
              </a:lnSpc>
            </a:pPr>
            <a:r>
              <a:rPr sz="2000" b="1" spc="-5" dirty="0">
                <a:latin typeface="Courier New"/>
                <a:cs typeface="Courier New"/>
              </a:rPr>
              <a:t>*p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444" y="4127449"/>
            <a:ext cx="1397000" cy="904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p++;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55"/>
              </a:lnSpc>
            </a:pPr>
            <a:r>
              <a:rPr sz="2000" b="1" spc="-5" dirty="0">
                <a:latin typeface="Courier New"/>
                <a:cs typeface="Courier New"/>
              </a:rPr>
              <a:t>*p++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4;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30"/>
              </a:lnSpc>
            </a:pPr>
            <a:r>
              <a:rPr sz="2000" b="1" spc="-5" dirty="0">
                <a:latin typeface="Courier New"/>
                <a:cs typeface="Courier New"/>
              </a:rPr>
              <a:t>*p++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444" y="5273802"/>
            <a:ext cx="8103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printf(“q[0] %d, q[1] %d, q[2]</a:t>
            </a:r>
            <a:r>
              <a:rPr sz="2000" b="1" spc="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%d\n”,q[0],q[1],q[2]);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927" y="2798064"/>
            <a:ext cx="633984" cy="23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9800" y="2858770"/>
            <a:ext cx="473075" cy="76200"/>
          </a:xfrm>
          <a:custGeom>
            <a:avLst/>
            <a:gdLst/>
            <a:ahLst/>
            <a:cxnLst/>
            <a:rect l="l" t="t" r="r" b="b"/>
            <a:pathLst>
              <a:path w="473075" h="76200">
                <a:moveTo>
                  <a:pt x="76073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21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79" y="31833"/>
                </a:lnTo>
                <a:lnTo>
                  <a:pt x="76073" y="0"/>
                </a:lnTo>
                <a:close/>
              </a:path>
              <a:path w="473075" h="76200">
                <a:moveTo>
                  <a:pt x="76179" y="31833"/>
                </a:moveTo>
                <a:lnTo>
                  <a:pt x="63500" y="31876"/>
                </a:lnTo>
                <a:lnTo>
                  <a:pt x="63500" y="44576"/>
                </a:lnTo>
                <a:lnTo>
                  <a:pt x="76221" y="44533"/>
                </a:lnTo>
                <a:lnTo>
                  <a:pt x="76179" y="31833"/>
                </a:lnTo>
                <a:close/>
              </a:path>
              <a:path w="473075" h="76200">
                <a:moveTo>
                  <a:pt x="76221" y="44533"/>
                </a:moveTo>
                <a:lnTo>
                  <a:pt x="63500" y="44576"/>
                </a:lnTo>
                <a:lnTo>
                  <a:pt x="76221" y="44576"/>
                </a:lnTo>
                <a:close/>
              </a:path>
              <a:path w="473075" h="76200">
                <a:moveTo>
                  <a:pt x="473075" y="30479"/>
                </a:moveTo>
                <a:lnTo>
                  <a:pt x="76179" y="31833"/>
                </a:lnTo>
                <a:lnTo>
                  <a:pt x="76221" y="44533"/>
                </a:lnTo>
                <a:lnTo>
                  <a:pt x="473075" y="43179"/>
                </a:lnTo>
                <a:lnTo>
                  <a:pt x="473075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2176" y="2625851"/>
            <a:ext cx="2333244" cy="489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4264" y="2596895"/>
            <a:ext cx="2508504" cy="618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9673" y="2652712"/>
            <a:ext cx="2238375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9673" y="2652712"/>
            <a:ext cx="2238375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Array of 7</a:t>
            </a:r>
            <a:r>
              <a:rPr sz="2000" b="1" spc="-7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integers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9404" y="3307079"/>
            <a:ext cx="633983" cy="239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8148" y="3368421"/>
            <a:ext cx="473709" cy="76200"/>
          </a:xfrm>
          <a:custGeom>
            <a:avLst/>
            <a:gdLst/>
            <a:ahLst/>
            <a:cxnLst/>
            <a:rect l="l" t="t" r="r" b="b"/>
            <a:pathLst>
              <a:path w="473710" h="76200">
                <a:moveTo>
                  <a:pt x="76073" y="0"/>
                </a:moveTo>
                <a:lnTo>
                  <a:pt x="0" y="38353"/>
                </a:lnTo>
                <a:lnTo>
                  <a:pt x="76453" y="76200"/>
                </a:lnTo>
                <a:lnTo>
                  <a:pt x="76295" y="44450"/>
                </a:lnTo>
                <a:lnTo>
                  <a:pt x="63626" y="44450"/>
                </a:lnTo>
                <a:lnTo>
                  <a:pt x="63500" y="31750"/>
                </a:lnTo>
                <a:lnTo>
                  <a:pt x="76231" y="31710"/>
                </a:lnTo>
                <a:lnTo>
                  <a:pt x="76073" y="0"/>
                </a:lnTo>
                <a:close/>
              </a:path>
              <a:path w="473710" h="76200">
                <a:moveTo>
                  <a:pt x="76231" y="31710"/>
                </a:moveTo>
                <a:lnTo>
                  <a:pt x="63500" y="31750"/>
                </a:lnTo>
                <a:lnTo>
                  <a:pt x="63626" y="44450"/>
                </a:lnTo>
                <a:lnTo>
                  <a:pt x="76295" y="44410"/>
                </a:lnTo>
                <a:lnTo>
                  <a:pt x="76231" y="31710"/>
                </a:lnTo>
                <a:close/>
              </a:path>
              <a:path w="473710" h="76200">
                <a:moveTo>
                  <a:pt x="76295" y="44410"/>
                </a:moveTo>
                <a:lnTo>
                  <a:pt x="63626" y="44450"/>
                </a:lnTo>
                <a:lnTo>
                  <a:pt x="76295" y="44450"/>
                </a:lnTo>
                <a:close/>
              </a:path>
              <a:path w="473710" h="76200">
                <a:moveTo>
                  <a:pt x="473075" y="30479"/>
                </a:moveTo>
                <a:lnTo>
                  <a:pt x="76231" y="31710"/>
                </a:lnTo>
                <a:lnTo>
                  <a:pt x="76295" y="44410"/>
                </a:lnTo>
                <a:lnTo>
                  <a:pt x="473201" y="43179"/>
                </a:lnTo>
                <a:lnTo>
                  <a:pt x="473075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8460" y="3160776"/>
            <a:ext cx="4117847" cy="492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0548" y="3131820"/>
            <a:ext cx="4261104" cy="618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5450" y="3187763"/>
            <a:ext cx="4022725" cy="3984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5450" y="3187763"/>
            <a:ext cx="4022725" cy="398780"/>
          </a:xfrm>
          <a:custGeom>
            <a:avLst/>
            <a:gdLst/>
            <a:ahLst/>
            <a:cxnLst/>
            <a:rect l="l" t="t" r="r" b="b"/>
            <a:pathLst>
              <a:path w="4022725" h="398779">
                <a:moveTo>
                  <a:pt x="0" y="398462"/>
                </a:moveTo>
                <a:lnTo>
                  <a:pt x="4022725" y="398462"/>
                </a:lnTo>
                <a:lnTo>
                  <a:pt x="4022725" y="0"/>
                </a:lnTo>
                <a:lnTo>
                  <a:pt x="0" y="0"/>
                </a:lnTo>
                <a:lnTo>
                  <a:pt x="0" y="398462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43173" y="3209670"/>
            <a:ext cx="3831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p points to memory location of</a:t>
            </a:r>
            <a:r>
              <a:rPr sz="2000" b="1" spc="-16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q[0]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74164" y="4489703"/>
            <a:ext cx="711707" cy="2392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3925" y="4551298"/>
            <a:ext cx="549275" cy="76200"/>
          </a:xfrm>
          <a:custGeom>
            <a:avLst/>
            <a:gdLst/>
            <a:ahLst/>
            <a:cxnLst/>
            <a:rect l="l" t="t" r="r" b="b"/>
            <a:pathLst>
              <a:path w="549275" h="76200">
                <a:moveTo>
                  <a:pt x="76073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21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178" y="31713"/>
                </a:lnTo>
                <a:lnTo>
                  <a:pt x="76073" y="0"/>
                </a:lnTo>
                <a:close/>
              </a:path>
              <a:path w="549275" h="76200">
                <a:moveTo>
                  <a:pt x="76178" y="31713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21" y="44413"/>
                </a:lnTo>
                <a:lnTo>
                  <a:pt x="76178" y="31713"/>
                </a:lnTo>
                <a:close/>
              </a:path>
              <a:path w="549275" h="76200">
                <a:moveTo>
                  <a:pt x="76221" y="44413"/>
                </a:moveTo>
                <a:lnTo>
                  <a:pt x="63500" y="44450"/>
                </a:lnTo>
                <a:lnTo>
                  <a:pt x="76221" y="44450"/>
                </a:lnTo>
                <a:close/>
              </a:path>
              <a:path w="549275" h="76200">
                <a:moveTo>
                  <a:pt x="549275" y="30352"/>
                </a:moveTo>
                <a:lnTo>
                  <a:pt x="76178" y="31713"/>
                </a:lnTo>
                <a:lnTo>
                  <a:pt x="76221" y="44413"/>
                </a:lnTo>
                <a:lnTo>
                  <a:pt x="549275" y="43052"/>
                </a:lnTo>
                <a:lnTo>
                  <a:pt x="549275" y="3035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3323" y="4392167"/>
            <a:ext cx="1264920" cy="493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5411" y="4363211"/>
            <a:ext cx="1434084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0186" y="4419562"/>
            <a:ext cx="1170813" cy="3985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20186" y="4419562"/>
            <a:ext cx="1170940" cy="39878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q[1] ==</a:t>
            </a:r>
            <a:r>
              <a:rPr sz="2000" b="1" spc="-9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09927" y="3692652"/>
            <a:ext cx="1091184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28800" y="3754373"/>
            <a:ext cx="930275" cy="76200"/>
          </a:xfrm>
          <a:custGeom>
            <a:avLst/>
            <a:gdLst/>
            <a:ahLst/>
            <a:cxnLst/>
            <a:rect l="l" t="t" r="r" b="b"/>
            <a:pathLst>
              <a:path w="9302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302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30275" h="76200">
                <a:moveTo>
                  <a:pt x="93027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30275" y="44450"/>
                </a:lnTo>
                <a:lnTo>
                  <a:pt x="930275" y="3175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4555" y="3688079"/>
            <a:ext cx="1264920" cy="4937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66644" y="3660647"/>
            <a:ext cx="1434083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1800" y="3716235"/>
            <a:ext cx="1170813" cy="3985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1800" y="3716235"/>
            <a:ext cx="1170940" cy="398780"/>
          </a:xfrm>
          <a:custGeom>
            <a:avLst/>
            <a:gdLst/>
            <a:ahLst/>
            <a:cxnLst/>
            <a:rect l="l" t="t" r="r" b="b"/>
            <a:pathLst>
              <a:path w="1170939" h="398779">
                <a:moveTo>
                  <a:pt x="0" y="398564"/>
                </a:moveTo>
                <a:lnTo>
                  <a:pt x="1170813" y="398564"/>
                </a:lnTo>
                <a:lnTo>
                  <a:pt x="1170813" y="0"/>
                </a:lnTo>
                <a:lnTo>
                  <a:pt x="0" y="0"/>
                </a:lnTo>
                <a:lnTo>
                  <a:pt x="0" y="398564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49651" y="3738194"/>
            <a:ext cx="10052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q[0] ==</a:t>
            </a:r>
            <a:r>
              <a:rPr sz="2000" b="1" spc="-114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483819"/>
            <a:ext cx="548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Pointers </a:t>
            </a:r>
            <a:r>
              <a:rPr sz="4400" spc="-204" dirty="0"/>
              <a:t>and </a:t>
            </a:r>
            <a:r>
              <a:rPr sz="4400" spc="-185" dirty="0"/>
              <a:t>char</a:t>
            </a:r>
            <a:r>
              <a:rPr sz="4400" spc="-345" dirty="0"/>
              <a:t> </a:t>
            </a:r>
            <a:r>
              <a:rPr sz="4400" spc="-240" dirty="0"/>
              <a:t>arrays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50898"/>
            <a:ext cx="7456805" cy="968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7980" marR="5080" indent="-335280">
              <a:lnSpc>
                <a:spcPts val="3579"/>
              </a:lnSpc>
              <a:spcBef>
                <a:spcPts val="440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280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3200" spc="25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135" dirty="0">
                <a:solidFill>
                  <a:srgbClr val="002868"/>
                </a:solidFill>
                <a:latin typeface="Arial"/>
                <a:cs typeface="Arial"/>
              </a:rPr>
              <a:t>char array 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common 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way</a:t>
            </a:r>
            <a:r>
              <a:rPr sz="3200" spc="-44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to  </a:t>
            </a:r>
            <a:r>
              <a:rPr sz="3200" spc="-70" dirty="0">
                <a:solidFill>
                  <a:srgbClr val="002868"/>
                </a:solidFill>
                <a:latin typeface="Arial"/>
                <a:cs typeface="Arial"/>
              </a:rPr>
              <a:t>refer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</a:t>
            </a:r>
            <a:r>
              <a:rPr sz="3200" spc="-47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002868"/>
                </a:solidFill>
                <a:latin typeface="Arial"/>
                <a:cs typeface="Arial"/>
              </a:rPr>
              <a:t>string: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6920" y="5389657"/>
          <a:ext cx="1828800" cy="24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24765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\0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38527" y="4853940"/>
            <a:ext cx="416051" cy="49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4953000"/>
            <a:ext cx="254635" cy="331470"/>
          </a:xfrm>
          <a:custGeom>
            <a:avLst/>
            <a:gdLst/>
            <a:ahLst/>
            <a:cxnLst/>
            <a:rect l="l" t="t" r="r" b="b"/>
            <a:pathLst>
              <a:path w="254635" h="331470">
                <a:moveTo>
                  <a:pt x="56034" y="53181"/>
                </a:moveTo>
                <a:lnTo>
                  <a:pt x="35770" y="68496"/>
                </a:lnTo>
                <a:lnTo>
                  <a:pt x="234314" y="331469"/>
                </a:lnTo>
                <a:lnTo>
                  <a:pt x="254635" y="316230"/>
                </a:lnTo>
                <a:lnTo>
                  <a:pt x="56034" y="53181"/>
                </a:lnTo>
                <a:close/>
              </a:path>
              <a:path w="254635" h="331470">
                <a:moveTo>
                  <a:pt x="0" y="0"/>
                </a:moveTo>
                <a:lnTo>
                  <a:pt x="15493" y="83819"/>
                </a:lnTo>
                <a:lnTo>
                  <a:pt x="35770" y="68496"/>
                </a:lnTo>
                <a:lnTo>
                  <a:pt x="28067" y="58293"/>
                </a:lnTo>
                <a:lnTo>
                  <a:pt x="48387" y="43052"/>
                </a:lnTo>
                <a:lnTo>
                  <a:pt x="69437" y="43052"/>
                </a:lnTo>
                <a:lnTo>
                  <a:pt x="76326" y="37845"/>
                </a:lnTo>
                <a:lnTo>
                  <a:pt x="0" y="0"/>
                </a:lnTo>
                <a:close/>
              </a:path>
              <a:path w="254635" h="331470">
                <a:moveTo>
                  <a:pt x="48387" y="43052"/>
                </a:moveTo>
                <a:lnTo>
                  <a:pt x="28067" y="58293"/>
                </a:lnTo>
                <a:lnTo>
                  <a:pt x="35770" y="68496"/>
                </a:lnTo>
                <a:lnTo>
                  <a:pt x="56034" y="53181"/>
                </a:lnTo>
                <a:lnTo>
                  <a:pt x="48387" y="43052"/>
                </a:lnTo>
                <a:close/>
              </a:path>
              <a:path w="254635" h="331470">
                <a:moveTo>
                  <a:pt x="69437" y="43052"/>
                </a:moveTo>
                <a:lnTo>
                  <a:pt x="48387" y="43052"/>
                </a:lnTo>
                <a:lnTo>
                  <a:pt x="56034" y="53181"/>
                </a:lnTo>
                <a:lnTo>
                  <a:pt x="69437" y="43052"/>
                </a:lnTo>
                <a:close/>
              </a:path>
            </a:pathLst>
          </a:custGeom>
          <a:solidFill>
            <a:srgbClr val="C65B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2437" y="3200400"/>
          <a:ext cx="8317230" cy="1705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370"/>
                <a:gridCol w="3820795"/>
                <a:gridCol w="2425065"/>
              </a:tblGrid>
              <a:tr h="50863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char *string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9525">
                      <a:solidFill>
                        <a:srgbClr val="C65B12"/>
                      </a:solidFill>
                      <a:prstDash val="solid"/>
                    </a:lnL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NULL;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65B12"/>
                      </a:solidFill>
                      <a:prstDash val="solid"/>
                    </a:lnR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</a:tr>
              <a:tr h="119697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string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strcpy(string,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7005" marB="0">
                    <a:lnL w="9525">
                      <a:solidFill>
                        <a:srgbClr val="C65B12"/>
                      </a:solidFill>
                      <a:prstDash val="solid"/>
                    </a:lnL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*)malloc((strlen(“Hello)+1)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“Hello”);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7005" marB="0"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sizeof(char));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7005" marB="0">
                    <a:lnR w="9525">
                      <a:solidFill>
                        <a:srgbClr val="C65B12"/>
                      </a:solidFill>
                      <a:prstDash val="solid"/>
                    </a:lnR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832" y="483819"/>
            <a:ext cx="4043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/>
              <a:t>Arrays </a:t>
            </a:r>
            <a:r>
              <a:rPr sz="4400" spc="-5" dirty="0"/>
              <a:t>of</a:t>
            </a:r>
            <a:r>
              <a:rPr sz="4400" spc="-260" dirty="0"/>
              <a:t> </a:t>
            </a:r>
            <a:r>
              <a:rPr sz="4400" spc="-120" dirty="0"/>
              <a:t>pointers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0920" y="1845386"/>
            <a:ext cx="742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24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3200" spc="-140" dirty="0">
                <a:solidFill>
                  <a:srgbClr val="002868"/>
                </a:solidFill>
                <a:latin typeface="Arial"/>
                <a:cs typeface="Arial"/>
              </a:rPr>
              <a:t>declare 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an </a:t>
            </a:r>
            <a:r>
              <a:rPr sz="3200" spc="-135" dirty="0">
                <a:solidFill>
                  <a:srgbClr val="002868"/>
                </a:solidFill>
                <a:latin typeface="Arial"/>
                <a:cs typeface="Arial"/>
              </a:rPr>
              <a:t>array </a:t>
            </a:r>
            <a:r>
              <a:rPr sz="3200" spc="-5" dirty="0">
                <a:solidFill>
                  <a:srgbClr val="002868"/>
                </a:solidFill>
                <a:latin typeface="Arial"/>
                <a:cs typeface="Arial"/>
              </a:rPr>
              <a:t>of </a:t>
            </a:r>
            <a:r>
              <a:rPr sz="3200" spc="-90" dirty="0">
                <a:solidFill>
                  <a:srgbClr val="002868"/>
                </a:solidFill>
                <a:latin typeface="Arial"/>
                <a:cs typeface="Arial"/>
              </a:rPr>
              <a:t>pointers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like</a:t>
            </a:r>
            <a:r>
              <a:rPr sz="3200" spc="-38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so: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150" y="2895650"/>
            <a:ext cx="7186930" cy="812800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ts val="2790"/>
              </a:lnSpc>
              <a:spcBef>
                <a:spcPts val="105"/>
              </a:spcBef>
            </a:pPr>
            <a:r>
              <a:rPr sz="2400" b="1" spc="-5" dirty="0">
                <a:latin typeface="Courier New"/>
                <a:cs typeface="Courier New"/>
              </a:rPr>
              <a:t>char </a:t>
            </a:r>
            <a:r>
              <a:rPr sz="2400" b="1" spc="-10" dirty="0">
                <a:latin typeface="Courier New"/>
                <a:cs typeface="Courier New"/>
              </a:rPr>
              <a:t>*name[]= {“John", “Jay",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“Joe"};</a:t>
            </a:r>
            <a:endParaRPr sz="2400">
              <a:latin typeface="Courier New"/>
              <a:cs typeface="Courier New"/>
            </a:endParaRPr>
          </a:p>
          <a:p>
            <a:pPr marL="89535">
              <a:lnSpc>
                <a:spcPts val="2790"/>
              </a:lnSpc>
            </a:pPr>
            <a:r>
              <a:rPr sz="2400" b="1" spc="-5" dirty="0">
                <a:latin typeface="Courier New"/>
                <a:cs typeface="Courier New"/>
              </a:rPr>
              <a:t>/* </a:t>
            </a:r>
            <a:r>
              <a:rPr sz="2400" b="1" spc="-10" dirty="0">
                <a:latin typeface="Courier New"/>
                <a:cs typeface="Courier New"/>
              </a:rPr>
              <a:t>Creates </a:t>
            </a:r>
            <a:r>
              <a:rPr sz="2400" b="1" spc="-5" dirty="0">
                <a:latin typeface="Courier New"/>
                <a:cs typeface="Courier New"/>
              </a:rPr>
              <a:t>and </a:t>
            </a:r>
            <a:r>
              <a:rPr sz="2400" b="1" spc="-10" dirty="0">
                <a:latin typeface="Courier New"/>
                <a:cs typeface="Courier New"/>
              </a:rPr>
              <a:t>initialises </a:t>
            </a:r>
            <a:r>
              <a:rPr sz="2400" b="1" dirty="0">
                <a:latin typeface="Courier New"/>
                <a:cs typeface="Courier New"/>
              </a:rPr>
              <a:t>3 </a:t>
            </a:r>
            <a:r>
              <a:rPr sz="2400" b="1" spc="-10" dirty="0">
                <a:latin typeface="Courier New"/>
                <a:cs typeface="Courier New"/>
              </a:rPr>
              <a:t>names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" y="4315967"/>
            <a:ext cx="8302752" cy="113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327" y="4239767"/>
            <a:ext cx="8624316" cy="1392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987" y="4343374"/>
            <a:ext cx="8207883" cy="1038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987" y="4343374"/>
            <a:ext cx="8208009" cy="1038860"/>
          </a:xfrm>
          <a:prstGeom prst="rect">
            <a:avLst/>
          </a:prstGeom>
          <a:ln w="9525">
            <a:solidFill>
              <a:srgbClr val="C6570D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9535" marR="165100">
              <a:lnSpc>
                <a:spcPts val="3579"/>
              </a:lnSpc>
              <a:spcBef>
                <a:spcPts val="555"/>
              </a:spcBef>
            </a:pPr>
            <a:r>
              <a:rPr sz="3200" i="1" spc="-145" dirty="0">
                <a:solidFill>
                  <a:srgbClr val="005C69"/>
                </a:solidFill>
                <a:latin typeface="Times New Roman"/>
                <a:cs typeface="Times New Roman"/>
              </a:rPr>
              <a:t>We </a:t>
            </a:r>
            <a:r>
              <a:rPr sz="3200" i="1" dirty="0">
                <a:solidFill>
                  <a:srgbClr val="005C69"/>
                </a:solidFill>
                <a:latin typeface="Times New Roman"/>
                <a:cs typeface="Times New Roman"/>
              </a:rPr>
              <a:t>can now use </a:t>
            </a:r>
            <a:r>
              <a:rPr sz="3200" i="1" spc="-5" dirty="0">
                <a:solidFill>
                  <a:srgbClr val="005C69"/>
                </a:solidFill>
                <a:latin typeface="Times New Roman"/>
                <a:cs typeface="Times New Roman"/>
              </a:rPr>
              <a:t>the </a:t>
            </a:r>
            <a:r>
              <a:rPr sz="3200" i="1" dirty="0">
                <a:solidFill>
                  <a:srgbClr val="005C69"/>
                </a:solidFill>
                <a:latin typeface="Times New Roman"/>
                <a:cs typeface="Times New Roman"/>
              </a:rPr>
              <a:t>array elements </a:t>
            </a:r>
            <a:r>
              <a:rPr sz="3200" i="1" spc="-15" dirty="0">
                <a:solidFill>
                  <a:srgbClr val="005C69"/>
                </a:solidFill>
                <a:latin typeface="Times New Roman"/>
                <a:cs typeface="Times New Roman"/>
              </a:rPr>
              <a:t>anywhere </a:t>
            </a:r>
            <a:r>
              <a:rPr sz="3200" i="1" dirty="0">
                <a:solidFill>
                  <a:srgbClr val="005C69"/>
                </a:solidFill>
                <a:latin typeface="Times New Roman"/>
                <a:cs typeface="Times New Roman"/>
              </a:rPr>
              <a:t>we  could use a</a:t>
            </a:r>
            <a:r>
              <a:rPr sz="3200" i="1" spc="-3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5C69"/>
                </a:solidFill>
                <a:latin typeface="Times New Roman"/>
                <a:cs typeface="Times New Roman"/>
              </a:rPr>
              <a:t>string.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83819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20" dirty="0"/>
              <a:t>E</a:t>
            </a:r>
            <a:r>
              <a:rPr sz="4400" spc="-555" dirty="0"/>
              <a:t>x</a:t>
            </a:r>
            <a:r>
              <a:rPr sz="4400" spc="-170" dirty="0"/>
              <a:t>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09955" y="4696967"/>
            <a:ext cx="3224784" cy="125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563" y="4658867"/>
            <a:ext cx="3553967" cy="1412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724400"/>
            <a:ext cx="3130550" cy="1158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955" y="4011167"/>
            <a:ext cx="1530095" cy="675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604" y="3934967"/>
            <a:ext cx="1920239" cy="938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038600"/>
            <a:ext cx="1435100" cy="581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038600"/>
            <a:ext cx="1435100" cy="581025"/>
          </a:xfrm>
          <a:custGeom>
            <a:avLst/>
            <a:gdLst/>
            <a:ahLst/>
            <a:cxnLst/>
            <a:rect l="l" t="t" r="r" b="b"/>
            <a:pathLst>
              <a:path w="1435100" h="581025">
                <a:moveTo>
                  <a:pt x="0" y="581025"/>
                </a:moveTo>
                <a:lnTo>
                  <a:pt x="1435100" y="581025"/>
                </a:lnTo>
                <a:lnTo>
                  <a:pt x="1435100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ln w="9525">
            <a:solidFill>
              <a:srgbClr val="C657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41520"/>
              </p:ext>
            </p:extLst>
          </p:nvPr>
        </p:nvGraphicFramePr>
        <p:xfrm>
          <a:off x="288313" y="228600"/>
          <a:ext cx="8474707" cy="647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/>
                <a:gridCol w="289559"/>
                <a:gridCol w="547369"/>
                <a:gridCol w="939800"/>
                <a:gridCol w="5346064"/>
              </a:tblGrid>
              <a:tr h="3709035">
                <a:tc gridSpan="4">
                  <a:txBody>
                    <a:bodyPr/>
                    <a:lstStyle/>
                    <a:p>
                      <a:pPr marL="94615">
                        <a:lnSpc>
                          <a:spcPts val="2790"/>
                        </a:lnSpc>
                        <a:spcBef>
                          <a:spcPts val="10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i;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94615">
                        <a:lnSpc>
                          <a:spcPts val="2710"/>
                        </a:lnSpc>
                        <a:spcBef>
                          <a:spcPts val="14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*people[]= {“John",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“Jay", “Joe"};  for (i= 0;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i &lt;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3;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i++}</a:t>
                      </a:r>
                      <a:r>
                        <a:rPr sz="2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826135">
                        <a:lnSpc>
                          <a:spcPts val="2640"/>
                        </a:lnSpc>
                      </a:pPr>
                      <a:r>
                        <a:rPr sz="2400" b="1" spc="-10" dirty="0">
                          <a:latin typeface="Courier New"/>
                          <a:cs typeface="Courier New"/>
                        </a:rPr>
                        <a:t>printf ("String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%d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400" b="1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%s\n",i,people[i]);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9525">
                      <a:solidFill>
                        <a:srgbClr val="C65B12"/>
                      </a:solidFill>
                      <a:prstDash val="solid"/>
                    </a:lnL>
                    <a:lnR w="9525">
                      <a:solidFill>
                        <a:srgbClr val="C65B12"/>
                      </a:solidFill>
                      <a:prstDash val="solid"/>
                    </a:lnR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65B12"/>
                      </a:solidFill>
                      <a:prstDash val="solid"/>
                    </a:lnL>
                    <a:lnT w="9525">
                      <a:solidFill>
                        <a:srgbClr val="C65B12"/>
                      </a:solidFill>
                      <a:prstDash val="solid"/>
                    </a:lnT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</a:tr>
              <a:tr h="761365">
                <a:tc>
                  <a:txBody>
                    <a:bodyPr/>
                    <a:lstStyle/>
                    <a:p>
                      <a:pPr marL="9461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65B12"/>
                      </a:solidFill>
                      <a:prstDash val="solid"/>
                    </a:lnL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65B12"/>
                      </a:solidFill>
                      <a:prstDash val="solid"/>
                    </a:lnR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C65B12"/>
                      </a:solidFill>
                      <a:prstDash val="solid"/>
                    </a:lnL>
                    <a:lnT w="9525">
                      <a:solidFill>
                        <a:srgbClr val="C65B12"/>
                      </a:solidFill>
                      <a:prstDash val="solid"/>
                    </a:lnT>
                    <a:lnB w="9525">
                      <a:solidFill>
                        <a:srgbClr val="C65B12"/>
                      </a:solidFill>
                      <a:prstDash val="solid"/>
                    </a:lnB>
                  </a:tcPr>
                </a:tc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C65B12"/>
                      </a:solidFill>
                      <a:prstDash val="solid"/>
                    </a:lnT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200" dirty="0">
                          <a:solidFill>
                            <a:srgbClr val="005C69"/>
                          </a:solidFill>
                          <a:latin typeface="Times New Roman"/>
                          <a:cs typeface="Times New Roman"/>
                        </a:rPr>
                        <a:t>Outp</a:t>
                      </a:r>
                      <a:r>
                        <a:rPr sz="3200" spc="5" dirty="0">
                          <a:solidFill>
                            <a:srgbClr val="005C69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3200" dirty="0">
                          <a:solidFill>
                            <a:srgbClr val="005C69"/>
                          </a:solidFill>
                          <a:latin typeface="Times New Roman"/>
                          <a:cs typeface="Times New Roman"/>
                        </a:rPr>
                        <a:t>t: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L w="9525">
                      <a:solidFill>
                        <a:srgbClr val="C6570D"/>
                      </a:solidFill>
                      <a:prstDash val="solid"/>
                    </a:lnL>
                    <a:lnT w="9525">
                      <a:solidFill>
                        <a:srgbClr val="C657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9525">
                      <a:solidFill>
                        <a:srgbClr val="C657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T w="9525">
                      <a:solidFill>
                        <a:srgbClr val="C657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b="1" spc="-10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John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lnR w="9525">
                      <a:solidFill>
                        <a:srgbClr val="C6570D"/>
                      </a:solidFill>
                      <a:prstDash val="solid"/>
                    </a:lnR>
                    <a:lnT w="9525">
                      <a:solidFill>
                        <a:srgbClr val="C657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6570D"/>
                      </a:solidFill>
                      <a:prstDash val="solid"/>
                    </a:lnL>
                  </a:tcPr>
                </a:tc>
              </a:tr>
              <a:tr h="343535">
                <a:tc>
                  <a:txBody>
                    <a:bodyPr/>
                    <a:lstStyle/>
                    <a:p>
                      <a:pPr marL="94615">
                        <a:lnSpc>
                          <a:spcPts val="2470"/>
                        </a:lnSpc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6570D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2470"/>
                        </a:lnSpc>
                      </a:pPr>
                      <a:r>
                        <a:rPr sz="2400" b="1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470"/>
                        </a:lnSpc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470"/>
                        </a:lnSpc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Jay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C6570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6570D"/>
                      </a:solidFill>
                      <a:prstDash val="solid"/>
                    </a:lnL>
                  </a:tcPr>
                </a:tc>
              </a:tr>
              <a:tr h="405765">
                <a:tc>
                  <a:txBody>
                    <a:bodyPr/>
                    <a:lstStyle/>
                    <a:p>
                      <a:pPr marL="94615">
                        <a:lnSpc>
                          <a:spcPts val="2475"/>
                        </a:lnSpc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C6570D"/>
                      </a:solidFill>
                      <a:prstDash val="solid"/>
                    </a:lnL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2475"/>
                        </a:lnSpc>
                      </a:pPr>
                      <a:r>
                        <a:rPr sz="2400" b="1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475"/>
                        </a:lnSpc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475"/>
                        </a:lnSpc>
                      </a:pPr>
                      <a:r>
                        <a:rPr sz="2400" b="1" spc="-5" dirty="0">
                          <a:solidFill>
                            <a:srgbClr val="005C69"/>
                          </a:solidFill>
                          <a:latin typeface="Courier New"/>
                          <a:cs typeface="Courier New"/>
                        </a:rPr>
                        <a:t>Joe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C6570D"/>
                      </a:solidFill>
                      <a:prstDash val="solid"/>
                    </a:lnR>
                    <a:lnB w="9525">
                      <a:solidFill>
                        <a:srgbClr val="C657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C6570D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138" y="483819"/>
            <a:ext cx="2360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Structu</a:t>
            </a:r>
            <a:r>
              <a:rPr sz="4400" spc="-145" dirty="0"/>
              <a:t>r</a:t>
            </a:r>
            <a:r>
              <a:rPr sz="4400" spc="-370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63648"/>
            <a:ext cx="7150734" cy="6654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7980" marR="5080" indent="-335280">
              <a:lnSpc>
                <a:spcPct val="75000"/>
              </a:lnSpc>
              <a:spcBef>
                <a:spcPts val="820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2400" spc="-95" dirty="0">
                <a:solidFill>
                  <a:srgbClr val="002868"/>
                </a:solidFill>
                <a:latin typeface="Arial"/>
                <a:cs typeface="Arial"/>
              </a:rPr>
              <a:t>Structures </a:t>
            </a:r>
            <a:r>
              <a:rPr sz="2400" spc="-110" dirty="0">
                <a:solidFill>
                  <a:srgbClr val="002868"/>
                </a:solidFill>
                <a:latin typeface="Arial"/>
                <a:cs typeface="Arial"/>
              </a:rPr>
              <a:t>are </a:t>
            </a:r>
            <a:r>
              <a:rPr sz="2400" spc="-190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way </a:t>
            </a:r>
            <a:r>
              <a:rPr sz="2400" spc="-5" dirty="0">
                <a:solidFill>
                  <a:srgbClr val="002868"/>
                </a:solidFill>
                <a:latin typeface="Arial"/>
                <a:cs typeface="Arial"/>
              </a:rPr>
              <a:t>of </a:t>
            </a: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constructing </a:t>
            </a:r>
            <a:r>
              <a:rPr sz="2400" spc="-80" dirty="0">
                <a:solidFill>
                  <a:srgbClr val="002868"/>
                </a:solidFill>
                <a:latin typeface="Arial"/>
                <a:cs typeface="Arial"/>
              </a:rPr>
              <a:t>higher-level</a:t>
            </a:r>
            <a:r>
              <a:rPr sz="2400" spc="-28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2868"/>
                </a:solidFill>
                <a:latin typeface="Arial"/>
                <a:cs typeface="Arial"/>
              </a:rPr>
              <a:t>types.  </a:t>
            </a:r>
            <a:r>
              <a:rPr sz="2400" spc="-190" dirty="0">
                <a:solidFill>
                  <a:srgbClr val="002868"/>
                </a:solid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382392"/>
            <a:ext cx="3494404" cy="10928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47980" marR="5080" indent="-335280">
              <a:lnSpc>
                <a:spcPts val="2760"/>
              </a:lnSpc>
              <a:spcBef>
                <a:spcPts val="290"/>
              </a:spcBef>
            </a:pPr>
            <a:r>
              <a:rPr sz="2400" b="1" spc="-5" dirty="0">
                <a:latin typeface="Courier New"/>
                <a:cs typeface="Courier New"/>
              </a:rPr>
              <a:t>struct </a:t>
            </a:r>
            <a:r>
              <a:rPr sz="2400" b="1" spc="-10" dirty="0">
                <a:latin typeface="Courier New"/>
                <a:cs typeface="Courier New"/>
              </a:rPr>
              <a:t>coordinate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  <a:p>
            <a:pPr marL="347980">
              <a:lnSpc>
                <a:spcPts val="2690"/>
              </a:lnSpc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434333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var;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4270" y="4199122"/>
          <a:ext cx="1889760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/>
                <a:gridCol w="364490"/>
                <a:gridCol w="487680"/>
              </a:tblGrid>
              <a:tr h="34798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var.x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7345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var.y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3320" y="5187188"/>
            <a:ext cx="5686425" cy="6661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7980" marR="5080" indent="-335280">
              <a:lnSpc>
                <a:spcPct val="75000"/>
              </a:lnSpc>
              <a:spcBef>
                <a:spcPts val="819"/>
              </a:spcBef>
            </a:pPr>
            <a:r>
              <a:rPr sz="2400" b="1" spc="-10" dirty="0">
                <a:latin typeface="Courier New"/>
                <a:cs typeface="Courier New"/>
              </a:rPr>
              <a:t>printf(“structure </a:t>
            </a:r>
            <a:r>
              <a:rPr sz="2400" b="1" spc="-5" dirty="0">
                <a:latin typeface="Courier New"/>
                <a:cs typeface="Courier New"/>
              </a:rPr>
              <a:t>size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%d\n”,  sizeof(struct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coordinate));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0883" y="4668011"/>
            <a:ext cx="749807" cy="315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126" y="4744720"/>
            <a:ext cx="549275" cy="114300"/>
          </a:xfrm>
          <a:custGeom>
            <a:avLst/>
            <a:gdLst/>
            <a:ahLst/>
            <a:cxnLst/>
            <a:rect l="l" t="t" r="r" b="b"/>
            <a:pathLst>
              <a:path w="549275" h="114300">
                <a:moveTo>
                  <a:pt x="114046" y="0"/>
                </a:moveTo>
                <a:lnTo>
                  <a:pt x="0" y="57403"/>
                </a:lnTo>
                <a:lnTo>
                  <a:pt x="114426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123" y="38099"/>
                </a:lnTo>
                <a:lnTo>
                  <a:pt x="114172" y="38046"/>
                </a:lnTo>
                <a:lnTo>
                  <a:pt x="114046" y="0"/>
                </a:lnTo>
                <a:close/>
              </a:path>
              <a:path w="549275" h="114300">
                <a:moveTo>
                  <a:pt x="114172" y="38046"/>
                </a:moveTo>
                <a:lnTo>
                  <a:pt x="95123" y="38099"/>
                </a:lnTo>
                <a:lnTo>
                  <a:pt x="95250" y="76199"/>
                </a:lnTo>
                <a:lnTo>
                  <a:pt x="114299" y="76146"/>
                </a:lnTo>
                <a:lnTo>
                  <a:pt x="114172" y="38046"/>
                </a:lnTo>
                <a:close/>
              </a:path>
              <a:path w="549275" h="114300">
                <a:moveTo>
                  <a:pt x="114299" y="76146"/>
                </a:moveTo>
                <a:lnTo>
                  <a:pt x="95250" y="76199"/>
                </a:lnTo>
                <a:lnTo>
                  <a:pt x="114300" y="76199"/>
                </a:lnTo>
                <a:close/>
              </a:path>
              <a:path w="549275" h="114300">
                <a:moveTo>
                  <a:pt x="549148" y="36829"/>
                </a:moveTo>
                <a:lnTo>
                  <a:pt x="114172" y="38046"/>
                </a:lnTo>
                <a:lnTo>
                  <a:pt x="114299" y="76146"/>
                </a:lnTo>
                <a:lnTo>
                  <a:pt x="549275" y="74929"/>
                </a:lnTo>
                <a:lnTo>
                  <a:pt x="549148" y="368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5096" y="4544567"/>
            <a:ext cx="5009388" cy="490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7184" y="4515611"/>
            <a:ext cx="5170932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2975" y="4571936"/>
            <a:ext cx="4913376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2975" y="4571936"/>
            <a:ext cx="491363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Dot notation “.” accesses members in</a:t>
            </a:r>
            <a:r>
              <a:rPr sz="2000" b="1" spc="-15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struct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5384" y="2474976"/>
            <a:ext cx="832103" cy="239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35398" y="2536698"/>
            <a:ext cx="670560" cy="76200"/>
          </a:xfrm>
          <a:custGeom>
            <a:avLst/>
            <a:gdLst/>
            <a:ahLst/>
            <a:cxnLst/>
            <a:rect l="l" t="t" r="r" b="b"/>
            <a:pathLst>
              <a:path w="670560" h="76200">
                <a:moveTo>
                  <a:pt x="76200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84" y="50800"/>
                </a:lnTo>
                <a:lnTo>
                  <a:pt x="63626" y="50800"/>
                </a:lnTo>
                <a:lnTo>
                  <a:pt x="63500" y="25400"/>
                </a:lnTo>
                <a:lnTo>
                  <a:pt x="76242" y="25367"/>
                </a:lnTo>
                <a:lnTo>
                  <a:pt x="76200" y="0"/>
                </a:lnTo>
                <a:close/>
              </a:path>
              <a:path w="670560" h="76200">
                <a:moveTo>
                  <a:pt x="76242" y="25367"/>
                </a:moveTo>
                <a:lnTo>
                  <a:pt x="63500" y="25400"/>
                </a:lnTo>
                <a:lnTo>
                  <a:pt x="63626" y="50800"/>
                </a:lnTo>
                <a:lnTo>
                  <a:pt x="76284" y="50768"/>
                </a:lnTo>
                <a:lnTo>
                  <a:pt x="76242" y="25367"/>
                </a:lnTo>
                <a:close/>
              </a:path>
              <a:path w="670560" h="76200">
                <a:moveTo>
                  <a:pt x="76284" y="50768"/>
                </a:moveTo>
                <a:lnTo>
                  <a:pt x="63626" y="50800"/>
                </a:lnTo>
                <a:lnTo>
                  <a:pt x="76284" y="50800"/>
                </a:lnTo>
                <a:close/>
              </a:path>
              <a:path w="670560" h="76200">
                <a:moveTo>
                  <a:pt x="669925" y="23875"/>
                </a:moveTo>
                <a:lnTo>
                  <a:pt x="76242" y="25367"/>
                </a:lnTo>
                <a:lnTo>
                  <a:pt x="76284" y="50768"/>
                </a:lnTo>
                <a:lnTo>
                  <a:pt x="670051" y="49275"/>
                </a:lnTo>
                <a:lnTo>
                  <a:pt x="669925" y="23875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5776" y="2318004"/>
            <a:ext cx="3867912" cy="489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07864" y="2289048"/>
            <a:ext cx="4037076" cy="618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3401" y="2344737"/>
            <a:ext cx="3773551" cy="395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13401" y="2344737"/>
            <a:ext cx="3773804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Struct coordinate has 2</a:t>
            </a:r>
            <a:r>
              <a:rPr sz="2000" b="1" spc="-12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00783" y="3636264"/>
            <a:ext cx="559307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0926" y="3696970"/>
            <a:ext cx="396875" cy="76200"/>
          </a:xfrm>
          <a:custGeom>
            <a:avLst/>
            <a:gdLst/>
            <a:ahLst/>
            <a:cxnLst/>
            <a:rect l="l" t="t" r="r" b="b"/>
            <a:pathLst>
              <a:path w="396875" h="76200">
                <a:moveTo>
                  <a:pt x="75946" y="0"/>
                </a:moveTo>
                <a:lnTo>
                  <a:pt x="0" y="38353"/>
                </a:lnTo>
                <a:lnTo>
                  <a:pt x="76326" y="76199"/>
                </a:lnTo>
                <a:lnTo>
                  <a:pt x="76200" y="50799"/>
                </a:lnTo>
                <a:lnTo>
                  <a:pt x="63500" y="50799"/>
                </a:lnTo>
                <a:lnTo>
                  <a:pt x="63373" y="25399"/>
                </a:lnTo>
                <a:lnTo>
                  <a:pt x="76072" y="25351"/>
                </a:lnTo>
                <a:lnTo>
                  <a:pt x="75946" y="0"/>
                </a:lnTo>
                <a:close/>
              </a:path>
              <a:path w="396875" h="76200">
                <a:moveTo>
                  <a:pt x="76072" y="25351"/>
                </a:moveTo>
                <a:lnTo>
                  <a:pt x="63373" y="25399"/>
                </a:lnTo>
                <a:lnTo>
                  <a:pt x="63500" y="50799"/>
                </a:lnTo>
                <a:lnTo>
                  <a:pt x="76199" y="50751"/>
                </a:lnTo>
                <a:lnTo>
                  <a:pt x="76072" y="25351"/>
                </a:lnTo>
                <a:close/>
              </a:path>
              <a:path w="396875" h="76200">
                <a:moveTo>
                  <a:pt x="76199" y="50751"/>
                </a:moveTo>
                <a:lnTo>
                  <a:pt x="63500" y="50799"/>
                </a:lnTo>
                <a:lnTo>
                  <a:pt x="76200" y="50799"/>
                </a:lnTo>
                <a:close/>
              </a:path>
              <a:path w="396875" h="76200">
                <a:moveTo>
                  <a:pt x="396748" y="24129"/>
                </a:moveTo>
                <a:lnTo>
                  <a:pt x="76072" y="25351"/>
                </a:lnTo>
                <a:lnTo>
                  <a:pt x="76199" y="50751"/>
                </a:lnTo>
                <a:lnTo>
                  <a:pt x="396875" y="49529"/>
                </a:lnTo>
                <a:lnTo>
                  <a:pt x="396748" y="241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9255" y="3477767"/>
            <a:ext cx="3858768" cy="490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1344" y="3448811"/>
            <a:ext cx="4026407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6500" y="3505136"/>
            <a:ext cx="3764026" cy="395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76500" y="3505136"/>
            <a:ext cx="3764279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spc="5" dirty="0">
                <a:solidFill>
                  <a:srgbClr val="005C69"/>
                </a:solidFill>
                <a:latin typeface="Times New Roman"/>
                <a:cs typeface="Times New Roman"/>
              </a:rPr>
              <a:t>var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is of type “struct</a:t>
            </a:r>
            <a:r>
              <a:rPr sz="2000" b="1" spc="-18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coordinate”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483819"/>
            <a:ext cx="5287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Pointers </a:t>
            </a:r>
            <a:r>
              <a:rPr sz="4400" spc="-204" dirty="0"/>
              <a:t>and</a:t>
            </a:r>
            <a:r>
              <a:rPr sz="4400" spc="-290" dirty="0"/>
              <a:t> </a:t>
            </a:r>
            <a:r>
              <a:rPr sz="4400" spc="-130" dirty="0"/>
              <a:t>structures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01190"/>
            <a:ext cx="234378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6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struct coordinate {  int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latin typeface="Courier New"/>
                <a:cs typeface="Courier New"/>
              </a:rPr>
              <a:t>int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y;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2681986"/>
            <a:ext cx="878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*var;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3228492"/>
            <a:ext cx="747712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var = (struct coordinate *)malloc(sizeof(struct coordinate));  var-&gt;x 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320" y="3903090"/>
            <a:ext cx="1367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var-&gt;y =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57983" y="2874264"/>
            <a:ext cx="635507" cy="23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7998" y="2934970"/>
            <a:ext cx="473709" cy="76200"/>
          </a:xfrm>
          <a:custGeom>
            <a:avLst/>
            <a:gdLst/>
            <a:ahLst/>
            <a:cxnLst/>
            <a:rect l="l" t="t" r="r" b="b"/>
            <a:pathLst>
              <a:path w="473710" h="76200">
                <a:moveTo>
                  <a:pt x="76073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21" y="44576"/>
                </a:lnTo>
                <a:lnTo>
                  <a:pt x="63626" y="44576"/>
                </a:lnTo>
                <a:lnTo>
                  <a:pt x="63500" y="31876"/>
                </a:lnTo>
                <a:lnTo>
                  <a:pt x="76179" y="31833"/>
                </a:lnTo>
                <a:lnTo>
                  <a:pt x="76073" y="0"/>
                </a:lnTo>
                <a:close/>
              </a:path>
              <a:path w="473710" h="76200">
                <a:moveTo>
                  <a:pt x="76179" y="31833"/>
                </a:moveTo>
                <a:lnTo>
                  <a:pt x="63500" y="31876"/>
                </a:lnTo>
                <a:lnTo>
                  <a:pt x="63626" y="44576"/>
                </a:lnTo>
                <a:lnTo>
                  <a:pt x="76221" y="44534"/>
                </a:lnTo>
                <a:lnTo>
                  <a:pt x="76179" y="31833"/>
                </a:lnTo>
                <a:close/>
              </a:path>
              <a:path w="473710" h="76200">
                <a:moveTo>
                  <a:pt x="76221" y="44534"/>
                </a:moveTo>
                <a:lnTo>
                  <a:pt x="63626" y="44576"/>
                </a:lnTo>
                <a:lnTo>
                  <a:pt x="76221" y="44576"/>
                </a:lnTo>
                <a:close/>
              </a:path>
              <a:path w="473710" h="76200">
                <a:moveTo>
                  <a:pt x="473075" y="30479"/>
                </a:moveTo>
                <a:lnTo>
                  <a:pt x="76179" y="31833"/>
                </a:lnTo>
                <a:lnTo>
                  <a:pt x="76221" y="44534"/>
                </a:lnTo>
                <a:lnTo>
                  <a:pt x="473201" y="43179"/>
                </a:lnTo>
                <a:lnTo>
                  <a:pt x="473075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4660" y="2715767"/>
            <a:ext cx="4698492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6748" y="2686811"/>
            <a:ext cx="4840224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650" y="2743263"/>
            <a:ext cx="4603750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1650" y="2743263"/>
            <a:ext cx="460375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spc="-20" dirty="0">
                <a:solidFill>
                  <a:srgbClr val="005C69"/>
                </a:solidFill>
                <a:latin typeface="Times New Roman"/>
                <a:cs typeface="Times New Roman"/>
              </a:rPr>
              <a:t>Variable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is a pointer to struct</a:t>
            </a:r>
            <a:r>
              <a:rPr sz="2000" b="1" spc="-16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coordinate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18559" y="3858767"/>
            <a:ext cx="3713988" cy="49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0647" y="3829811"/>
            <a:ext cx="3872484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5550" y="3886136"/>
            <a:ext cx="3619500" cy="395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65550" y="3886136"/>
            <a:ext cx="361950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Allocate memory of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correct</a:t>
            </a:r>
            <a:r>
              <a:rPr sz="2000" b="1" spc="-12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03120" y="4017264"/>
            <a:ext cx="461771" cy="2377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2500" y="4077842"/>
            <a:ext cx="300355" cy="76200"/>
          </a:xfrm>
          <a:custGeom>
            <a:avLst/>
            <a:gdLst/>
            <a:ahLst/>
            <a:cxnLst/>
            <a:rect l="l" t="t" r="r" b="b"/>
            <a:pathLst>
              <a:path w="300355" h="76200">
                <a:moveTo>
                  <a:pt x="75945" y="0"/>
                </a:moveTo>
                <a:lnTo>
                  <a:pt x="0" y="38480"/>
                </a:lnTo>
                <a:lnTo>
                  <a:pt x="76454" y="76199"/>
                </a:lnTo>
                <a:lnTo>
                  <a:pt x="76285" y="50926"/>
                </a:lnTo>
                <a:lnTo>
                  <a:pt x="63626" y="50926"/>
                </a:lnTo>
                <a:lnTo>
                  <a:pt x="63373" y="25526"/>
                </a:lnTo>
                <a:lnTo>
                  <a:pt x="76115" y="25458"/>
                </a:lnTo>
                <a:lnTo>
                  <a:pt x="75945" y="0"/>
                </a:lnTo>
                <a:close/>
              </a:path>
              <a:path w="300355" h="76200">
                <a:moveTo>
                  <a:pt x="76115" y="25458"/>
                </a:moveTo>
                <a:lnTo>
                  <a:pt x="63373" y="25526"/>
                </a:lnTo>
                <a:lnTo>
                  <a:pt x="63626" y="50926"/>
                </a:lnTo>
                <a:lnTo>
                  <a:pt x="76285" y="50859"/>
                </a:lnTo>
                <a:lnTo>
                  <a:pt x="76115" y="25458"/>
                </a:lnTo>
                <a:close/>
              </a:path>
              <a:path w="300355" h="76200">
                <a:moveTo>
                  <a:pt x="76285" y="50859"/>
                </a:moveTo>
                <a:lnTo>
                  <a:pt x="63626" y="50926"/>
                </a:lnTo>
                <a:lnTo>
                  <a:pt x="76285" y="50926"/>
                </a:lnTo>
                <a:close/>
              </a:path>
              <a:path w="300355" h="76200">
                <a:moveTo>
                  <a:pt x="299974" y="24256"/>
                </a:moveTo>
                <a:lnTo>
                  <a:pt x="76115" y="25458"/>
                </a:lnTo>
                <a:lnTo>
                  <a:pt x="76285" y="50859"/>
                </a:lnTo>
                <a:lnTo>
                  <a:pt x="300100" y="49656"/>
                </a:lnTo>
                <a:lnTo>
                  <a:pt x="299974" y="24256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8927" y="4895088"/>
            <a:ext cx="4521708" cy="490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71016" y="4867655"/>
            <a:ext cx="4684776" cy="618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6425" y="4922837"/>
            <a:ext cx="4427601" cy="3952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76425" y="4922837"/>
            <a:ext cx="4427855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Arrow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notation “-&gt;” accesses</a:t>
            </a:r>
            <a:r>
              <a:rPr sz="2000" b="1" spc="-114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83819"/>
            <a:ext cx="5107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Pointers </a:t>
            </a:r>
            <a:r>
              <a:rPr sz="4400" spc="-204" dirty="0"/>
              <a:t>and</a:t>
            </a:r>
            <a:r>
              <a:rPr sz="4400" spc="-325" dirty="0"/>
              <a:t> </a:t>
            </a:r>
            <a:r>
              <a:rPr sz="4400" spc="-110" dirty="0"/>
              <a:t>functions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pc="-145" dirty="0"/>
              <a:t>Functions </a:t>
            </a:r>
            <a:r>
              <a:rPr spc="-204" dirty="0"/>
              <a:t>can </a:t>
            </a:r>
            <a:r>
              <a:rPr spc="-30" dirty="0"/>
              <a:t>return </a:t>
            </a:r>
            <a:r>
              <a:rPr spc="-175" dirty="0"/>
              <a:t>arrays </a:t>
            </a:r>
            <a:r>
              <a:rPr spc="-295" dirty="0"/>
              <a:t>as</a:t>
            </a:r>
            <a:r>
              <a:rPr spc="-320" dirty="0"/>
              <a:t> </a:t>
            </a:r>
            <a:r>
              <a:rPr spc="-85" dirty="0"/>
              <a:t>pointers: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0000"/>
                </a:solidFill>
                <a:latin typeface="Courier New"/>
                <a:cs typeface="Courier New"/>
              </a:rPr>
              <a:t>*foo(void)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347980">
              <a:lnSpc>
                <a:spcPct val="100000"/>
              </a:lnSpc>
              <a:spcBef>
                <a:spcPts val="155"/>
              </a:spcBef>
            </a:pPr>
            <a:r>
              <a:rPr b="1" spc="-5" dirty="0">
                <a:solidFill>
                  <a:srgbClr val="000000"/>
                </a:solidFill>
                <a:latin typeface="Courier New"/>
                <a:cs typeface="Courier New"/>
              </a:rPr>
              <a:t>static int</a:t>
            </a:r>
            <a:r>
              <a:rPr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0000"/>
                </a:solidFill>
                <a:latin typeface="Courier New"/>
                <a:cs typeface="Courier New"/>
              </a:rPr>
              <a:t>array[100];</a:t>
            </a:r>
          </a:p>
          <a:p>
            <a:pPr marL="347980">
              <a:lnSpc>
                <a:spcPct val="100000"/>
              </a:lnSpc>
              <a:spcBef>
                <a:spcPts val="145"/>
              </a:spcBef>
            </a:pPr>
            <a:r>
              <a:rPr b="1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600" y="4738573"/>
            <a:ext cx="3201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ourier New"/>
                <a:cs typeface="Courier New"/>
              </a:rPr>
              <a:t>return</a:t>
            </a:r>
            <a:r>
              <a:rPr sz="3200" b="1" spc="-5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array;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5246319"/>
            <a:ext cx="26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3003" y="4931664"/>
            <a:ext cx="507491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2003" y="4992370"/>
            <a:ext cx="346075" cy="76200"/>
          </a:xfrm>
          <a:custGeom>
            <a:avLst/>
            <a:gdLst/>
            <a:ahLst/>
            <a:cxnLst/>
            <a:rect l="l" t="t" r="r" b="b"/>
            <a:pathLst>
              <a:path w="346075" h="76200">
                <a:moveTo>
                  <a:pt x="75946" y="0"/>
                </a:moveTo>
                <a:lnTo>
                  <a:pt x="0" y="38480"/>
                </a:lnTo>
                <a:lnTo>
                  <a:pt x="76326" y="76199"/>
                </a:lnTo>
                <a:lnTo>
                  <a:pt x="76168" y="44449"/>
                </a:lnTo>
                <a:lnTo>
                  <a:pt x="63500" y="44449"/>
                </a:lnTo>
                <a:lnTo>
                  <a:pt x="63373" y="31749"/>
                </a:lnTo>
                <a:lnTo>
                  <a:pt x="76104" y="31692"/>
                </a:lnTo>
                <a:lnTo>
                  <a:pt x="75946" y="0"/>
                </a:lnTo>
                <a:close/>
              </a:path>
              <a:path w="346075" h="76200">
                <a:moveTo>
                  <a:pt x="76104" y="31692"/>
                </a:moveTo>
                <a:lnTo>
                  <a:pt x="63373" y="31749"/>
                </a:lnTo>
                <a:lnTo>
                  <a:pt x="63500" y="44449"/>
                </a:lnTo>
                <a:lnTo>
                  <a:pt x="76167" y="44393"/>
                </a:lnTo>
                <a:lnTo>
                  <a:pt x="76104" y="31692"/>
                </a:lnTo>
                <a:close/>
              </a:path>
              <a:path w="346075" h="76200">
                <a:moveTo>
                  <a:pt x="76167" y="44393"/>
                </a:moveTo>
                <a:lnTo>
                  <a:pt x="63500" y="44449"/>
                </a:lnTo>
                <a:lnTo>
                  <a:pt x="76168" y="44449"/>
                </a:lnTo>
                <a:close/>
              </a:path>
              <a:path w="346075" h="76200">
                <a:moveTo>
                  <a:pt x="345694" y="30479"/>
                </a:moveTo>
                <a:lnTo>
                  <a:pt x="76104" y="31692"/>
                </a:lnTo>
                <a:lnTo>
                  <a:pt x="76167" y="44393"/>
                </a:lnTo>
                <a:lnTo>
                  <a:pt x="345821" y="43179"/>
                </a:lnTo>
                <a:lnTo>
                  <a:pt x="345694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3123" y="4849367"/>
            <a:ext cx="3093720" cy="490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5211" y="4820411"/>
            <a:ext cx="3171443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0240" y="4876863"/>
            <a:ext cx="2998978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0240" y="4876863"/>
            <a:ext cx="2999105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FF5050"/>
                </a:solidFill>
                <a:latin typeface="Times New Roman"/>
                <a:cs typeface="Times New Roman"/>
              </a:rPr>
              <a:t>Returns array to</a:t>
            </a:r>
            <a:r>
              <a:rPr sz="2000" b="1" spc="-90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5050"/>
                </a:solidFill>
                <a:latin typeface="Times New Roman"/>
                <a:cs typeface="Times New Roman"/>
              </a:rPr>
              <a:t>invoker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3155" y="5687567"/>
            <a:ext cx="2212847" cy="490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5244" y="5658611"/>
            <a:ext cx="2382011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5715000"/>
            <a:ext cx="2117725" cy="3952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0400" y="5715000"/>
            <a:ext cx="2117725" cy="395605"/>
          </a:xfrm>
          <a:prstGeom prst="rect">
            <a:avLst/>
          </a:prstGeom>
          <a:ln w="9525">
            <a:solidFill>
              <a:srgbClr val="C6570D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FF5050"/>
                </a:solidFill>
                <a:latin typeface="Times New Roman"/>
                <a:cs typeface="Times New Roman"/>
              </a:rPr>
              <a:t>Why is this</a:t>
            </a:r>
            <a:r>
              <a:rPr sz="2000" b="1" spc="-95" dirty="0">
                <a:solidFill>
                  <a:srgbClr val="FF50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5050"/>
                </a:solidFill>
                <a:latin typeface="Times New Roman"/>
                <a:cs typeface="Times New Roman"/>
              </a:rPr>
              <a:t>okay?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385013"/>
            <a:ext cx="4635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Pointers </a:t>
            </a:r>
            <a:r>
              <a:rPr spc="-190" dirty="0"/>
              <a:t>and</a:t>
            </a:r>
            <a:r>
              <a:rPr spc="-265" dirty="0"/>
              <a:t> </a:t>
            </a:r>
            <a:r>
              <a:rPr spc="-10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63" y="1378965"/>
            <a:ext cx="77768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4055" marR="5080" indent="-681355" algn="just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694690" algn="l"/>
              </a:tabLst>
            </a:pPr>
            <a:r>
              <a:rPr sz="3200" spc="-605" dirty="0">
                <a:solidFill>
                  <a:srgbClr val="002868"/>
                </a:solidFill>
                <a:latin typeface="Arial"/>
                <a:cs typeface="Arial"/>
              </a:rPr>
              <a:t>C </a:t>
            </a:r>
            <a:r>
              <a:rPr sz="3200" spc="-270" dirty="0">
                <a:solidFill>
                  <a:srgbClr val="002868"/>
                </a:solidFill>
                <a:latin typeface="Arial"/>
                <a:cs typeface="Arial"/>
              </a:rPr>
              <a:t>passes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by </a:t>
            </a:r>
            <a:r>
              <a:rPr sz="3200" spc="-135" dirty="0">
                <a:solidFill>
                  <a:srgbClr val="002868"/>
                </a:solidFill>
                <a:latin typeface="Arial"/>
                <a:cs typeface="Arial"/>
              </a:rPr>
              <a:t>value, </a:t>
            </a:r>
            <a:r>
              <a:rPr sz="3200" spc="-225" dirty="0">
                <a:solidFill>
                  <a:srgbClr val="002868"/>
                </a:solidFill>
                <a:latin typeface="Arial"/>
                <a:cs typeface="Arial"/>
              </a:rPr>
              <a:t>so </a:t>
            </a:r>
            <a:r>
              <a:rPr sz="3200" spc="-60" dirty="0">
                <a:solidFill>
                  <a:srgbClr val="002868"/>
                </a:solidFill>
                <a:latin typeface="Arial"/>
                <a:cs typeface="Arial"/>
              </a:rPr>
              <a:t>there 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no </a:t>
            </a:r>
            <a:r>
              <a:rPr sz="3200" spc="-55" dirty="0">
                <a:solidFill>
                  <a:srgbClr val="002868"/>
                </a:solidFill>
                <a:latin typeface="Arial"/>
                <a:cs typeface="Arial"/>
              </a:rPr>
              <a:t>direct </a:t>
            </a:r>
            <a:r>
              <a:rPr sz="3200" spc="-175" dirty="0">
                <a:solidFill>
                  <a:srgbClr val="002868"/>
                </a:solidFill>
                <a:latin typeface="Arial"/>
                <a:cs typeface="Arial"/>
              </a:rPr>
              <a:t>way  </a:t>
            </a:r>
            <a:r>
              <a:rPr sz="3200" spc="-15" dirty="0">
                <a:solidFill>
                  <a:srgbClr val="002868"/>
                </a:solidFill>
                <a:latin typeface="Arial"/>
                <a:cs typeface="Arial"/>
              </a:rPr>
              <a:t>for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called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function</a:t>
            </a:r>
            <a:r>
              <a:rPr sz="3200" spc="-14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25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alter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</a:t>
            </a:r>
            <a:r>
              <a:rPr sz="3200" spc="-16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variable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2868"/>
                </a:solidFill>
                <a:latin typeface="Arial"/>
                <a:cs typeface="Arial"/>
              </a:rPr>
              <a:t>in 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20" dirty="0">
                <a:solidFill>
                  <a:srgbClr val="002868"/>
                </a:solidFill>
                <a:latin typeface="Arial"/>
                <a:cs typeface="Arial"/>
              </a:rPr>
              <a:t>calling</a:t>
            </a:r>
            <a:r>
              <a:rPr sz="3200" spc="-29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3200450"/>
            <a:ext cx="5011420" cy="2782570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989"/>
              </a:lnSpc>
            </a:pPr>
            <a:r>
              <a:rPr sz="1800" b="1" spc="-10" dirty="0">
                <a:latin typeface="Courier New"/>
                <a:cs typeface="Courier New"/>
              </a:rPr>
              <a:t>swap(a,b);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905"/>
              </a:lnSpc>
            </a:pP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895"/>
              </a:lnSpc>
            </a:pP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900"/>
              </a:lnSpc>
            </a:pP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1900"/>
              </a:lnSpc>
            </a:pPr>
            <a:r>
              <a:rPr sz="1800" b="1" spc="-10" dirty="0">
                <a:latin typeface="Courier New"/>
                <a:cs typeface="Courier New"/>
              </a:rPr>
              <a:t>void swap(int </a:t>
            </a:r>
            <a:r>
              <a:rPr sz="1800" b="1" spc="-5" dirty="0">
                <a:latin typeface="Courier New"/>
                <a:cs typeface="Courier New"/>
              </a:rPr>
              <a:t>x, </a:t>
            </a:r>
            <a:r>
              <a:rPr sz="1800" b="1" spc="-10" dirty="0">
                <a:latin typeface="Courier New"/>
                <a:cs typeface="Courier New"/>
              </a:rPr>
              <a:t>int y) /* WRONG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9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75335" marR="2997200" algn="just">
              <a:lnSpc>
                <a:spcPct val="87800"/>
              </a:lnSpc>
              <a:spcBef>
                <a:spcPts val="135"/>
              </a:spcBef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temp;  temp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x;  </a:t>
            </a:r>
            <a:r>
              <a:rPr sz="1800" b="1" dirty="0">
                <a:latin typeface="Courier New"/>
                <a:cs typeface="Courier New"/>
              </a:rPr>
              <a:t>x =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 marL="775335" algn="just">
              <a:lnSpc>
                <a:spcPts val="1789"/>
              </a:lnSpc>
            </a:pPr>
            <a:r>
              <a:rPr sz="1800" b="1" dirty="0">
                <a:latin typeface="Courier New"/>
                <a:cs typeface="Courier New"/>
              </a:rPr>
              <a:t>y 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temp;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2039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385013"/>
            <a:ext cx="4635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Pointers </a:t>
            </a:r>
            <a:r>
              <a:rPr spc="-190" dirty="0"/>
              <a:t>and</a:t>
            </a:r>
            <a:r>
              <a:rPr spc="-265" dirty="0"/>
              <a:t> </a:t>
            </a:r>
            <a:r>
              <a:rPr spc="-10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63" y="1378965"/>
            <a:ext cx="791146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4055" marR="5080" indent="-68135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694055" algn="l"/>
                <a:tab pos="694690" algn="l"/>
              </a:tabLst>
            </a:pPr>
            <a:r>
              <a:rPr sz="3200" spc="-250" dirty="0">
                <a:solidFill>
                  <a:srgbClr val="002868"/>
                </a:solidFill>
                <a:latin typeface="Arial"/>
                <a:cs typeface="Arial"/>
              </a:rPr>
              <a:t>Because </a:t>
            </a:r>
            <a:r>
              <a:rPr sz="3200" spc="-5" dirty="0">
                <a:solidFill>
                  <a:srgbClr val="002868"/>
                </a:solidFill>
                <a:latin typeface="Arial"/>
                <a:cs typeface="Arial"/>
              </a:rPr>
              <a:t>of </a:t>
            </a:r>
            <a:r>
              <a:rPr sz="3200" spc="-120" dirty="0">
                <a:solidFill>
                  <a:srgbClr val="002868"/>
                </a:solidFill>
                <a:latin typeface="Arial"/>
                <a:cs typeface="Arial"/>
              </a:rPr>
              <a:t>call </a:t>
            </a:r>
            <a:r>
              <a:rPr sz="3200" spc="-135" dirty="0">
                <a:solidFill>
                  <a:srgbClr val="002868"/>
                </a:solidFill>
                <a:latin typeface="Arial"/>
                <a:cs typeface="Arial"/>
              </a:rPr>
              <a:t>by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value, </a:t>
            </a:r>
            <a:r>
              <a:rPr sz="3200" spc="-195" dirty="0">
                <a:solidFill>
                  <a:srgbClr val="002868"/>
                </a:solidFill>
                <a:latin typeface="Arial"/>
                <a:cs typeface="Arial"/>
              </a:rPr>
              <a:t>swap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cannot</a:t>
            </a:r>
            <a:r>
              <a:rPr sz="3200" spc="-37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002868"/>
                </a:solidFill>
                <a:latin typeface="Arial"/>
                <a:cs typeface="Arial"/>
              </a:rPr>
              <a:t>affect 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002868"/>
                </a:solidFill>
                <a:latin typeface="Arial"/>
                <a:cs typeface="Arial"/>
              </a:rPr>
              <a:t>arguments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145" dirty="0">
                <a:solidFill>
                  <a:srgbClr val="002868"/>
                </a:solidFill>
                <a:latin typeface="Arial"/>
                <a:cs typeface="Arial"/>
              </a:rPr>
              <a:t>and</a:t>
            </a:r>
            <a:r>
              <a:rPr sz="3200" spc="-254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b.</a:t>
            </a:r>
            <a:endParaRPr sz="3200">
              <a:latin typeface="Arial"/>
              <a:cs typeface="Arial"/>
            </a:endParaRPr>
          </a:p>
          <a:p>
            <a:pPr marL="694055" indent="-68135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694055" algn="l"/>
                <a:tab pos="694690" algn="l"/>
              </a:tabLst>
            </a:pPr>
            <a:r>
              <a:rPr sz="3200" spc="-24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must </a:t>
            </a:r>
            <a:r>
              <a:rPr sz="3200" spc="-215" dirty="0">
                <a:solidFill>
                  <a:srgbClr val="002868"/>
                </a:solidFill>
                <a:latin typeface="Arial"/>
                <a:cs typeface="Arial"/>
              </a:rPr>
              <a:t>use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002868"/>
                </a:solidFill>
                <a:latin typeface="Arial"/>
                <a:cs typeface="Arial"/>
              </a:rPr>
              <a:t>pointers!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276650"/>
            <a:ext cx="8044180" cy="2782570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989"/>
              </a:lnSpc>
            </a:pPr>
            <a:r>
              <a:rPr sz="1800" b="1" spc="-10" dirty="0">
                <a:latin typeface="Courier New"/>
                <a:cs typeface="Courier New"/>
              </a:rPr>
              <a:t>swap(&amp;a,&amp;b);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905"/>
              </a:lnSpc>
            </a:pP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895"/>
              </a:lnSpc>
            </a:pP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900"/>
              </a:lnSpc>
            </a:pP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ts val="1900"/>
              </a:lnSpc>
            </a:pPr>
            <a:r>
              <a:rPr sz="1800" b="1" spc="-10" dirty="0">
                <a:latin typeface="Courier New"/>
                <a:cs typeface="Courier New"/>
              </a:rPr>
              <a:t>void swap(int </a:t>
            </a:r>
            <a:r>
              <a:rPr sz="1800" b="1" spc="-5" dirty="0">
                <a:latin typeface="Courier New"/>
                <a:cs typeface="Courier New"/>
              </a:rPr>
              <a:t>*px, </a:t>
            </a:r>
            <a:r>
              <a:rPr sz="1800" b="1" spc="-10" dirty="0">
                <a:latin typeface="Courier New"/>
                <a:cs typeface="Courier New"/>
              </a:rPr>
              <a:t>int *py) </a:t>
            </a:r>
            <a:r>
              <a:rPr sz="1800" b="1" spc="-5" dirty="0">
                <a:latin typeface="Courier New"/>
                <a:cs typeface="Courier New"/>
              </a:rPr>
              <a:t>/* </a:t>
            </a:r>
            <a:r>
              <a:rPr sz="1800" b="1" spc="-10" dirty="0">
                <a:latin typeface="Courier New"/>
                <a:cs typeface="Courier New"/>
              </a:rPr>
              <a:t>interchange </a:t>
            </a:r>
            <a:r>
              <a:rPr sz="1800" b="1" spc="-5" dirty="0">
                <a:latin typeface="Courier New"/>
                <a:cs typeface="Courier New"/>
              </a:rPr>
              <a:t>*px </a:t>
            </a:r>
            <a:r>
              <a:rPr sz="1800" b="1" spc="-10" dirty="0">
                <a:latin typeface="Courier New"/>
                <a:cs typeface="Courier New"/>
              </a:rPr>
              <a:t>and *py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19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75335">
              <a:lnSpc>
                <a:spcPts val="1905"/>
              </a:lnSpc>
            </a:pPr>
            <a:r>
              <a:rPr sz="1800" b="1" spc="-5" dirty="0">
                <a:latin typeface="Courier New"/>
                <a:cs typeface="Courier New"/>
              </a:rPr>
              <a:t>int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temp;</a:t>
            </a:r>
            <a:endParaRPr sz="1800">
              <a:latin typeface="Courier New"/>
              <a:cs typeface="Courier New"/>
            </a:endParaRPr>
          </a:p>
          <a:p>
            <a:pPr marL="775335">
              <a:lnSpc>
                <a:spcPts val="1895"/>
              </a:lnSpc>
            </a:pPr>
            <a:r>
              <a:rPr sz="1800" b="1" spc="-10" dirty="0">
                <a:latin typeface="Courier New"/>
                <a:cs typeface="Courier New"/>
              </a:rPr>
              <a:t>temp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*px;</a:t>
            </a:r>
            <a:endParaRPr sz="1800">
              <a:latin typeface="Courier New"/>
              <a:cs typeface="Courier New"/>
            </a:endParaRPr>
          </a:p>
          <a:p>
            <a:pPr marL="775335">
              <a:lnSpc>
                <a:spcPts val="1900"/>
              </a:lnSpc>
            </a:pPr>
            <a:r>
              <a:rPr sz="1800" b="1" spc="-5" dirty="0">
                <a:latin typeface="Courier New"/>
                <a:cs typeface="Courier New"/>
              </a:rPr>
              <a:t>*px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*py;</a:t>
            </a:r>
            <a:endParaRPr sz="1800">
              <a:latin typeface="Courier New"/>
              <a:cs typeface="Courier New"/>
            </a:endParaRPr>
          </a:p>
          <a:p>
            <a:pPr marL="775335">
              <a:lnSpc>
                <a:spcPts val="1900"/>
              </a:lnSpc>
            </a:pPr>
            <a:r>
              <a:rPr sz="1800" b="1" spc="-5" dirty="0">
                <a:latin typeface="Courier New"/>
                <a:cs typeface="Courier New"/>
              </a:rPr>
              <a:t>*py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temp;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83819"/>
            <a:ext cx="5107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Pointers </a:t>
            </a:r>
            <a:r>
              <a:rPr sz="4400" spc="-204" dirty="0"/>
              <a:t>and</a:t>
            </a:r>
            <a:r>
              <a:rPr sz="4400" spc="-325" dirty="0"/>
              <a:t> </a:t>
            </a:r>
            <a:r>
              <a:rPr sz="4400" spc="-110" dirty="0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62455"/>
            <a:ext cx="5979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2400" spc="-110" dirty="0">
                <a:solidFill>
                  <a:srgbClr val="002868"/>
                </a:solidFill>
                <a:latin typeface="Arial"/>
                <a:cs typeface="Arial"/>
              </a:rPr>
              <a:t>Functions </a:t>
            </a:r>
            <a:r>
              <a:rPr sz="2400" spc="-155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also </a:t>
            </a:r>
            <a:r>
              <a:rPr sz="2400" spc="-20" dirty="0">
                <a:solidFill>
                  <a:srgbClr val="002868"/>
                </a:solidFill>
                <a:latin typeface="Arial"/>
                <a:cs typeface="Arial"/>
              </a:rPr>
              <a:t>return </a:t>
            </a: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structs </a:t>
            </a:r>
            <a:r>
              <a:rPr sz="2400" spc="-225" dirty="0">
                <a:solidFill>
                  <a:srgbClr val="002868"/>
                </a:solidFill>
                <a:latin typeface="Arial"/>
                <a:cs typeface="Arial"/>
              </a:rPr>
              <a:t>as </a:t>
            </a:r>
            <a:r>
              <a:rPr sz="2400" spc="-185" dirty="0">
                <a:solidFill>
                  <a:srgbClr val="002868"/>
                </a:solidFill>
                <a:latin typeface="Arial"/>
                <a:cs typeface="Arial"/>
              </a:rPr>
              <a:t>a</a:t>
            </a:r>
            <a:r>
              <a:rPr sz="2400" spc="-26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2868"/>
                </a:solidFill>
                <a:latin typeface="Arial"/>
                <a:cs typeface="Arial"/>
              </a:rPr>
              <a:t>pointer: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4327" y="4472940"/>
            <a:ext cx="632460" cy="783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4572000"/>
            <a:ext cx="470534" cy="621665"/>
          </a:xfrm>
          <a:custGeom>
            <a:avLst/>
            <a:gdLst/>
            <a:ahLst/>
            <a:cxnLst/>
            <a:rect l="l" t="t" r="r" b="b"/>
            <a:pathLst>
              <a:path w="470535" h="621664">
                <a:moveTo>
                  <a:pt x="50972" y="57041"/>
                </a:moveTo>
                <a:lnTo>
                  <a:pt x="40822" y="64674"/>
                </a:lnTo>
                <a:lnTo>
                  <a:pt x="460120" y="621411"/>
                </a:lnTo>
                <a:lnTo>
                  <a:pt x="470154" y="613663"/>
                </a:lnTo>
                <a:lnTo>
                  <a:pt x="50972" y="57041"/>
                </a:lnTo>
                <a:close/>
              </a:path>
              <a:path w="470535" h="621664">
                <a:moveTo>
                  <a:pt x="0" y="0"/>
                </a:moveTo>
                <a:lnTo>
                  <a:pt x="15367" y="83819"/>
                </a:lnTo>
                <a:lnTo>
                  <a:pt x="40822" y="64674"/>
                </a:lnTo>
                <a:lnTo>
                  <a:pt x="33147" y="54482"/>
                </a:lnTo>
                <a:lnTo>
                  <a:pt x="43306" y="46862"/>
                </a:lnTo>
                <a:lnTo>
                  <a:pt x="64506" y="46862"/>
                </a:lnTo>
                <a:lnTo>
                  <a:pt x="76326" y="37973"/>
                </a:lnTo>
                <a:lnTo>
                  <a:pt x="0" y="0"/>
                </a:lnTo>
                <a:close/>
              </a:path>
              <a:path w="470535" h="621664">
                <a:moveTo>
                  <a:pt x="43306" y="46862"/>
                </a:moveTo>
                <a:lnTo>
                  <a:pt x="33147" y="54482"/>
                </a:lnTo>
                <a:lnTo>
                  <a:pt x="40822" y="64674"/>
                </a:lnTo>
                <a:lnTo>
                  <a:pt x="50972" y="57041"/>
                </a:lnTo>
                <a:lnTo>
                  <a:pt x="43306" y="46862"/>
                </a:lnTo>
                <a:close/>
              </a:path>
              <a:path w="470535" h="621664">
                <a:moveTo>
                  <a:pt x="64506" y="46862"/>
                </a:moveTo>
                <a:lnTo>
                  <a:pt x="43306" y="46862"/>
                </a:lnTo>
                <a:lnTo>
                  <a:pt x="50972" y="57041"/>
                </a:lnTo>
                <a:lnTo>
                  <a:pt x="64506" y="4686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1859" y="4936235"/>
            <a:ext cx="4652772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947" y="4908803"/>
            <a:ext cx="4820411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8850" y="4964112"/>
            <a:ext cx="4557776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98850" y="4964112"/>
            <a:ext cx="455803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Returns heap allocated struct to</a:t>
            </a:r>
            <a:r>
              <a:rPr sz="2000" b="1" spc="-114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invoker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2438400"/>
            <a:ext cx="8458200" cy="1924050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ourier New"/>
                <a:cs typeface="Courier New"/>
              </a:rPr>
              <a:t>struct coordinate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*foo(void)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latin typeface="Courier New"/>
                <a:cs typeface="Courier New"/>
              </a:rPr>
              <a:t>struct coordinate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*tmp;</a:t>
            </a:r>
            <a:endParaRPr sz="16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490"/>
              </a:spcBef>
              <a:tabLst>
                <a:tab pos="1036319" algn="l"/>
              </a:tabLst>
            </a:pPr>
            <a:r>
              <a:rPr sz="1600" b="1" spc="-5" dirty="0">
                <a:latin typeface="Courier New"/>
                <a:cs typeface="Courier New"/>
              </a:rPr>
              <a:t>tmp	= (struct coordinate *)malloc(sizeof(struct</a:t>
            </a:r>
            <a:r>
              <a:rPr sz="1600" b="1" spc="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coordinate));</a:t>
            </a:r>
            <a:endParaRPr sz="16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ourier New"/>
                <a:cs typeface="Courier New"/>
              </a:rPr>
              <a:t>return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tmp;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29767"/>
            <a:ext cx="7366000" cy="354076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721995">
              <a:lnSpc>
                <a:spcPct val="100000"/>
              </a:lnSpc>
              <a:spcBef>
                <a:spcPts val="2030"/>
              </a:spcBef>
            </a:pPr>
            <a:r>
              <a:rPr sz="3200" spc="-120" dirty="0">
                <a:solidFill>
                  <a:srgbClr val="787878"/>
                </a:solidFill>
                <a:latin typeface="Arial"/>
                <a:cs typeface="Arial"/>
              </a:rPr>
              <a:t>Function </a:t>
            </a:r>
            <a:r>
              <a:rPr sz="3200" spc="-105" dirty="0">
                <a:solidFill>
                  <a:srgbClr val="787878"/>
                </a:solidFill>
                <a:latin typeface="Arial"/>
                <a:cs typeface="Arial"/>
              </a:rPr>
              <a:t>argument </a:t>
            </a:r>
            <a:r>
              <a:rPr sz="3200" spc="-204" dirty="0">
                <a:solidFill>
                  <a:srgbClr val="787878"/>
                </a:solidFill>
                <a:latin typeface="Arial"/>
                <a:cs typeface="Arial"/>
              </a:rPr>
              <a:t>passing </a:t>
            </a:r>
            <a:r>
              <a:rPr sz="3200" spc="-135" dirty="0">
                <a:solidFill>
                  <a:srgbClr val="787878"/>
                </a:solidFill>
                <a:latin typeface="Arial"/>
                <a:cs typeface="Arial"/>
              </a:rPr>
              <a:t>by</a:t>
            </a:r>
            <a:r>
              <a:rPr sz="3200" spc="-185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787878"/>
                </a:solidFill>
                <a:latin typeface="Arial"/>
                <a:cs typeface="Arial"/>
              </a:rPr>
              <a:t>reference</a:t>
            </a:r>
            <a:endParaRPr sz="3200">
              <a:latin typeface="Arial"/>
              <a:cs typeface="Arial"/>
            </a:endParaRPr>
          </a:p>
          <a:p>
            <a:pPr marL="355600" marR="397510" indent="-342900">
              <a:lnSpc>
                <a:spcPct val="100000"/>
              </a:lnSpc>
              <a:spcBef>
                <a:spcPts val="19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2868"/>
                </a:solidFill>
                <a:latin typeface="Arial"/>
                <a:cs typeface="Arial"/>
              </a:rPr>
              <a:t>If </a:t>
            </a:r>
            <a:r>
              <a:rPr sz="3200" spc="-12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65" dirty="0">
                <a:solidFill>
                  <a:srgbClr val="002868"/>
                </a:solidFill>
                <a:latin typeface="Arial"/>
                <a:cs typeface="Arial"/>
              </a:rPr>
              <a:t>pass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3200" spc="25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3200" spc="-15" dirty="0">
                <a:solidFill>
                  <a:srgbClr val="002868"/>
                </a:solidFill>
                <a:latin typeface="Arial"/>
                <a:cs typeface="Arial"/>
              </a:rPr>
              <a:t>into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 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function </a:t>
            </a:r>
            <a:r>
              <a:rPr sz="3200" spc="-12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3200" spc="-200" dirty="0">
                <a:solidFill>
                  <a:srgbClr val="002868"/>
                </a:solidFill>
                <a:latin typeface="Arial"/>
                <a:cs typeface="Arial"/>
              </a:rPr>
              <a:t>change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40" dirty="0">
                <a:solidFill>
                  <a:srgbClr val="002868"/>
                </a:solidFill>
                <a:latin typeface="Arial"/>
                <a:cs typeface="Arial"/>
              </a:rPr>
              <a:t>value </a:t>
            </a:r>
            <a:r>
              <a:rPr sz="3200" spc="-5" dirty="0">
                <a:solidFill>
                  <a:srgbClr val="002868"/>
                </a:solidFill>
                <a:latin typeface="Arial"/>
                <a:cs typeface="Arial"/>
              </a:rPr>
              <a:t>of</a:t>
            </a:r>
            <a:r>
              <a:rPr sz="3200" spc="-4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 </a:t>
            </a:r>
            <a:r>
              <a:rPr sz="3200" spc="-114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3200" dirty="0">
                <a:solidFill>
                  <a:srgbClr val="002868"/>
                </a:solidFill>
                <a:latin typeface="Arial"/>
                <a:cs typeface="Arial"/>
              </a:rPr>
              <a:t>within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3200" spc="-37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function.</a:t>
            </a:r>
            <a:endParaRPr sz="3200">
              <a:latin typeface="Arial"/>
              <a:cs typeface="Arial"/>
            </a:endParaRPr>
          </a:p>
          <a:p>
            <a:pPr marL="355600" marR="17907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10" dirty="0">
                <a:solidFill>
                  <a:srgbClr val="002868"/>
                </a:solidFill>
                <a:latin typeface="Arial"/>
                <a:cs typeface="Arial"/>
              </a:rPr>
              <a:t>This 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what 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3200" spc="-150" dirty="0">
                <a:solidFill>
                  <a:srgbClr val="002868"/>
                </a:solidFill>
                <a:latin typeface="Arial"/>
                <a:cs typeface="Arial"/>
              </a:rPr>
              <a:t>going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on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when </a:t>
            </a:r>
            <a:r>
              <a:rPr sz="3200" spc="-12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15" dirty="0">
                <a:solidFill>
                  <a:srgbClr val="002868"/>
                </a:solidFill>
                <a:latin typeface="Arial"/>
                <a:cs typeface="Arial"/>
              </a:rPr>
              <a:t>use </a:t>
            </a:r>
            <a:r>
              <a:rPr sz="3200" spc="50" dirty="0">
                <a:solidFill>
                  <a:srgbClr val="002868"/>
                </a:solidFill>
                <a:latin typeface="Arial"/>
                <a:cs typeface="Arial"/>
              </a:rPr>
              <a:t>&amp;</a:t>
            </a:r>
            <a:r>
              <a:rPr sz="3200" spc="-459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2868"/>
                </a:solidFill>
                <a:latin typeface="Arial"/>
                <a:cs typeface="Arial"/>
              </a:rPr>
              <a:t>in 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scanf.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483819"/>
            <a:ext cx="3543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/>
              <a:t>Memory</a:t>
            </a:r>
            <a:r>
              <a:rPr sz="4400" spc="-330" dirty="0"/>
              <a:t> </a:t>
            </a:r>
            <a:r>
              <a:rPr sz="4400" spc="-125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07845"/>
            <a:ext cx="7351395" cy="38766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47980" marR="5080" indent="-335280">
              <a:lnSpc>
                <a:spcPts val="3190"/>
              </a:lnSpc>
              <a:spcBef>
                <a:spcPts val="75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114" dirty="0">
                <a:solidFill>
                  <a:srgbClr val="002868"/>
                </a:solidFill>
                <a:latin typeface="Arial"/>
                <a:cs typeface="Arial"/>
              </a:rPr>
              <a:t>Properties </a:t>
            </a:r>
            <a:r>
              <a:rPr sz="3200" spc="-5" dirty="0">
                <a:solidFill>
                  <a:srgbClr val="002868"/>
                </a:solidFill>
                <a:latin typeface="Arial"/>
                <a:cs typeface="Arial"/>
              </a:rPr>
              <a:t>of </a:t>
            </a:r>
            <a:r>
              <a:rPr sz="3200" spc="-114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3200" spc="-80" dirty="0">
                <a:solidFill>
                  <a:srgbClr val="002868"/>
                </a:solidFill>
                <a:latin typeface="Arial"/>
                <a:cs typeface="Arial"/>
              </a:rPr>
              <a:t>determined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by</a:t>
            </a:r>
            <a:r>
              <a:rPr sz="3200" spc="-5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2868"/>
                </a:solidFill>
                <a:latin typeface="Arial"/>
                <a:cs typeface="Arial"/>
              </a:rPr>
              <a:t>type, 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scope </a:t>
            </a:r>
            <a:r>
              <a:rPr sz="3200" spc="-150" dirty="0">
                <a:solidFill>
                  <a:srgbClr val="002868"/>
                </a:solidFill>
                <a:latin typeface="Arial"/>
                <a:cs typeface="Arial"/>
              </a:rPr>
              <a:t>and</a:t>
            </a:r>
            <a:r>
              <a:rPr sz="32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002868"/>
                </a:solidFill>
                <a:latin typeface="Arial"/>
                <a:cs typeface="Arial"/>
              </a:rPr>
              <a:t>life-time</a:t>
            </a:r>
            <a:endParaRPr sz="3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11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90" dirty="0">
                <a:solidFill>
                  <a:srgbClr val="002868"/>
                </a:solidFill>
                <a:latin typeface="Arial"/>
                <a:cs typeface="Arial"/>
              </a:rPr>
              <a:t>Life-time </a:t>
            </a:r>
            <a:r>
              <a:rPr sz="3200" spc="-5" dirty="0">
                <a:solidFill>
                  <a:srgbClr val="002868"/>
                </a:solidFill>
                <a:latin typeface="Arial"/>
                <a:cs typeface="Arial"/>
              </a:rPr>
              <a:t>of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</a:t>
            </a:r>
            <a:r>
              <a:rPr sz="3200" spc="-40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variable:</a:t>
            </a:r>
            <a:endParaRPr sz="3200">
              <a:latin typeface="Arial"/>
              <a:cs typeface="Arial"/>
            </a:endParaRPr>
          </a:p>
          <a:p>
            <a:pPr marL="748665" lvl="1" indent="-278765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749300" algn="l"/>
              </a:tabLst>
            </a:pPr>
            <a:r>
              <a:rPr sz="2800" spc="-114" dirty="0">
                <a:solidFill>
                  <a:srgbClr val="C65B12"/>
                </a:solidFill>
                <a:latin typeface="Arial"/>
                <a:cs typeface="Arial"/>
              </a:rPr>
              <a:t>Static</a:t>
            </a:r>
            <a:r>
              <a:rPr sz="2800" spc="-114" dirty="0">
                <a:solidFill>
                  <a:srgbClr val="002868"/>
                </a:solidFill>
                <a:latin typeface="Arial"/>
                <a:cs typeface="Arial"/>
              </a:rPr>
              <a:t>: </a:t>
            </a:r>
            <a:r>
              <a:rPr sz="2800" spc="-95" dirty="0">
                <a:solidFill>
                  <a:srgbClr val="002868"/>
                </a:solidFill>
                <a:latin typeface="Arial"/>
                <a:cs typeface="Arial"/>
              </a:rPr>
              <a:t>starts </a:t>
            </a:r>
            <a:r>
              <a:rPr sz="2800" spc="-135" dirty="0">
                <a:solidFill>
                  <a:srgbClr val="002868"/>
                </a:solidFill>
                <a:latin typeface="Arial"/>
                <a:cs typeface="Arial"/>
              </a:rPr>
              <a:t>and </a:t>
            </a:r>
            <a:r>
              <a:rPr sz="2800" spc="-165" dirty="0">
                <a:solidFill>
                  <a:srgbClr val="002868"/>
                </a:solidFill>
                <a:latin typeface="Arial"/>
                <a:cs typeface="Arial"/>
              </a:rPr>
              <a:t>ends </a:t>
            </a:r>
            <a:r>
              <a:rPr sz="2800" spc="15" dirty="0">
                <a:solidFill>
                  <a:srgbClr val="002868"/>
                </a:solidFill>
                <a:latin typeface="Arial"/>
                <a:cs typeface="Arial"/>
              </a:rPr>
              <a:t>with</a:t>
            </a:r>
            <a:r>
              <a:rPr sz="2800" spc="-16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002868"/>
                </a:solidFill>
                <a:latin typeface="Arial"/>
                <a:cs typeface="Arial"/>
              </a:rPr>
              <a:t>program</a:t>
            </a:r>
            <a:endParaRPr sz="2800">
              <a:latin typeface="Arial"/>
              <a:cs typeface="Arial"/>
            </a:endParaRPr>
          </a:p>
          <a:p>
            <a:pPr marL="1150620" lvl="2" indent="-224154">
              <a:lnSpc>
                <a:spcPct val="100000"/>
              </a:lnSpc>
              <a:spcBef>
                <a:spcPts val="114"/>
              </a:spcBef>
              <a:buFont typeface="Times New Roman"/>
              <a:buChar char="•"/>
              <a:tabLst>
                <a:tab pos="1151255" algn="l"/>
              </a:tabLst>
            </a:pPr>
            <a:r>
              <a:rPr sz="2400" spc="-110" dirty="0">
                <a:solidFill>
                  <a:srgbClr val="005C69"/>
                </a:solidFill>
                <a:latin typeface="Arial"/>
                <a:cs typeface="Arial"/>
              </a:rPr>
              <a:t>Global and </a:t>
            </a:r>
            <a:r>
              <a:rPr sz="2400" spc="-70" dirty="0">
                <a:solidFill>
                  <a:srgbClr val="005C69"/>
                </a:solidFill>
                <a:latin typeface="Arial"/>
                <a:cs typeface="Arial"/>
              </a:rPr>
              <a:t>static</a:t>
            </a:r>
            <a:r>
              <a:rPr sz="2400" spc="-200" dirty="0">
                <a:solidFill>
                  <a:srgbClr val="005C69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5C69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748665" lvl="1" indent="-278765">
              <a:lnSpc>
                <a:spcPct val="100000"/>
              </a:lnSpc>
              <a:spcBef>
                <a:spcPts val="80"/>
              </a:spcBef>
              <a:buFont typeface="Times New Roman"/>
              <a:buChar char="–"/>
              <a:tabLst>
                <a:tab pos="749300" algn="l"/>
              </a:tabLst>
            </a:pPr>
            <a:r>
              <a:rPr sz="2800" spc="-75" dirty="0">
                <a:solidFill>
                  <a:srgbClr val="C65B12"/>
                </a:solidFill>
                <a:latin typeface="Arial"/>
                <a:cs typeface="Arial"/>
              </a:rPr>
              <a:t>Automatic</a:t>
            </a:r>
            <a:r>
              <a:rPr sz="2800" spc="-75" dirty="0">
                <a:solidFill>
                  <a:srgbClr val="002868"/>
                </a:solidFill>
                <a:latin typeface="Arial"/>
                <a:cs typeface="Arial"/>
              </a:rPr>
              <a:t>: </a:t>
            </a:r>
            <a:r>
              <a:rPr sz="2800" spc="-95" dirty="0">
                <a:solidFill>
                  <a:srgbClr val="002868"/>
                </a:solidFill>
                <a:latin typeface="Arial"/>
                <a:cs typeface="Arial"/>
              </a:rPr>
              <a:t>starts </a:t>
            </a:r>
            <a:r>
              <a:rPr sz="2800" spc="-135" dirty="0">
                <a:solidFill>
                  <a:srgbClr val="002868"/>
                </a:solidFill>
                <a:latin typeface="Arial"/>
                <a:cs typeface="Arial"/>
              </a:rPr>
              <a:t>and </a:t>
            </a:r>
            <a:r>
              <a:rPr sz="2800" spc="-165" dirty="0">
                <a:solidFill>
                  <a:srgbClr val="002868"/>
                </a:solidFill>
                <a:latin typeface="Arial"/>
                <a:cs typeface="Arial"/>
              </a:rPr>
              <a:t>ends </a:t>
            </a:r>
            <a:r>
              <a:rPr sz="2800" spc="-35" dirty="0">
                <a:solidFill>
                  <a:srgbClr val="002868"/>
                </a:solidFill>
                <a:latin typeface="Arial"/>
                <a:cs typeface="Arial"/>
              </a:rPr>
              <a:t>in</a:t>
            </a:r>
            <a:r>
              <a:rPr sz="2800" spc="-19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02868"/>
                </a:solidFill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  <a:p>
            <a:pPr marL="1150620" lvl="2" indent="-224154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151255" algn="l"/>
              </a:tabLst>
            </a:pPr>
            <a:r>
              <a:rPr sz="2400" spc="-160" dirty="0">
                <a:solidFill>
                  <a:srgbClr val="005C69"/>
                </a:solidFill>
                <a:latin typeface="Arial"/>
                <a:cs typeface="Arial"/>
              </a:rPr>
              <a:t>Local </a:t>
            </a:r>
            <a:r>
              <a:rPr sz="2400" spc="-114" dirty="0">
                <a:solidFill>
                  <a:srgbClr val="005C69"/>
                </a:solidFill>
                <a:latin typeface="Arial"/>
                <a:cs typeface="Arial"/>
              </a:rPr>
              <a:t>and </a:t>
            </a:r>
            <a:r>
              <a:rPr sz="2400" spc="-135" dirty="0">
                <a:solidFill>
                  <a:srgbClr val="005C69"/>
                </a:solidFill>
                <a:latin typeface="Arial"/>
                <a:cs typeface="Arial"/>
              </a:rPr>
              <a:t>stack </a:t>
            </a:r>
            <a:r>
              <a:rPr sz="2400" spc="-85" dirty="0">
                <a:solidFill>
                  <a:srgbClr val="005C69"/>
                </a:solidFill>
                <a:latin typeface="Arial"/>
                <a:cs typeface="Arial"/>
              </a:rPr>
              <a:t>allocated</a:t>
            </a:r>
            <a:r>
              <a:rPr sz="2400" spc="-130" dirty="0">
                <a:solidFill>
                  <a:srgbClr val="005C69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5C69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748665" lvl="1" indent="-278765">
              <a:lnSpc>
                <a:spcPct val="100000"/>
              </a:lnSpc>
              <a:spcBef>
                <a:spcPts val="85"/>
              </a:spcBef>
              <a:buFont typeface="Times New Roman"/>
              <a:buChar char="–"/>
              <a:tabLst>
                <a:tab pos="749300" algn="l"/>
              </a:tabLst>
            </a:pPr>
            <a:r>
              <a:rPr sz="2800" spc="-165" dirty="0">
                <a:solidFill>
                  <a:srgbClr val="C65B12"/>
                </a:solidFill>
                <a:latin typeface="Arial"/>
                <a:cs typeface="Arial"/>
              </a:rPr>
              <a:t>Heap</a:t>
            </a:r>
            <a:r>
              <a:rPr sz="2800" spc="-165" dirty="0">
                <a:solidFill>
                  <a:srgbClr val="002868"/>
                </a:solidFill>
                <a:latin typeface="Arial"/>
                <a:cs typeface="Arial"/>
              </a:rPr>
              <a:t>: </a:t>
            </a:r>
            <a:r>
              <a:rPr sz="2800" spc="-95" dirty="0">
                <a:solidFill>
                  <a:srgbClr val="002868"/>
                </a:solidFill>
                <a:latin typeface="Arial"/>
                <a:cs typeface="Arial"/>
              </a:rPr>
              <a:t>starts when </a:t>
            </a:r>
            <a:r>
              <a:rPr sz="2800" spc="-100" dirty="0">
                <a:solidFill>
                  <a:srgbClr val="002868"/>
                </a:solidFill>
                <a:latin typeface="Arial"/>
                <a:cs typeface="Arial"/>
              </a:rPr>
              <a:t>allocated, </a:t>
            </a:r>
            <a:r>
              <a:rPr sz="2800" spc="-165" dirty="0">
                <a:solidFill>
                  <a:srgbClr val="002868"/>
                </a:solidFill>
                <a:latin typeface="Arial"/>
                <a:cs typeface="Arial"/>
              </a:rPr>
              <a:t>ends </a:t>
            </a:r>
            <a:r>
              <a:rPr sz="2800" spc="15" dirty="0">
                <a:solidFill>
                  <a:srgbClr val="002868"/>
                </a:solidFill>
                <a:latin typeface="Arial"/>
                <a:cs typeface="Arial"/>
              </a:rPr>
              <a:t>with</a:t>
            </a:r>
            <a:r>
              <a:rPr sz="2800" spc="-20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02868"/>
                </a:solidFill>
                <a:latin typeface="Arial"/>
                <a:cs typeface="Arial"/>
              </a:rPr>
              <a:t>freed</a:t>
            </a:r>
            <a:endParaRPr sz="2800">
              <a:latin typeface="Arial"/>
              <a:cs typeface="Arial"/>
            </a:endParaRPr>
          </a:p>
          <a:p>
            <a:pPr marL="1150620" lvl="2" indent="-224154">
              <a:lnSpc>
                <a:spcPct val="100000"/>
              </a:lnSpc>
              <a:spcBef>
                <a:spcPts val="110"/>
              </a:spcBef>
              <a:buFont typeface="Times New Roman"/>
              <a:buChar char="•"/>
              <a:tabLst>
                <a:tab pos="1151255" algn="l"/>
              </a:tabLst>
            </a:pPr>
            <a:r>
              <a:rPr sz="2400" spc="-110" dirty="0">
                <a:solidFill>
                  <a:srgbClr val="005C69"/>
                </a:solidFill>
                <a:latin typeface="Arial"/>
                <a:cs typeface="Arial"/>
              </a:rPr>
              <a:t>Dynamically </a:t>
            </a:r>
            <a:r>
              <a:rPr sz="2400" spc="-85" dirty="0">
                <a:solidFill>
                  <a:srgbClr val="005C69"/>
                </a:solidFill>
                <a:latin typeface="Arial"/>
                <a:cs typeface="Arial"/>
              </a:rPr>
              <a:t>allocated</a:t>
            </a:r>
            <a:r>
              <a:rPr sz="2400" spc="-190" dirty="0">
                <a:solidFill>
                  <a:srgbClr val="005C69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5C69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483819"/>
            <a:ext cx="3543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/>
              <a:t>Memory</a:t>
            </a:r>
            <a:r>
              <a:rPr sz="4400" spc="-330" dirty="0"/>
              <a:t> </a:t>
            </a:r>
            <a:r>
              <a:rPr sz="4400" spc="-125" dirty="0"/>
              <a:t>model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62000" y="1676400"/>
            <a:ext cx="2971800" cy="3886200"/>
          </a:xfrm>
          <a:custGeom>
            <a:avLst/>
            <a:gdLst/>
            <a:ahLst/>
            <a:cxnLst/>
            <a:rect l="l" t="t" r="r" b="b"/>
            <a:pathLst>
              <a:path w="2971800" h="3886200">
                <a:moveTo>
                  <a:pt x="0" y="3886200"/>
                </a:moveTo>
                <a:lnTo>
                  <a:pt x="2971800" y="3886200"/>
                </a:lnTo>
                <a:lnTo>
                  <a:pt x="29718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6520" y="3576720"/>
            <a:ext cx="237960" cy="23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520" y="4567320"/>
            <a:ext cx="237960" cy="16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7320" y="1671720"/>
          <a:ext cx="2971800" cy="388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</a:tblGrid>
              <a:tr h="915035"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989965"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59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6930"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heap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758184" y="1949195"/>
            <a:ext cx="711708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8198" y="2009520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76200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84" y="50926"/>
                </a:lnTo>
                <a:lnTo>
                  <a:pt x="63626" y="50926"/>
                </a:lnTo>
                <a:lnTo>
                  <a:pt x="63500" y="25526"/>
                </a:lnTo>
                <a:lnTo>
                  <a:pt x="76242" y="25487"/>
                </a:lnTo>
                <a:lnTo>
                  <a:pt x="76200" y="0"/>
                </a:lnTo>
                <a:close/>
              </a:path>
              <a:path w="549910" h="76200">
                <a:moveTo>
                  <a:pt x="76242" y="25487"/>
                </a:moveTo>
                <a:lnTo>
                  <a:pt x="63500" y="25526"/>
                </a:lnTo>
                <a:lnTo>
                  <a:pt x="63626" y="50926"/>
                </a:lnTo>
                <a:lnTo>
                  <a:pt x="76284" y="50887"/>
                </a:lnTo>
                <a:lnTo>
                  <a:pt x="76242" y="25487"/>
                </a:lnTo>
                <a:close/>
              </a:path>
              <a:path w="549910" h="76200">
                <a:moveTo>
                  <a:pt x="76284" y="50887"/>
                </a:moveTo>
                <a:lnTo>
                  <a:pt x="63626" y="50926"/>
                </a:lnTo>
                <a:lnTo>
                  <a:pt x="76284" y="50926"/>
                </a:lnTo>
                <a:close/>
              </a:path>
              <a:path w="549910" h="76200">
                <a:moveTo>
                  <a:pt x="549275" y="24002"/>
                </a:moveTo>
                <a:lnTo>
                  <a:pt x="76242" y="25487"/>
                </a:lnTo>
                <a:lnTo>
                  <a:pt x="76284" y="50887"/>
                </a:lnTo>
                <a:lnTo>
                  <a:pt x="549401" y="49402"/>
                </a:lnTo>
                <a:lnTo>
                  <a:pt x="549275" y="2400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2479" y="1801367"/>
            <a:ext cx="3448812" cy="490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4567" y="1772411"/>
            <a:ext cx="3611880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9851" y="1828863"/>
            <a:ext cx="3354451" cy="395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9851" y="1828863"/>
            <a:ext cx="3354704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Pre-allocated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at compile</a:t>
            </a:r>
            <a:r>
              <a:rPr sz="2000" b="1" spc="-11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58184" y="2939795"/>
            <a:ext cx="711708" cy="237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8198" y="3000120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76200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84" y="50926"/>
                </a:lnTo>
                <a:lnTo>
                  <a:pt x="63626" y="50926"/>
                </a:lnTo>
                <a:lnTo>
                  <a:pt x="63500" y="25526"/>
                </a:lnTo>
                <a:lnTo>
                  <a:pt x="76242" y="25490"/>
                </a:lnTo>
                <a:lnTo>
                  <a:pt x="76200" y="0"/>
                </a:lnTo>
                <a:close/>
              </a:path>
              <a:path w="549910" h="76200">
                <a:moveTo>
                  <a:pt x="76242" y="25490"/>
                </a:moveTo>
                <a:lnTo>
                  <a:pt x="63500" y="25526"/>
                </a:lnTo>
                <a:lnTo>
                  <a:pt x="63626" y="50926"/>
                </a:lnTo>
                <a:lnTo>
                  <a:pt x="76284" y="50890"/>
                </a:lnTo>
                <a:lnTo>
                  <a:pt x="76242" y="25490"/>
                </a:lnTo>
                <a:close/>
              </a:path>
              <a:path w="549910" h="76200">
                <a:moveTo>
                  <a:pt x="76284" y="50890"/>
                </a:moveTo>
                <a:lnTo>
                  <a:pt x="63626" y="50926"/>
                </a:lnTo>
                <a:lnTo>
                  <a:pt x="76284" y="50926"/>
                </a:lnTo>
                <a:close/>
              </a:path>
              <a:path w="549910" h="76200">
                <a:moveTo>
                  <a:pt x="549275" y="24129"/>
                </a:moveTo>
                <a:lnTo>
                  <a:pt x="76242" y="25490"/>
                </a:lnTo>
                <a:lnTo>
                  <a:pt x="76284" y="50890"/>
                </a:lnTo>
                <a:lnTo>
                  <a:pt x="549401" y="49529"/>
                </a:lnTo>
                <a:lnTo>
                  <a:pt x="549275" y="241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6111" y="2791967"/>
            <a:ext cx="4288536" cy="1351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2763011"/>
            <a:ext cx="4431792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2975" y="2819400"/>
            <a:ext cx="4194175" cy="1257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52975" y="2819400"/>
            <a:ext cx="4194175" cy="125730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ts val="2315"/>
              </a:lnSpc>
              <a:spcBef>
                <a:spcPts val="275"/>
              </a:spcBef>
            </a:pPr>
            <a:r>
              <a:rPr sz="2000" b="1" spc="-20" dirty="0">
                <a:solidFill>
                  <a:srgbClr val="005C69"/>
                </a:solidFill>
                <a:latin typeface="Times New Roman"/>
                <a:cs typeface="Times New Roman"/>
              </a:rPr>
              <a:t>Variables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allocated </a:t>
            </a:r>
            <a:r>
              <a:rPr sz="2000" b="1" spc="5" dirty="0">
                <a:solidFill>
                  <a:srgbClr val="005C69"/>
                </a:solidFill>
                <a:latin typeface="Times New Roman"/>
                <a:cs typeface="Times New Roman"/>
              </a:rPr>
              <a:t>on</a:t>
            </a:r>
            <a:r>
              <a:rPr sz="2000" b="1" spc="-6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ts val="2230"/>
              </a:lnSpc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as blocks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are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entered</a:t>
            </a:r>
            <a:r>
              <a:rPr sz="2000" b="1" spc="-5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90170" marR="111125">
              <a:lnSpc>
                <a:spcPts val="2230"/>
              </a:lnSpc>
              <a:spcBef>
                <a:spcPts val="13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de-allocated as blocks leave.</a:t>
            </a:r>
            <a:r>
              <a:rPr sz="2000" b="1" spc="40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Usually 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grows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downwards</a:t>
            </a:r>
            <a:r>
              <a:rPr sz="2000" b="1" spc="-3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(address-wise).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8203" y="4733544"/>
            <a:ext cx="710184" cy="237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6948" y="4793996"/>
            <a:ext cx="549910" cy="76200"/>
          </a:xfrm>
          <a:custGeom>
            <a:avLst/>
            <a:gdLst/>
            <a:ahLst/>
            <a:cxnLst/>
            <a:rect l="l" t="t" r="r" b="b"/>
            <a:pathLst>
              <a:path w="549910" h="76200">
                <a:moveTo>
                  <a:pt x="76200" y="0"/>
                </a:moveTo>
                <a:lnTo>
                  <a:pt x="0" y="38353"/>
                </a:lnTo>
                <a:lnTo>
                  <a:pt x="76326" y="76199"/>
                </a:lnTo>
                <a:lnTo>
                  <a:pt x="76284" y="50926"/>
                </a:lnTo>
                <a:lnTo>
                  <a:pt x="63626" y="50926"/>
                </a:lnTo>
                <a:lnTo>
                  <a:pt x="63500" y="25526"/>
                </a:lnTo>
                <a:lnTo>
                  <a:pt x="76242" y="25487"/>
                </a:lnTo>
                <a:lnTo>
                  <a:pt x="76200" y="0"/>
                </a:lnTo>
                <a:close/>
              </a:path>
              <a:path w="549910" h="76200">
                <a:moveTo>
                  <a:pt x="76242" y="25487"/>
                </a:moveTo>
                <a:lnTo>
                  <a:pt x="63500" y="25526"/>
                </a:lnTo>
                <a:lnTo>
                  <a:pt x="63626" y="50926"/>
                </a:lnTo>
                <a:lnTo>
                  <a:pt x="76284" y="50887"/>
                </a:lnTo>
                <a:lnTo>
                  <a:pt x="76242" y="25487"/>
                </a:lnTo>
                <a:close/>
              </a:path>
              <a:path w="549910" h="76200">
                <a:moveTo>
                  <a:pt x="76284" y="50887"/>
                </a:moveTo>
                <a:lnTo>
                  <a:pt x="63626" y="50926"/>
                </a:lnTo>
                <a:lnTo>
                  <a:pt x="76284" y="50926"/>
                </a:lnTo>
                <a:close/>
              </a:path>
              <a:path w="549910" h="76200">
                <a:moveTo>
                  <a:pt x="549275" y="24002"/>
                </a:moveTo>
                <a:lnTo>
                  <a:pt x="76242" y="25487"/>
                </a:lnTo>
                <a:lnTo>
                  <a:pt x="76284" y="50887"/>
                </a:lnTo>
                <a:lnTo>
                  <a:pt x="549401" y="49402"/>
                </a:lnTo>
                <a:lnTo>
                  <a:pt x="549275" y="2400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1559" y="4544567"/>
            <a:ext cx="3884676" cy="16230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3647" y="4515611"/>
            <a:ext cx="4044696" cy="1752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8550" y="4571936"/>
            <a:ext cx="3790950" cy="15288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08550" y="4571936"/>
            <a:ext cx="3790950" cy="152908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0170" marR="139065">
              <a:lnSpc>
                <a:spcPts val="2230"/>
              </a:lnSpc>
              <a:spcBef>
                <a:spcPts val="495"/>
              </a:spcBef>
            </a:pPr>
            <a:r>
              <a:rPr sz="2000" b="1" spc="-20" dirty="0">
                <a:solidFill>
                  <a:srgbClr val="005C69"/>
                </a:solidFill>
                <a:latin typeface="Times New Roman"/>
                <a:cs typeface="Times New Roman"/>
              </a:rPr>
              <a:t>Variables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allocated in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area</a:t>
            </a:r>
            <a:r>
              <a:rPr sz="2000" b="1" spc="-14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at  the bottom of the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address</a:t>
            </a:r>
            <a:r>
              <a:rPr sz="2000" b="1" spc="-14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90170" marR="241300">
              <a:lnSpc>
                <a:spcPts val="2230"/>
              </a:lnSpc>
              <a:spcBef>
                <a:spcPts val="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May be organized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specifically 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optimize re-use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as life-time</a:t>
            </a:r>
            <a:r>
              <a:rPr sz="2000" b="1" spc="-16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of  variables can be</a:t>
            </a:r>
            <a:r>
              <a:rPr sz="2000" b="1" spc="-7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arbitrary.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078" y="483819"/>
            <a:ext cx="6776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Automatic </a:t>
            </a:r>
            <a:r>
              <a:rPr sz="4400" spc="-135" dirty="0"/>
              <a:t>memory</a:t>
            </a:r>
            <a:r>
              <a:rPr sz="4400" spc="-360" dirty="0"/>
              <a:t> </a:t>
            </a:r>
            <a:r>
              <a:rPr sz="4400" spc="-114" dirty="0"/>
              <a:t>allocation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5715000" cy="2895600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foo(void)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33070" marR="92710">
              <a:lnSpc>
                <a:spcPct val="113999"/>
              </a:lnSpc>
            </a:pPr>
            <a:r>
              <a:rPr sz="2000" b="1" spc="-5" dirty="0">
                <a:latin typeface="Courier New"/>
                <a:cs typeface="Courier New"/>
              </a:rPr>
              <a:t>int local_var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1;  printf(“Local=%d\n”,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local_var++);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foo();</a:t>
            </a:r>
            <a:endParaRPr sz="20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Courier New"/>
                <a:cs typeface="Courier New"/>
              </a:rPr>
              <a:t>foo();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128" y="2529839"/>
            <a:ext cx="441959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7000" y="2590419"/>
            <a:ext cx="280670" cy="76200"/>
          </a:xfrm>
          <a:custGeom>
            <a:avLst/>
            <a:gdLst/>
            <a:ahLst/>
            <a:cxnLst/>
            <a:rect l="l" t="t" r="r" b="b"/>
            <a:pathLst>
              <a:path w="280670" h="76200">
                <a:moveTo>
                  <a:pt x="75692" y="0"/>
                </a:moveTo>
                <a:lnTo>
                  <a:pt x="0" y="39115"/>
                </a:lnTo>
                <a:lnTo>
                  <a:pt x="76707" y="76200"/>
                </a:lnTo>
                <a:lnTo>
                  <a:pt x="76371" y="50926"/>
                </a:lnTo>
                <a:lnTo>
                  <a:pt x="63626" y="50926"/>
                </a:lnTo>
                <a:lnTo>
                  <a:pt x="63373" y="25526"/>
                </a:lnTo>
                <a:lnTo>
                  <a:pt x="76030" y="25356"/>
                </a:lnTo>
                <a:lnTo>
                  <a:pt x="75692" y="0"/>
                </a:lnTo>
                <a:close/>
              </a:path>
              <a:path w="280670" h="76200">
                <a:moveTo>
                  <a:pt x="76030" y="25356"/>
                </a:moveTo>
                <a:lnTo>
                  <a:pt x="63373" y="25526"/>
                </a:lnTo>
                <a:lnTo>
                  <a:pt x="63626" y="50926"/>
                </a:lnTo>
                <a:lnTo>
                  <a:pt x="76368" y="50755"/>
                </a:lnTo>
                <a:lnTo>
                  <a:pt x="76030" y="25356"/>
                </a:lnTo>
                <a:close/>
              </a:path>
              <a:path w="280670" h="76200">
                <a:moveTo>
                  <a:pt x="76368" y="50755"/>
                </a:moveTo>
                <a:lnTo>
                  <a:pt x="63626" y="50926"/>
                </a:lnTo>
                <a:lnTo>
                  <a:pt x="76371" y="50926"/>
                </a:lnTo>
                <a:lnTo>
                  <a:pt x="76368" y="50755"/>
                </a:lnTo>
                <a:close/>
              </a:path>
              <a:path w="280670" h="76200">
                <a:moveTo>
                  <a:pt x="280289" y="22605"/>
                </a:moveTo>
                <a:lnTo>
                  <a:pt x="76030" y="25356"/>
                </a:lnTo>
                <a:lnTo>
                  <a:pt x="76368" y="50755"/>
                </a:lnTo>
                <a:lnTo>
                  <a:pt x="280670" y="48005"/>
                </a:lnTo>
                <a:lnTo>
                  <a:pt x="280289" y="22605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0" y="2410967"/>
            <a:ext cx="1944624" cy="1350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2592" y="2382011"/>
            <a:ext cx="2121407" cy="1469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7113" y="2438374"/>
            <a:ext cx="1848357" cy="1255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7113" y="2438374"/>
            <a:ext cx="1861185" cy="125603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0805">
              <a:lnSpc>
                <a:spcPct val="93000"/>
              </a:lnSpc>
              <a:spcBef>
                <a:spcPts val="44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Allocated at  function</a:t>
            </a:r>
            <a:r>
              <a:rPr sz="2000" b="1" spc="-9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startup  and visible only  in</a:t>
            </a:r>
            <a:r>
              <a:rPr sz="2000" b="1" spc="-2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block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0555" y="4925567"/>
            <a:ext cx="1216152" cy="1056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2644" y="4896611"/>
            <a:ext cx="1391412" cy="1185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4953000"/>
            <a:ext cx="1120775" cy="962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47800" y="4953000"/>
            <a:ext cx="1120775" cy="962025"/>
          </a:xfrm>
          <a:prstGeom prst="rect">
            <a:avLst/>
          </a:prstGeom>
          <a:ln w="9525">
            <a:solidFill>
              <a:srgbClr val="C6570D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89535" marR="142240" algn="just">
              <a:lnSpc>
                <a:spcPts val="2230"/>
              </a:lnSpc>
              <a:spcBef>
                <a:spcPts val="49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Ou</a:t>
            </a:r>
            <a:r>
              <a:rPr sz="2000" b="1" spc="5" dirty="0">
                <a:solidFill>
                  <a:srgbClr val="005C69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pu</a:t>
            </a:r>
            <a:r>
              <a:rPr sz="2000" b="1" spc="5" dirty="0">
                <a:solidFill>
                  <a:srgbClr val="005C69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:  Local=1  Local=1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483819"/>
            <a:ext cx="566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/>
              <a:t>Static </a:t>
            </a:r>
            <a:r>
              <a:rPr sz="4400" spc="-135" dirty="0"/>
              <a:t>memory</a:t>
            </a:r>
            <a:r>
              <a:rPr sz="4400" spc="-340" dirty="0"/>
              <a:t> </a:t>
            </a:r>
            <a:r>
              <a:rPr sz="4400" spc="-114" dirty="0"/>
              <a:t>allocation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720" y="1610995"/>
            <a:ext cx="207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g_var1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720" y="1885314"/>
            <a:ext cx="3028950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799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static int g_var2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1;  void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foo(void)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620" y="3158109"/>
            <a:ext cx="289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static int s_var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20" y="3432047"/>
            <a:ext cx="7330440" cy="6451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75"/>
              </a:spcBef>
            </a:pPr>
            <a:r>
              <a:rPr sz="1800" b="1" spc="-10" dirty="0">
                <a:latin typeface="Courier New"/>
                <a:cs typeface="Courier New"/>
              </a:rPr>
              <a:t>printf(“Local=%d, Global=%d\n”, s_var++,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g_var2++);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720" y="4360926"/>
            <a:ext cx="845819" cy="644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b="1" spc="-5" dirty="0">
                <a:latin typeface="Courier New"/>
                <a:cs typeface="Courier New"/>
              </a:rPr>
              <a:t>fo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latin typeface="Courier New"/>
                <a:cs typeface="Courier New"/>
              </a:rPr>
              <a:t>fo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720" y="5324347"/>
            <a:ext cx="507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2"/>
              </a:rPr>
              <a:t>en.wikipedia.org/wiki/Static_variable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6155" y="2106167"/>
            <a:ext cx="2846831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8723" y="2093976"/>
            <a:ext cx="2923031" cy="737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3400" y="2133663"/>
            <a:ext cx="2752725" cy="5667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43400" y="2133663"/>
            <a:ext cx="2752725" cy="56705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12395">
              <a:lnSpc>
                <a:spcPts val="1780"/>
              </a:lnSpc>
              <a:spcBef>
                <a:spcPts val="470"/>
              </a:spcBef>
            </a:pP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Allocated at </a:t>
            </a:r>
            <a:r>
              <a:rPr sz="16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program </a:t>
            </a: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startup  and only visible </a:t>
            </a:r>
            <a:r>
              <a:rPr sz="1600" b="1" dirty="0">
                <a:solidFill>
                  <a:srgbClr val="005C69"/>
                </a:solidFill>
                <a:latin typeface="Times New Roman"/>
                <a:cs typeface="Times New Roman"/>
              </a:rPr>
              <a:t>within</a:t>
            </a:r>
            <a:r>
              <a:rPr sz="1600" b="1" spc="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24755" y="2868167"/>
            <a:ext cx="2846831" cy="661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7323" y="2855976"/>
            <a:ext cx="2923031" cy="737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0" y="2895638"/>
            <a:ext cx="2752471" cy="5666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2000" y="2895638"/>
            <a:ext cx="2752725" cy="56705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90170" marR="111760">
              <a:lnSpc>
                <a:spcPts val="1780"/>
              </a:lnSpc>
              <a:spcBef>
                <a:spcPts val="475"/>
              </a:spcBef>
            </a:pP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Allocated at </a:t>
            </a:r>
            <a:r>
              <a:rPr sz="16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program </a:t>
            </a: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startup  but only visible in</a:t>
            </a:r>
            <a:r>
              <a:rPr sz="1600" b="1" spc="2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block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1155" y="4087367"/>
            <a:ext cx="2286000" cy="1056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3244" y="4058411"/>
            <a:ext cx="2467355" cy="1185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8400" y="4114800"/>
            <a:ext cx="2190750" cy="962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8400" y="4114800"/>
            <a:ext cx="2190750" cy="962025"/>
          </a:xfrm>
          <a:prstGeom prst="rect">
            <a:avLst/>
          </a:prstGeom>
          <a:ln w="9525">
            <a:solidFill>
              <a:srgbClr val="C6570D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ts val="2315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ts val="2235"/>
              </a:lnSpc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Local=1,</a:t>
            </a:r>
            <a:r>
              <a:rPr sz="2000" b="1" spc="-7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Global=1</a:t>
            </a:r>
            <a:endParaRPr sz="2000">
              <a:latin typeface="Times New Roman"/>
              <a:cs typeface="Times New Roman"/>
            </a:endParaRPr>
          </a:p>
          <a:p>
            <a:pPr marL="90170">
              <a:lnSpc>
                <a:spcPts val="2315"/>
              </a:lnSpc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Local=2,</a:t>
            </a:r>
            <a:r>
              <a:rPr sz="2000" b="1" spc="-7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Global=2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29355" y="1344167"/>
            <a:ext cx="2945892" cy="6614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1923" y="1331975"/>
            <a:ext cx="2923031" cy="737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6600" y="1371663"/>
            <a:ext cx="2850642" cy="5667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76600" y="1371663"/>
            <a:ext cx="2851150" cy="56705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210185">
              <a:lnSpc>
                <a:spcPts val="1780"/>
              </a:lnSpc>
              <a:spcBef>
                <a:spcPts val="470"/>
              </a:spcBef>
            </a:pP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Allocated at </a:t>
            </a:r>
            <a:r>
              <a:rPr sz="16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program </a:t>
            </a: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startup  and visible</a:t>
            </a:r>
            <a:r>
              <a:rPr sz="1600" b="1" spc="1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everywhere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62528" y="2036064"/>
            <a:ext cx="813815" cy="2377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81400" y="2096897"/>
            <a:ext cx="652780" cy="76200"/>
          </a:xfrm>
          <a:custGeom>
            <a:avLst/>
            <a:gdLst/>
            <a:ahLst/>
            <a:cxnLst/>
            <a:rect l="l" t="t" r="r" b="b"/>
            <a:pathLst>
              <a:path w="652779" h="76200">
                <a:moveTo>
                  <a:pt x="76073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42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157" y="25369"/>
                </a:lnTo>
                <a:lnTo>
                  <a:pt x="76073" y="0"/>
                </a:lnTo>
                <a:close/>
              </a:path>
              <a:path w="652779" h="76200">
                <a:moveTo>
                  <a:pt x="76157" y="25369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42" y="50769"/>
                </a:lnTo>
                <a:lnTo>
                  <a:pt x="76157" y="25369"/>
                </a:lnTo>
                <a:close/>
              </a:path>
              <a:path w="652779" h="76200">
                <a:moveTo>
                  <a:pt x="76242" y="50769"/>
                </a:moveTo>
                <a:lnTo>
                  <a:pt x="63500" y="50800"/>
                </a:lnTo>
                <a:lnTo>
                  <a:pt x="76242" y="50800"/>
                </a:lnTo>
                <a:close/>
              </a:path>
              <a:path w="652779" h="76200">
                <a:moveTo>
                  <a:pt x="652399" y="24002"/>
                </a:moveTo>
                <a:lnTo>
                  <a:pt x="76157" y="25369"/>
                </a:lnTo>
                <a:lnTo>
                  <a:pt x="76242" y="50769"/>
                </a:lnTo>
                <a:lnTo>
                  <a:pt x="652526" y="49402"/>
                </a:lnTo>
                <a:lnTo>
                  <a:pt x="652399" y="2400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4327" y="1731264"/>
            <a:ext cx="489204" cy="2377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200" y="1791970"/>
            <a:ext cx="327660" cy="76200"/>
          </a:xfrm>
          <a:custGeom>
            <a:avLst/>
            <a:gdLst/>
            <a:ahLst/>
            <a:cxnLst/>
            <a:rect l="l" t="t" r="r" b="b"/>
            <a:pathLst>
              <a:path w="327660" h="76200">
                <a:moveTo>
                  <a:pt x="76073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42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157" y="25339"/>
                </a:lnTo>
                <a:lnTo>
                  <a:pt x="76073" y="0"/>
                </a:lnTo>
                <a:close/>
              </a:path>
              <a:path w="327660" h="76200">
                <a:moveTo>
                  <a:pt x="76157" y="25339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42" y="50738"/>
                </a:lnTo>
                <a:lnTo>
                  <a:pt x="76157" y="25339"/>
                </a:lnTo>
                <a:close/>
              </a:path>
              <a:path w="327660" h="76200">
                <a:moveTo>
                  <a:pt x="76242" y="50738"/>
                </a:moveTo>
                <a:lnTo>
                  <a:pt x="63500" y="50800"/>
                </a:lnTo>
                <a:lnTo>
                  <a:pt x="76242" y="50800"/>
                </a:lnTo>
                <a:close/>
              </a:path>
              <a:path w="327660" h="76200">
                <a:moveTo>
                  <a:pt x="327025" y="24129"/>
                </a:moveTo>
                <a:lnTo>
                  <a:pt x="76157" y="25339"/>
                </a:lnTo>
                <a:lnTo>
                  <a:pt x="76242" y="50738"/>
                </a:lnTo>
                <a:lnTo>
                  <a:pt x="327151" y="49529"/>
                </a:lnTo>
                <a:lnTo>
                  <a:pt x="327025" y="241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67328" y="3255264"/>
            <a:ext cx="710184" cy="2377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86200" y="3316096"/>
            <a:ext cx="549275" cy="76200"/>
          </a:xfrm>
          <a:custGeom>
            <a:avLst/>
            <a:gdLst/>
            <a:ahLst/>
            <a:cxnLst/>
            <a:rect l="l" t="t" r="r" b="b"/>
            <a:pathLst>
              <a:path w="549275" h="76200">
                <a:moveTo>
                  <a:pt x="76073" y="0"/>
                </a:moveTo>
                <a:lnTo>
                  <a:pt x="0" y="38226"/>
                </a:lnTo>
                <a:lnTo>
                  <a:pt x="76326" y="76200"/>
                </a:lnTo>
                <a:lnTo>
                  <a:pt x="76242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157" y="25363"/>
                </a:lnTo>
                <a:lnTo>
                  <a:pt x="76073" y="0"/>
                </a:lnTo>
                <a:close/>
              </a:path>
              <a:path w="549275" h="76200">
                <a:moveTo>
                  <a:pt x="76157" y="25363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42" y="50763"/>
                </a:lnTo>
                <a:lnTo>
                  <a:pt x="76157" y="25363"/>
                </a:lnTo>
                <a:close/>
              </a:path>
              <a:path w="549275" h="76200">
                <a:moveTo>
                  <a:pt x="76242" y="50763"/>
                </a:moveTo>
                <a:lnTo>
                  <a:pt x="63500" y="50800"/>
                </a:lnTo>
                <a:lnTo>
                  <a:pt x="76242" y="50800"/>
                </a:lnTo>
                <a:close/>
              </a:path>
              <a:path w="549275" h="76200">
                <a:moveTo>
                  <a:pt x="549275" y="24002"/>
                </a:moveTo>
                <a:lnTo>
                  <a:pt x="76157" y="25363"/>
                </a:lnTo>
                <a:lnTo>
                  <a:pt x="76242" y="50763"/>
                </a:lnTo>
                <a:lnTo>
                  <a:pt x="549275" y="49402"/>
                </a:lnTo>
                <a:lnTo>
                  <a:pt x="549275" y="2400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844" y="483819"/>
            <a:ext cx="6289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/>
              <a:t>Allocating </a:t>
            </a:r>
            <a:r>
              <a:rPr sz="4400" spc="-130" dirty="0"/>
              <a:t>memory </a:t>
            </a:r>
            <a:r>
              <a:rPr sz="4400" spc="-135" dirty="0"/>
              <a:t>on</a:t>
            </a:r>
            <a:r>
              <a:rPr sz="4400" spc="-505" dirty="0"/>
              <a:t> </a:t>
            </a:r>
            <a:r>
              <a:rPr sz="4400" spc="-215" dirty="0"/>
              <a:t>heap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50898"/>
            <a:ext cx="7358380" cy="9607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47980" marR="5080" indent="-335280">
              <a:lnSpc>
                <a:spcPts val="3520"/>
              </a:lnSpc>
              <a:spcBef>
                <a:spcPts val="490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24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allocate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memory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on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60" dirty="0">
                <a:solidFill>
                  <a:srgbClr val="002868"/>
                </a:solidFill>
                <a:latin typeface="Arial"/>
                <a:cs typeface="Arial"/>
              </a:rPr>
              <a:t>heap</a:t>
            </a:r>
            <a:r>
              <a:rPr sz="3200" spc="-434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with 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002868"/>
                </a:solidFill>
                <a:latin typeface="Courier New"/>
                <a:cs typeface="Courier New"/>
              </a:rPr>
              <a:t>malloc()</a:t>
            </a:r>
            <a:r>
              <a:rPr sz="3200" spc="-1290" dirty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function: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225" y="2971774"/>
            <a:ext cx="5896610" cy="46545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Courier New"/>
                <a:cs typeface="Courier New"/>
              </a:rPr>
              <a:t>p =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*)malloc(sizeof(int));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128" y="3406140"/>
            <a:ext cx="333755" cy="48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3505200"/>
            <a:ext cx="172085" cy="318770"/>
          </a:xfrm>
          <a:custGeom>
            <a:avLst/>
            <a:gdLst/>
            <a:ahLst/>
            <a:cxnLst/>
            <a:rect l="l" t="t" r="r" b="b"/>
            <a:pathLst>
              <a:path w="172085" h="318770">
                <a:moveTo>
                  <a:pt x="46078" y="62030"/>
                </a:moveTo>
                <a:lnTo>
                  <a:pt x="23444" y="73643"/>
                </a:lnTo>
                <a:lnTo>
                  <a:pt x="149098" y="318516"/>
                </a:lnTo>
                <a:lnTo>
                  <a:pt x="171576" y="306958"/>
                </a:lnTo>
                <a:lnTo>
                  <a:pt x="46078" y="62030"/>
                </a:lnTo>
                <a:close/>
              </a:path>
              <a:path w="172085" h="318770">
                <a:moveTo>
                  <a:pt x="0" y="0"/>
                </a:moveTo>
                <a:lnTo>
                  <a:pt x="888" y="85216"/>
                </a:lnTo>
                <a:lnTo>
                  <a:pt x="23444" y="73643"/>
                </a:lnTo>
                <a:lnTo>
                  <a:pt x="17652" y="62357"/>
                </a:lnTo>
                <a:lnTo>
                  <a:pt x="40259" y="50673"/>
                </a:lnTo>
                <a:lnTo>
                  <a:pt x="68211" y="50673"/>
                </a:lnTo>
                <a:lnTo>
                  <a:pt x="68707" y="50419"/>
                </a:lnTo>
                <a:lnTo>
                  <a:pt x="0" y="0"/>
                </a:lnTo>
                <a:close/>
              </a:path>
              <a:path w="172085" h="318770">
                <a:moveTo>
                  <a:pt x="40259" y="50673"/>
                </a:moveTo>
                <a:lnTo>
                  <a:pt x="17652" y="62357"/>
                </a:lnTo>
                <a:lnTo>
                  <a:pt x="23444" y="73643"/>
                </a:lnTo>
                <a:lnTo>
                  <a:pt x="46078" y="62030"/>
                </a:lnTo>
                <a:lnTo>
                  <a:pt x="40259" y="50673"/>
                </a:lnTo>
                <a:close/>
              </a:path>
              <a:path w="172085" h="318770">
                <a:moveTo>
                  <a:pt x="68211" y="50673"/>
                </a:moveTo>
                <a:lnTo>
                  <a:pt x="40259" y="50673"/>
                </a:lnTo>
                <a:lnTo>
                  <a:pt x="46078" y="62030"/>
                </a:lnTo>
                <a:lnTo>
                  <a:pt x="68211" y="50673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7067" y="3933444"/>
            <a:ext cx="3080004" cy="1240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3889247"/>
            <a:ext cx="3300984" cy="1406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5201" y="3960876"/>
            <a:ext cx="2984500" cy="114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45201" y="3960876"/>
            <a:ext cx="2984500" cy="114617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170" marR="112395" algn="just">
              <a:lnSpc>
                <a:spcPct val="93100"/>
              </a:lnSpc>
              <a:spcBef>
                <a:spcPts val="450"/>
              </a:spcBef>
            </a:pPr>
            <a:r>
              <a:rPr sz="2400" dirty="0">
                <a:solidFill>
                  <a:srgbClr val="005C69"/>
                </a:solidFill>
                <a:latin typeface="Times New Roman"/>
                <a:cs typeface="Times New Roman"/>
              </a:rPr>
              <a:t>sizeof(int) returns</a:t>
            </a:r>
            <a:r>
              <a:rPr sz="2400" spc="-14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5C69"/>
                </a:solidFill>
                <a:latin typeface="Times New Roman"/>
                <a:cs typeface="Times New Roman"/>
              </a:rPr>
              <a:t>how  </a:t>
            </a:r>
            <a:r>
              <a:rPr sz="2400" spc="-5" dirty="0">
                <a:solidFill>
                  <a:srgbClr val="005C69"/>
                </a:solidFill>
                <a:latin typeface="Times New Roman"/>
                <a:cs typeface="Times New Roman"/>
              </a:rPr>
              <a:t>many </a:t>
            </a:r>
            <a:r>
              <a:rPr sz="2400" dirty="0">
                <a:solidFill>
                  <a:srgbClr val="005C69"/>
                </a:solidFill>
                <a:latin typeface="Times New Roman"/>
                <a:cs typeface="Times New Roman"/>
              </a:rPr>
              <a:t>bytes an int type  requires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1679" y="3406140"/>
            <a:ext cx="850392" cy="480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732" y="3502152"/>
            <a:ext cx="688975" cy="321945"/>
          </a:xfrm>
          <a:custGeom>
            <a:avLst/>
            <a:gdLst/>
            <a:ahLst/>
            <a:cxnLst/>
            <a:rect l="l" t="t" r="r" b="b"/>
            <a:pathLst>
              <a:path w="688975" h="321945">
                <a:moveTo>
                  <a:pt x="616536" y="28856"/>
                </a:moveTo>
                <a:lnTo>
                  <a:pt x="0" y="310006"/>
                </a:lnTo>
                <a:lnTo>
                  <a:pt x="5334" y="321564"/>
                </a:lnTo>
                <a:lnTo>
                  <a:pt x="621818" y="40437"/>
                </a:lnTo>
                <a:lnTo>
                  <a:pt x="616536" y="28856"/>
                </a:lnTo>
                <a:close/>
              </a:path>
              <a:path w="688975" h="321945">
                <a:moveTo>
                  <a:pt x="671873" y="23622"/>
                </a:moveTo>
                <a:lnTo>
                  <a:pt x="628015" y="23622"/>
                </a:lnTo>
                <a:lnTo>
                  <a:pt x="633349" y="35178"/>
                </a:lnTo>
                <a:lnTo>
                  <a:pt x="621818" y="40437"/>
                </a:lnTo>
                <a:lnTo>
                  <a:pt x="635000" y="69342"/>
                </a:lnTo>
                <a:lnTo>
                  <a:pt x="671873" y="23622"/>
                </a:lnTo>
                <a:close/>
              </a:path>
              <a:path w="688975" h="321945">
                <a:moveTo>
                  <a:pt x="628015" y="23622"/>
                </a:moveTo>
                <a:lnTo>
                  <a:pt x="616536" y="28856"/>
                </a:lnTo>
                <a:lnTo>
                  <a:pt x="621818" y="40437"/>
                </a:lnTo>
                <a:lnTo>
                  <a:pt x="633349" y="35178"/>
                </a:lnTo>
                <a:lnTo>
                  <a:pt x="628015" y="23622"/>
                </a:lnTo>
                <a:close/>
              </a:path>
              <a:path w="688975" h="321945">
                <a:moveTo>
                  <a:pt x="603377" y="0"/>
                </a:moveTo>
                <a:lnTo>
                  <a:pt x="616536" y="28856"/>
                </a:lnTo>
                <a:lnTo>
                  <a:pt x="628015" y="23622"/>
                </a:lnTo>
                <a:lnTo>
                  <a:pt x="671873" y="23622"/>
                </a:lnTo>
                <a:lnTo>
                  <a:pt x="688467" y="3048"/>
                </a:lnTo>
                <a:lnTo>
                  <a:pt x="603377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948" y="3857244"/>
            <a:ext cx="3203448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55" y="3813047"/>
            <a:ext cx="3445764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700" y="3884612"/>
            <a:ext cx="3108325" cy="455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700" y="3884612"/>
            <a:ext cx="3108325" cy="45593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005C69"/>
                </a:solidFill>
                <a:latin typeface="Times New Roman"/>
                <a:cs typeface="Times New Roman"/>
              </a:rPr>
              <a:t>Cast to </a:t>
            </a:r>
            <a:r>
              <a:rPr sz="2400" dirty="0">
                <a:solidFill>
                  <a:srgbClr val="005C69"/>
                </a:solidFill>
                <a:latin typeface="Times New Roman"/>
                <a:cs typeface="Times New Roman"/>
              </a:rPr>
              <a:t>appropriate</a:t>
            </a:r>
            <a:r>
              <a:rPr sz="2400" spc="-6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5C69"/>
                </a:solidFill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483819"/>
            <a:ext cx="5873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5" dirty="0"/>
              <a:t>Resizing </a:t>
            </a:r>
            <a:r>
              <a:rPr sz="4400" spc="-135" dirty="0"/>
              <a:t>memory on</a:t>
            </a:r>
            <a:r>
              <a:rPr sz="4400" spc="-305" dirty="0"/>
              <a:t> </a:t>
            </a:r>
            <a:r>
              <a:rPr sz="4400" spc="-215" dirty="0"/>
              <a:t>heap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50898"/>
            <a:ext cx="70078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24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3200" spc="-185" dirty="0">
                <a:solidFill>
                  <a:srgbClr val="002868"/>
                </a:solidFill>
                <a:latin typeface="Arial"/>
                <a:cs typeface="Arial"/>
              </a:rPr>
              <a:t>resize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memory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on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60" dirty="0">
                <a:solidFill>
                  <a:srgbClr val="002868"/>
                </a:solidFill>
                <a:latin typeface="Arial"/>
                <a:cs typeface="Arial"/>
              </a:rPr>
              <a:t>heap</a:t>
            </a:r>
            <a:r>
              <a:rPr sz="3200" spc="-39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8078" y="2197735"/>
            <a:ext cx="1515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func</a:t>
            </a:r>
            <a:r>
              <a:rPr sz="3200" spc="-40" dirty="0">
                <a:solidFill>
                  <a:srgbClr val="002868"/>
                </a:solidFill>
                <a:latin typeface="Arial"/>
                <a:cs typeface="Arial"/>
              </a:rPr>
              <a:t>t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600" y="2197735"/>
            <a:ext cx="2865120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3200" spc="-2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2868"/>
                </a:solidFill>
                <a:latin typeface="Courier New"/>
                <a:cs typeface="Courier New"/>
              </a:rPr>
              <a:t>realloc()</a:t>
            </a:r>
            <a:endParaRPr sz="3200">
              <a:latin typeface="Courier New"/>
              <a:cs typeface="Courier New"/>
            </a:endParaRPr>
          </a:p>
          <a:p>
            <a:pPr marL="12700" marR="1320165">
              <a:lnSpc>
                <a:spcPct val="125000"/>
              </a:lnSpc>
              <a:spcBef>
                <a:spcPts val="885"/>
              </a:spcBef>
            </a:pPr>
            <a:r>
              <a:rPr sz="2000" b="1" spc="-5" dirty="0">
                <a:latin typeface="Courier New"/>
                <a:cs typeface="Courier New"/>
              </a:rPr>
              <a:t>int *p;  double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*q;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600" y="3955160"/>
            <a:ext cx="4750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p = </a:t>
            </a:r>
            <a:r>
              <a:rPr sz="2000" b="1" spc="-5" dirty="0">
                <a:latin typeface="Courier New"/>
                <a:cs typeface="Courier New"/>
              </a:rPr>
              <a:t>(int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*)malloc(sizeof(int));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600" y="4656201"/>
            <a:ext cx="6274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q = </a:t>
            </a:r>
            <a:r>
              <a:rPr sz="2000" b="1" spc="-5" dirty="0">
                <a:latin typeface="Courier New"/>
                <a:cs typeface="Courier New"/>
              </a:rPr>
              <a:t>(double *)realloc(p,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sizeof(double));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6679" y="4998720"/>
            <a:ext cx="621791" cy="411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9352" y="5097526"/>
            <a:ext cx="460375" cy="250190"/>
          </a:xfrm>
          <a:custGeom>
            <a:avLst/>
            <a:gdLst/>
            <a:ahLst/>
            <a:cxnLst/>
            <a:rect l="l" t="t" r="r" b="b"/>
            <a:pathLst>
              <a:path w="460375" h="250189">
                <a:moveTo>
                  <a:pt x="389989" y="30247"/>
                </a:moveTo>
                <a:lnTo>
                  <a:pt x="0" y="238760"/>
                </a:lnTo>
                <a:lnTo>
                  <a:pt x="6096" y="250062"/>
                </a:lnTo>
                <a:lnTo>
                  <a:pt x="395995" y="41474"/>
                </a:lnTo>
                <a:lnTo>
                  <a:pt x="389989" y="30247"/>
                </a:lnTo>
                <a:close/>
              </a:path>
              <a:path w="460375" h="250189">
                <a:moveTo>
                  <a:pt x="443041" y="24256"/>
                </a:moveTo>
                <a:lnTo>
                  <a:pt x="401193" y="24256"/>
                </a:lnTo>
                <a:lnTo>
                  <a:pt x="407288" y="35432"/>
                </a:lnTo>
                <a:lnTo>
                  <a:pt x="395995" y="41474"/>
                </a:lnTo>
                <a:lnTo>
                  <a:pt x="410972" y="69468"/>
                </a:lnTo>
                <a:lnTo>
                  <a:pt x="443041" y="24256"/>
                </a:lnTo>
                <a:close/>
              </a:path>
              <a:path w="460375" h="250189">
                <a:moveTo>
                  <a:pt x="401193" y="24256"/>
                </a:moveTo>
                <a:lnTo>
                  <a:pt x="389989" y="30247"/>
                </a:lnTo>
                <a:lnTo>
                  <a:pt x="395995" y="41474"/>
                </a:lnTo>
                <a:lnTo>
                  <a:pt x="407288" y="35432"/>
                </a:lnTo>
                <a:lnTo>
                  <a:pt x="401193" y="24256"/>
                </a:lnTo>
                <a:close/>
              </a:path>
              <a:path w="460375" h="250189">
                <a:moveTo>
                  <a:pt x="460248" y="0"/>
                </a:moveTo>
                <a:lnTo>
                  <a:pt x="375031" y="2286"/>
                </a:lnTo>
                <a:lnTo>
                  <a:pt x="389989" y="30247"/>
                </a:lnTo>
                <a:lnTo>
                  <a:pt x="401193" y="24256"/>
                </a:lnTo>
                <a:lnTo>
                  <a:pt x="443041" y="24256"/>
                </a:lnTo>
                <a:lnTo>
                  <a:pt x="460248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2072" y="5382767"/>
            <a:ext cx="3898391" cy="490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4160" y="5353811"/>
            <a:ext cx="4069080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9951" y="5410200"/>
            <a:ext cx="3803650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09951" y="5410200"/>
            <a:ext cx="380365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Previously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allocated heap</a:t>
            </a:r>
            <a:r>
              <a:rPr sz="2000" b="1" spc="-9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25184" y="4315967"/>
            <a:ext cx="487680" cy="394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5198" y="4338192"/>
            <a:ext cx="324485" cy="234315"/>
          </a:xfrm>
          <a:custGeom>
            <a:avLst/>
            <a:gdLst/>
            <a:ahLst/>
            <a:cxnLst/>
            <a:rect l="l" t="t" r="r" b="b"/>
            <a:pathLst>
              <a:path w="324484" h="234314">
                <a:moveTo>
                  <a:pt x="40004" y="158495"/>
                </a:moveTo>
                <a:lnTo>
                  <a:pt x="0" y="233806"/>
                </a:lnTo>
                <a:lnTo>
                  <a:pt x="84200" y="220598"/>
                </a:lnTo>
                <a:lnTo>
                  <a:pt x="71005" y="202056"/>
                </a:lnTo>
                <a:lnTo>
                  <a:pt x="55499" y="202056"/>
                </a:lnTo>
                <a:lnTo>
                  <a:pt x="48132" y="191769"/>
                </a:lnTo>
                <a:lnTo>
                  <a:pt x="58448" y="184412"/>
                </a:lnTo>
                <a:lnTo>
                  <a:pt x="40004" y="158495"/>
                </a:lnTo>
                <a:close/>
              </a:path>
              <a:path w="324484" h="234314">
                <a:moveTo>
                  <a:pt x="58448" y="184412"/>
                </a:moveTo>
                <a:lnTo>
                  <a:pt x="48132" y="191769"/>
                </a:lnTo>
                <a:lnTo>
                  <a:pt x="55499" y="202056"/>
                </a:lnTo>
                <a:lnTo>
                  <a:pt x="65788" y="194726"/>
                </a:lnTo>
                <a:lnTo>
                  <a:pt x="58448" y="184412"/>
                </a:lnTo>
                <a:close/>
              </a:path>
              <a:path w="324484" h="234314">
                <a:moveTo>
                  <a:pt x="65788" y="194726"/>
                </a:moveTo>
                <a:lnTo>
                  <a:pt x="55499" y="202056"/>
                </a:lnTo>
                <a:lnTo>
                  <a:pt x="71005" y="202056"/>
                </a:lnTo>
                <a:lnTo>
                  <a:pt x="65788" y="194726"/>
                </a:lnTo>
                <a:close/>
              </a:path>
              <a:path w="324484" h="234314">
                <a:moveTo>
                  <a:pt x="316992" y="0"/>
                </a:moveTo>
                <a:lnTo>
                  <a:pt x="58448" y="184412"/>
                </a:lnTo>
                <a:lnTo>
                  <a:pt x="65788" y="194726"/>
                </a:lnTo>
                <a:lnTo>
                  <a:pt x="324484" y="10413"/>
                </a:lnTo>
                <a:lnTo>
                  <a:pt x="316992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1047" y="4021835"/>
            <a:ext cx="1216152" cy="490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3135" y="3994403"/>
            <a:ext cx="1391412" cy="618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8800" y="4049712"/>
            <a:ext cx="1120775" cy="395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08800" y="4049712"/>
            <a:ext cx="1120775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New</a:t>
            </a:r>
            <a:r>
              <a:rPr sz="2000" b="1" spc="-3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483819"/>
            <a:ext cx="5732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Freeing </a:t>
            </a:r>
            <a:r>
              <a:rPr sz="4400" spc="-135" dirty="0"/>
              <a:t>memory on</a:t>
            </a:r>
            <a:r>
              <a:rPr sz="4400" spc="-409" dirty="0"/>
              <a:t> </a:t>
            </a:r>
            <a:r>
              <a:rPr sz="4400" spc="-215" dirty="0"/>
              <a:t>heap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44167"/>
            <a:ext cx="7421880" cy="921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280">
              <a:lnSpc>
                <a:spcPts val="3525"/>
              </a:lnSpc>
              <a:spcBef>
                <a:spcPts val="10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340" dirty="0">
                <a:solidFill>
                  <a:srgbClr val="002868"/>
                </a:solidFill>
                <a:latin typeface="Arial"/>
                <a:cs typeface="Arial"/>
              </a:rPr>
              <a:t>You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3200" spc="-75" dirty="0">
                <a:solidFill>
                  <a:srgbClr val="002868"/>
                </a:solidFill>
                <a:latin typeface="Arial"/>
                <a:cs typeface="Arial"/>
              </a:rPr>
              <a:t>free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memory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on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60" dirty="0">
                <a:solidFill>
                  <a:srgbClr val="002868"/>
                </a:solidFill>
                <a:latin typeface="Arial"/>
                <a:cs typeface="Arial"/>
              </a:rPr>
              <a:t>heap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with</a:t>
            </a:r>
            <a:r>
              <a:rPr sz="3200" spc="-35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347980">
              <a:lnSpc>
                <a:spcPts val="3525"/>
              </a:lnSpc>
            </a:pPr>
            <a:r>
              <a:rPr sz="3200" spc="-5" dirty="0">
                <a:solidFill>
                  <a:srgbClr val="002868"/>
                </a:solidFill>
                <a:latin typeface="Courier New"/>
                <a:cs typeface="Courier New"/>
              </a:rPr>
              <a:t>free()</a:t>
            </a:r>
            <a:r>
              <a:rPr sz="3200" spc="-1170" dirty="0">
                <a:solidFill>
                  <a:srgbClr val="002868"/>
                </a:solidFill>
                <a:latin typeface="Courier New"/>
                <a:cs typeface="Courier New"/>
              </a:rPr>
              <a:t>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function: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600" y="3169665"/>
            <a:ext cx="386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void </a:t>
            </a:r>
            <a:r>
              <a:rPr sz="2400" b="1" spc="-10" dirty="0">
                <a:latin typeface="Courier New"/>
                <a:cs typeface="Courier New"/>
              </a:rPr>
              <a:t>free(void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*ptr);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600" y="3944239"/>
            <a:ext cx="65982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 *p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*)malloc(sizeof(int));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8600" y="4919853"/>
            <a:ext cx="349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/* use </a:t>
            </a:r>
            <a:r>
              <a:rPr sz="2400" b="1" spc="-10" dirty="0">
                <a:latin typeface="Courier New"/>
                <a:cs typeface="Courier New"/>
              </a:rPr>
              <a:t>pointer </a:t>
            </a:r>
            <a:r>
              <a:rPr sz="2400" b="1" dirty="0">
                <a:latin typeface="Courier New"/>
                <a:cs typeface="Courier New"/>
              </a:rPr>
              <a:t>p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600" y="5334406"/>
            <a:ext cx="148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free(p);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0703" y="3179064"/>
            <a:ext cx="557784" cy="23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9576" y="3239770"/>
            <a:ext cx="396875" cy="76200"/>
          </a:xfrm>
          <a:custGeom>
            <a:avLst/>
            <a:gdLst/>
            <a:ahLst/>
            <a:cxnLst/>
            <a:rect l="l" t="t" r="r" b="b"/>
            <a:pathLst>
              <a:path w="396875" h="76200">
                <a:moveTo>
                  <a:pt x="75946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168" y="44450"/>
                </a:lnTo>
                <a:lnTo>
                  <a:pt x="63500" y="44450"/>
                </a:lnTo>
                <a:lnTo>
                  <a:pt x="63373" y="31750"/>
                </a:lnTo>
                <a:lnTo>
                  <a:pt x="76104" y="31701"/>
                </a:lnTo>
                <a:lnTo>
                  <a:pt x="75946" y="0"/>
                </a:lnTo>
                <a:close/>
              </a:path>
              <a:path w="396875" h="76200">
                <a:moveTo>
                  <a:pt x="76104" y="31701"/>
                </a:moveTo>
                <a:lnTo>
                  <a:pt x="63373" y="31750"/>
                </a:lnTo>
                <a:lnTo>
                  <a:pt x="63500" y="44450"/>
                </a:lnTo>
                <a:lnTo>
                  <a:pt x="76168" y="44401"/>
                </a:lnTo>
                <a:lnTo>
                  <a:pt x="76104" y="31701"/>
                </a:lnTo>
                <a:close/>
              </a:path>
              <a:path w="396875" h="76200">
                <a:moveTo>
                  <a:pt x="76168" y="44401"/>
                </a:moveTo>
                <a:lnTo>
                  <a:pt x="63500" y="44450"/>
                </a:lnTo>
                <a:lnTo>
                  <a:pt x="76168" y="44450"/>
                </a:lnTo>
                <a:close/>
              </a:path>
              <a:path w="396875" h="76200">
                <a:moveTo>
                  <a:pt x="396748" y="30479"/>
                </a:moveTo>
                <a:lnTo>
                  <a:pt x="76104" y="31701"/>
                </a:lnTo>
                <a:lnTo>
                  <a:pt x="76168" y="44401"/>
                </a:lnTo>
                <a:lnTo>
                  <a:pt x="396875" y="43179"/>
                </a:lnTo>
                <a:lnTo>
                  <a:pt x="396748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5544" y="3020567"/>
            <a:ext cx="3529584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9155" y="2991611"/>
            <a:ext cx="3695700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3550" y="3048063"/>
            <a:ext cx="3433826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43550" y="3048063"/>
            <a:ext cx="3434079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Function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prototype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in</a:t>
            </a:r>
            <a:r>
              <a:rPr sz="2000" b="1" spc="-10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stdlib.h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6528" y="4244340"/>
            <a:ext cx="629412" cy="403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400" y="4343400"/>
            <a:ext cx="467995" cy="242570"/>
          </a:xfrm>
          <a:custGeom>
            <a:avLst/>
            <a:gdLst/>
            <a:ahLst/>
            <a:cxnLst/>
            <a:rect l="l" t="t" r="r" b="b"/>
            <a:pathLst>
              <a:path w="467995" h="242570">
                <a:moveTo>
                  <a:pt x="70818" y="28902"/>
                </a:moveTo>
                <a:lnTo>
                  <a:pt x="65069" y="40188"/>
                </a:lnTo>
                <a:lnTo>
                  <a:pt x="462279" y="242188"/>
                </a:lnTo>
                <a:lnTo>
                  <a:pt x="467995" y="230886"/>
                </a:lnTo>
                <a:lnTo>
                  <a:pt x="70818" y="28902"/>
                </a:lnTo>
                <a:close/>
              </a:path>
              <a:path w="467995" h="242570">
                <a:moveTo>
                  <a:pt x="0" y="0"/>
                </a:moveTo>
                <a:lnTo>
                  <a:pt x="50673" y="68452"/>
                </a:lnTo>
                <a:lnTo>
                  <a:pt x="65069" y="40188"/>
                </a:lnTo>
                <a:lnTo>
                  <a:pt x="53721" y="34417"/>
                </a:lnTo>
                <a:lnTo>
                  <a:pt x="59436" y="23113"/>
                </a:lnTo>
                <a:lnTo>
                  <a:pt x="73767" y="23113"/>
                </a:lnTo>
                <a:lnTo>
                  <a:pt x="85216" y="635"/>
                </a:lnTo>
                <a:lnTo>
                  <a:pt x="0" y="0"/>
                </a:lnTo>
                <a:close/>
              </a:path>
              <a:path w="467995" h="242570">
                <a:moveTo>
                  <a:pt x="59436" y="23113"/>
                </a:moveTo>
                <a:lnTo>
                  <a:pt x="53721" y="34417"/>
                </a:lnTo>
                <a:lnTo>
                  <a:pt x="65069" y="40188"/>
                </a:lnTo>
                <a:lnTo>
                  <a:pt x="70818" y="28902"/>
                </a:lnTo>
                <a:lnTo>
                  <a:pt x="59436" y="23113"/>
                </a:lnTo>
                <a:close/>
              </a:path>
              <a:path w="467995" h="242570">
                <a:moveTo>
                  <a:pt x="73767" y="23113"/>
                </a:moveTo>
                <a:lnTo>
                  <a:pt x="59436" y="23113"/>
                </a:lnTo>
                <a:lnTo>
                  <a:pt x="70818" y="28902"/>
                </a:lnTo>
                <a:lnTo>
                  <a:pt x="73767" y="23113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2328" y="4315967"/>
            <a:ext cx="2884931" cy="778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4415" y="4287011"/>
            <a:ext cx="3038856" cy="902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9826" y="4343463"/>
            <a:ext cx="2790825" cy="684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9826" y="4343463"/>
            <a:ext cx="2790825" cy="68453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ts val="2315"/>
              </a:lnSpc>
              <a:spcBef>
                <a:spcPts val="28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Allocate memory of</a:t>
            </a:r>
            <a:r>
              <a:rPr sz="2000" b="1" spc="-11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90805">
              <a:lnSpc>
                <a:spcPts val="2315"/>
              </a:lnSpc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integer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1383" y="5378196"/>
            <a:ext cx="559307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1526" y="5438521"/>
            <a:ext cx="396875" cy="76200"/>
          </a:xfrm>
          <a:custGeom>
            <a:avLst/>
            <a:gdLst/>
            <a:ahLst/>
            <a:cxnLst/>
            <a:rect l="l" t="t" r="r" b="b"/>
            <a:pathLst>
              <a:path w="396875" h="76200">
                <a:moveTo>
                  <a:pt x="75946" y="0"/>
                </a:moveTo>
                <a:lnTo>
                  <a:pt x="0" y="38353"/>
                </a:lnTo>
                <a:lnTo>
                  <a:pt x="76326" y="76199"/>
                </a:lnTo>
                <a:lnTo>
                  <a:pt x="76200" y="50799"/>
                </a:lnTo>
                <a:lnTo>
                  <a:pt x="63500" y="50799"/>
                </a:lnTo>
                <a:lnTo>
                  <a:pt x="63373" y="25399"/>
                </a:lnTo>
                <a:lnTo>
                  <a:pt x="76072" y="25351"/>
                </a:lnTo>
                <a:lnTo>
                  <a:pt x="75946" y="0"/>
                </a:lnTo>
                <a:close/>
              </a:path>
              <a:path w="396875" h="76200">
                <a:moveTo>
                  <a:pt x="76072" y="25351"/>
                </a:moveTo>
                <a:lnTo>
                  <a:pt x="63373" y="25399"/>
                </a:lnTo>
                <a:lnTo>
                  <a:pt x="63500" y="50799"/>
                </a:lnTo>
                <a:lnTo>
                  <a:pt x="76199" y="50751"/>
                </a:lnTo>
                <a:lnTo>
                  <a:pt x="76072" y="25351"/>
                </a:lnTo>
                <a:close/>
              </a:path>
              <a:path w="396875" h="76200">
                <a:moveTo>
                  <a:pt x="76199" y="50751"/>
                </a:moveTo>
                <a:lnTo>
                  <a:pt x="63500" y="50799"/>
                </a:lnTo>
                <a:lnTo>
                  <a:pt x="76200" y="50799"/>
                </a:lnTo>
                <a:close/>
              </a:path>
              <a:path w="396875" h="76200">
                <a:moveTo>
                  <a:pt x="396748" y="24129"/>
                </a:moveTo>
                <a:lnTo>
                  <a:pt x="76072" y="25351"/>
                </a:lnTo>
                <a:lnTo>
                  <a:pt x="76199" y="50751"/>
                </a:lnTo>
                <a:lnTo>
                  <a:pt x="396875" y="49529"/>
                </a:lnTo>
                <a:lnTo>
                  <a:pt x="396748" y="241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1755" y="5382767"/>
            <a:ext cx="2295144" cy="4907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3844" y="5353811"/>
            <a:ext cx="2461260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000" y="5410212"/>
            <a:ext cx="2200275" cy="395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29000" y="5410212"/>
            <a:ext cx="2200275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After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use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…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free</a:t>
            </a:r>
            <a:r>
              <a:rPr sz="2000" b="1" spc="-13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313" y="590169"/>
            <a:ext cx="6418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/>
              <a:t>Dynamic </a:t>
            </a:r>
            <a:r>
              <a:rPr sz="3200" spc="-85" dirty="0"/>
              <a:t>automatic </a:t>
            </a:r>
            <a:r>
              <a:rPr sz="3200" spc="-100" dirty="0"/>
              <a:t>memory</a:t>
            </a:r>
            <a:r>
              <a:rPr sz="3200" spc="-195" dirty="0"/>
              <a:t> </a:t>
            </a:r>
            <a:r>
              <a:rPr sz="3200" spc="-85" dirty="0"/>
              <a:t>allocation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320" y="1712780"/>
            <a:ext cx="7075170" cy="1076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foo(void)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latin typeface="Courier New"/>
                <a:cs typeface="Courier New"/>
              </a:rPr>
              <a:t>int *local_var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(int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*)alloca(sizeof(int));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3158744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6555" y="2788920"/>
            <a:ext cx="470915" cy="41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9863" y="2887726"/>
            <a:ext cx="309245" cy="249554"/>
          </a:xfrm>
          <a:custGeom>
            <a:avLst/>
            <a:gdLst/>
            <a:ahLst/>
            <a:cxnLst/>
            <a:rect l="l" t="t" r="r" b="b"/>
            <a:pathLst>
              <a:path w="309245" h="249555">
                <a:moveTo>
                  <a:pt x="245313" y="42661"/>
                </a:moveTo>
                <a:lnTo>
                  <a:pt x="0" y="239522"/>
                </a:lnTo>
                <a:lnTo>
                  <a:pt x="7874" y="249427"/>
                </a:lnTo>
                <a:lnTo>
                  <a:pt x="253238" y="52525"/>
                </a:lnTo>
                <a:lnTo>
                  <a:pt x="245313" y="42661"/>
                </a:lnTo>
                <a:close/>
              </a:path>
              <a:path w="309245" h="249555">
                <a:moveTo>
                  <a:pt x="292796" y="34671"/>
                </a:moveTo>
                <a:lnTo>
                  <a:pt x="255270" y="34671"/>
                </a:lnTo>
                <a:lnTo>
                  <a:pt x="263144" y="44576"/>
                </a:lnTo>
                <a:lnTo>
                  <a:pt x="253238" y="52525"/>
                </a:lnTo>
                <a:lnTo>
                  <a:pt x="273176" y="77343"/>
                </a:lnTo>
                <a:lnTo>
                  <a:pt x="292796" y="34671"/>
                </a:lnTo>
                <a:close/>
              </a:path>
              <a:path w="309245" h="249555">
                <a:moveTo>
                  <a:pt x="255270" y="34671"/>
                </a:moveTo>
                <a:lnTo>
                  <a:pt x="245313" y="42661"/>
                </a:lnTo>
                <a:lnTo>
                  <a:pt x="253238" y="52525"/>
                </a:lnTo>
                <a:lnTo>
                  <a:pt x="263144" y="44576"/>
                </a:lnTo>
                <a:lnTo>
                  <a:pt x="255270" y="34671"/>
                </a:lnTo>
                <a:close/>
              </a:path>
              <a:path w="309245" h="249555">
                <a:moveTo>
                  <a:pt x="308737" y="0"/>
                </a:moveTo>
                <a:lnTo>
                  <a:pt x="225425" y="17907"/>
                </a:lnTo>
                <a:lnTo>
                  <a:pt x="245313" y="42661"/>
                </a:lnTo>
                <a:lnTo>
                  <a:pt x="255270" y="34671"/>
                </a:lnTo>
                <a:lnTo>
                  <a:pt x="292796" y="34671"/>
                </a:lnTo>
                <a:lnTo>
                  <a:pt x="308737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227" y="2944367"/>
            <a:ext cx="701039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316" y="2915411"/>
            <a:ext cx="879347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4726" y="2971863"/>
            <a:ext cx="606425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14726" y="2971863"/>
            <a:ext cx="606425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cast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2784" y="2788920"/>
            <a:ext cx="411480" cy="335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92926" y="2887598"/>
            <a:ext cx="248030" cy="173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7311" y="2878835"/>
            <a:ext cx="1656588" cy="7787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9400" y="2851404"/>
            <a:ext cx="1822703" cy="902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4175" y="2906712"/>
            <a:ext cx="1562100" cy="6842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34175" y="2906712"/>
            <a:ext cx="1562100" cy="68453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90805" marR="92075">
              <a:lnSpc>
                <a:spcPts val="2230"/>
              </a:lnSpc>
              <a:spcBef>
                <a:spcPts val="490"/>
              </a:spcBef>
            </a:pP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Size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of</a:t>
            </a:r>
            <a:r>
              <a:rPr sz="2000" b="1" spc="-6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space 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requested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6383" y="3322320"/>
            <a:ext cx="641604" cy="7909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6462" y="3420998"/>
            <a:ext cx="478155" cy="629920"/>
          </a:xfrm>
          <a:custGeom>
            <a:avLst/>
            <a:gdLst/>
            <a:ahLst/>
            <a:cxnLst/>
            <a:rect l="l" t="t" r="r" b="b"/>
            <a:pathLst>
              <a:path w="478155" h="629920">
                <a:moveTo>
                  <a:pt x="51036" y="56998"/>
                </a:moveTo>
                <a:lnTo>
                  <a:pt x="40924" y="64648"/>
                </a:lnTo>
                <a:lnTo>
                  <a:pt x="468058" y="629412"/>
                </a:lnTo>
                <a:lnTo>
                  <a:pt x="478091" y="621664"/>
                </a:lnTo>
                <a:lnTo>
                  <a:pt x="51036" y="56998"/>
                </a:lnTo>
                <a:close/>
              </a:path>
              <a:path w="478155" h="629920">
                <a:moveTo>
                  <a:pt x="0" y="0"/>
                </a:moveTo>
                <a:lnTo>
                  <a:pt x="15582" y="83820"/>
                </a:lnTo>
                <a:lnTo>
                  <a:pt x="40924" y="64648"/>
                </a:lnTo>
                <a:lnTo>
                  <a:pt x="33235" y="54483"/>
                </a:lnTo>
                <a:lnTo>
                  <a:pt x="43370" y="46862"/>
                </a:lnTo>
                <a:lnTo>
                  <a:pt x="64433" y="46862"/>
                </a:lnTo>
                <a:lnTo>
                  <a:pt x="76352" y="37846"/>
                </a:lnTo>
                <a:lnTo>
                  <a:pt x="0" y="0"/>
                </a:lnTo>
                <a:close/>
              </a:path>
              <a:path w="478155" h="629920">
                <a:moveTo>
                  <a:pt x="43370" y="46862"/>
                </a:moveTo>
                <a:lnTo>
                  <a:pt x="33235" y="54483"/>
                </a:lnTo>
                <a:lnTo>
                  <a:pt x="40924" y="64648"/>
                </a:lnTo>
                <a:lnTo>
                  <a:pt x="51036" y="56998"/>
                </a:lnTo>
                <a:lnTo>
                  <a:pt x="43370" y="46862"/>
                </a:lnTo>
                <a:close/>
              </a:path>
              <a:path w="478155" h="629920">
                <a:moveTo>
                  <a:pt x="64433" y="46862"/>
                </a:moveTo>
                <a:lnTo>
                  <a:pt x="43370" y="46862"/>
                </a:lnTo>
                <a:lnTo>
                  <a:pt x="51036" y="56998"/>
                </a:lnTo>
                <a:lnTo>
                  <a:pt x="64433" y="4686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2144" y="4011167"/>
            <a:ext cx="5535167" cy="7787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5755" y="3982211"/>
            <a:ext cx="5661660" cy="902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00150" y="4038663"/>
            <a:ext cx="5440426" cy="684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00150" y="4038663"/>
            <a:ext cx="5440680" cy="68453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9535">
              <a:lnSpc>
                <a:spcPts val="2315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Memory space automatically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de-allocated</a:t>
            </a:r>
            <a:r>
              <a:rPr sz="2000" b="1" spc="-11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when</a:t>
            </a:r>
            <a:endParaRPr sz="2000">
              <a:latin typeface="Times New Roman"/>
              <a:cs typeface="Times New Roman"/>
            </a:endParaRPr>
          </a:p>
          <a:p>
            <a:pPr marL="89535">
              <a:lnSpc>
                <a:spcPts val="2315"/>
              </a:lnSpc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execution leaves block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(free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is not</a:t>
            </a:r>
            <a:r>
              <a:rPr sz="2000" b="1" spc="-11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necessary)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657" y="483819"/>
            <a:ext cx="4730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/>
              <a:t>Common </a:t>
            </a:r>
            <a:r>
              <a:rPr sz="4400" spc="-200" dirty="0"/>
              <a:t>mistake</a:t>
            </a:r>
            <a:r>
              <a:rPr sz="4400" spc="-280" dirty="0"/>
              <a:t> </a:t>
            </a:r>
            <a:r>
              <a:rPr sz="4400" spc="-165" dirty="0"/>
              <a:t>(1)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33549"/>
            <a:ext cx="6048375" cy="19615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5" dirty="0">
                <a:latin typeface="Courier New"/>
                <a:cs typeface="Courier New"/>
              </a:rPr>
              <a:t>char</a:t>
            </a:r>
            <a:r>
              <a:rPr sz="2400" b="1" spc="-10" dirty="0">
                <a:latin typeface="Courier New"/>
                <a:cs typeface="Courier New"/>
              </a:rPr>
              <a:t> *foo(void)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20725" marR="5080" indent="22860">
              <a:lnSpc>
                <a:spcPts val="3050"/>
              </a:lnSpc>
              <a:spcBef>
                <a:spcPts val="130"/>
              </a:spcBef>
            </a:pPr>
            <a:r>
              <a:rPr sz="2400" b="1" spc="-10" dirty="0">
                <a:latin typeface="Courier New"/>
                <a:cs typeface="Courier New"/>
              </a:rPr>
              <a:t>char *string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“hello world”;  return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4056452"/>
            <a:ext cx="3127375" cy="118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95"/>
              </a:spcBef>
            </a:pPr>
            <a:r>
              <a:rPr sz="2400" b="1" spc="-5" dirty="0">
                <a:latin typeface="Courier New"/>
                <a:cs typeface="Courier New"/>
              </a:rPr>
              <a:t>char </a:t>
            </a:r>
            <a:r>
              <a:rPr sz="2400" b="1" spc="-10" dirty="0">
                <a:latin typeface="Courier New"/>
                <a:cs typeface="Courier New"/>
              </a:rPr>
              <a:t>*mystring;  </a:t>
            </a:r>
            <a:r>
              <a:rPr sz="2400" b="1" spc="-5" dirty="0">
                <a:latin typeface="Courier New"/>
                <a:cs typeface="Courier New"/>
              </a:rPr>
              <a:t>mystring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foo();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20" y="5239258"/>
            <a:ext cx="65982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printf(“mystring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%s\n”,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mystring);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9820" y="4315967"/>
            <a:ext cx="2763012" cy="105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3432" y="4287011"/>
            <a:ext cx="2932175" cy="1185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7826" y="4343400"/>
            <a:ext cx="2667000" cy="962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27826" y="4343400"/>
            <a:ext cx="2667000" cy="96202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0805" marR="91440">
              <a:lnSpc>
                <a:spcPts val="2230"/>
              </a:lnSpc>
              <a:spcBef>
                <a:spcPts val="49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Could crash because  foo()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returns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string in  automatic storage</a:t>
            </a:r>
            <a:r>
              <a:rPr sz="2000" b="1" spc="-13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5C69"/>
                </a:solidFill>
                <a:latin typeface="Times New Roman"/>
                <a:cs typeface="Times New Roman"/>
              </a:rPr>
              <a:t>area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6700" y="3706367"/>
            <a:ext cx="4501896" cy="4907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8788" y="3677411"/>
            <a:ext cx="4671060" cy="618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4325" y="3733736"/>
            <a:ext cx="4406900" cy="395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24325" y="3733736"/>
            <a:ext cx="440690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Returns memory to automatic</a:t>
            </a:r>
            <a:r>
              <a:rPr sz="2000" b="1" spc="-13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variable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2528" y="4157471"/>
            <a:ext cx="672084" cy="493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0" y="4180332"/>
            <a:ext cx="510540" cy="331470"/>
          </a:xfrm>
          <a:custGeom>
            <a:avLst/>
            <a:gdLst/>
            <a:ahLst/>
            <a:cxnLst/>
            <a:rect l="l" t="t" r="r" b="b"/>
            <a:pathLst>
              <a:path w="510539" h="331470">
                <a:moveTo>
                  <a:pt x="43814" y="258318"/>
                </a:moveTo>
                <a:lnTo>
                  <a:pt x="0" y="331343"/>
                </a:lnTo>
                <a:lnTo>
                  <a:pt x="84709" y="322580"/>
                </a:lnTo>
                <a:lnTo>
                  <a:pt x="75414" y="307975"/>
                </a:lnTo>
                <a:lnTo>
                  <a:pt x="60325" y="307975"/>
                </a:lnTo>
                <a:lnTo>
                  <a:pt x="46736" y="286512"/>
                </a:lnTo>
                <a:lnTo>
                  <a:pt x="57423" y="279702"/>
                </a:lnTo>
                <a:lnTo>
                  <a:pt x="43814" y="258318"/>
                </a:lnTo>
                <a:close/>
              </a:path>
              <a:path w="510539" h="331470">
                <a:moveTo>
                  <a:pt x="57423" y="279702"/>
                </a:moveTo>
                <a:lnTo>
                  <a:pt x="46736" y="286512"/>
                </a:lnTo>
                <a:lnTo>
                  <a:pt x="60325" y="307975"/>
                </a:lnTo>
                <a:lnTo>
                  <a:pt x="71060" y="301132"/>
                </a:lnTo>
                <a:lnTo>
                  <a:pt x="57423" y="279702"/>
                </a:lnTo>
                <a:close/>
              </a:path>
              <a:path w="510539" h="331470">
                <a:moveTo>
                  <a:pt x="71060" y="301132"/>
                </a:moveTo>
                <a:lnTo>
                  <a:pt x="60325" y="307975"/>
                </a:lnTo>
                <a:lnTo>
                  <a:pt x="75414" y="307975"/>
                </a:lnTo>
                <a:lnTo>
                  <a:pt x="71060" y="301132"/>
                </a:lnTo>
                <a:close/>
              </a:path>
              <a:path w="510539" h="331470">
                <a:moveTo>
                  <a:pt x="496442" y="0"/>
                </a:moveTo>
                <a:lnTo>
                  <a:pt x="57423" y="279702"/>
                </a:lnTo>
                <a:lnTo>
                  <a:pt x="71060" y="301132"/>
                </a:lnTo>
                <a:lnTo>
                  <a:pt x="510032" y="21336"/>
                </a:lnTo>
                <a:lnTo>
                  <a:pt x="496442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9928" y="4844796"/>
            <a:ext cx="627888" cy="6111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8800" y="4867655"/>
            <a:ext cx="466090" cy="448945"/>
          </a:xfrm>
          <a:custGeom>
            <a:avLst/>
            <a:gdLst/>
            <a:ahLst/>
            <a:cxnLst/>
            <a:rect l="l" t="t" r="r" b="b"/>
            <a:pathLst>
              <a:path w="466089" h="448945">
                <a:moveTo>
                  <a:pt x="28448" y="368554"/>
                </a:moveTo>
                <a:lnTo>
                  <a:pt x="0" y="448945"/>
                </a:lnTo>
                <a:lnTo>
                  <a:pt x="81279" y="423545"/>
                </a:lnTo>
                <a:lnTo>
                  <a:pt x="72128" y="414020"/>
                </a:lnTo>
                <a:lnTo>
                  <a:pt x="54610" y="414020"/>
                </a:lnTo>
                <a:lnTo>
                  <a:pt x="36957" y="395732"/>
                </a:lnTo>
                <a:lnTo>
                  <a:pt x="46105" y="386933"/>
                </a:lnTo>
                <a:lnTo>
                  <a:pt x="28448" y="368554"/>
                </a:lnTo>
                <a:close/>
              </a:path>
              <a:path w="466089" h="448945">
                <a:moveTo>
                  <a:pt x="46105" y="386933"/>
                </a:moveTo>
                <a:lnTo>
                  <a:pt x="36957" y="395732"/>
                </a:lnTo>
                <a:lnTo>
                  <a:pt x="54610" y="414020"/>
                </a:lnTo>
                <a:lnTo>
                  <a:pt x="63714" y="405261"/>
                </a:lnTo>
                <a:lnTo>
                  <a:pt x="46105" y="386933"/>
                </a:lnTo>
                <a:close/>
              </a:path>
              <a:path w="466089" h="448945">
                <a:moveTo>
                  <a:pt x="63714" y="405261"/>
                </a:moveTo>
                <a:lnTo>
                  <a:pt x="54610" y="414020"/>
                </a:lnTo>
                <a:lnTo>
                  <a:pt x="72128" y="414020"/>
                </a:lnTo>
                <a:lnTo>
                  <a:pt x="63714" y="405261"/>
                </a:lnTo>
                <a:close/>
              </a:path>
              <a:path w="466089" h="448945">
                <a:moveTo>
                  <a:pt x="448437" y="0"/>
                </a:moveTo>
                <a:lnTo>
                  <a:pt x="46105" y="386933"/>
                </a:lnTo>
                <a:lnTo>
                  <a:pt x="63714" y="405261"/>
                </a:lnTo>
                <a:lnTo>
                  <a:pt x="465963" y="18288"/>
                </a:lnTo>
                <a:lnTo>
                  <a:pt x="448437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657" y="483819"/>
            <a:ext cx="4730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/>
              <a:t>Common </a:t>
            </a:r>
            <a:r>
              <a:rPr sz="4400" spc="-200" dirty="0"/>
              <a:t>mistake</a:t>
            </a:r>
            <a:r>
              <a:rPr sz="4400" spc="-280" dirty="0"/>
              <a:t> </a:t>
            </a:r>
            <a:r>
              <a:rPr sz="4400" spc="-165" dirty="0"/>
              <a:t>(2)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00022"/>
            <a:ext cx="7508240" cy="33851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latin typeface="Courier New"/>
                <a:cs typeface="Courier New"/>
              </a:rPr>
              <a:t>void </a:t>
            </a:r>
            <a:r>
              <a:rPr sz="2400" b="1" spc="-10" dirty="0">
                <a:latin typeface="Courier New"/>
                <a:cs typeface="Courier New"/>
              </a:rPr>
              <a:t>foo(int *data)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2400" b="1" spc="-10" dirty="0">
                <a:latin typeface="Courier New"/>
                <a:cs typeface="Courier New"/>
              </a:rPr>
              <a:t>free(data);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int </a:t>
            </a:r>
            <a:r>
              <a:rPr sz="2400" b="1" spc="-10" dirty="0">
                <a:latin typeface="Courier New"/>
                <a:cs typeface="Courier New"/>
              </a:rPr>
              <a:t>*mydata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(int</a:t>
            </a:r>
            <a:r>
              <a:rPr sz="2400" b="1" spc="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*)malloc(sizeof(int));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10" dirty="0">
                <a:latin typeface="Courier New"/>
                <a:cs typeface="Courier New"/>
              </a:rPr>
              <a:t>foo(mydata);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5112766"/>
            <a:ext cx="2400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free(mydata);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2383" y="5381244"/>
            <a:ext cx="789432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2526" y="5403850"/>
            <a:ext cx="626745" cy="111125"/>
          </a:xfrm>
          <a:custGeom>
            <a:avLst/>
            <a:gdLst/>
            <a:ahLst/>
            <a:cxnLst/>
            <a:rect l="l" t="t" r="r" b="b"/>
            <a:pathLst>
              <a:path w="626745" h="111125">
                <a:moveTo>
                  <a:pt x="70993" y="35559"/>
                </a:moveTo>
                <a:lnTo>
                  <a:pt x="0" y="82550"/>
                </a:lnTo>
                <a:lnTo>
                  <a:pt x="80137" y="111125"/>
                </a:lnTo>
                <a:lnTo>
                  <a:pt x="76510" y="81153"/>
                </a:lnTo>
                <a:lnTo>
                  <a:pt x="63753" y="81153"/>
                </a:lnTo>
                <a:lnTo>
                  <a:pt x="62229" y="68580"/>
                </a:lnTo>
                <a:lnTo>
                  <a:pt x="74803" y="67046"/>
                </a:lnTo>
                <a:lnTo>
                  <a:pt x="70993" y="35559"/>
                </a:lnTo>
                <a:close/>
              </a:path>
              <a:path w="626745" h="111125">
                <a:moveTo>
                  <a:pt x="74803" y="67046"/>
                </a:moveTo>
                <a:lnTo>
                  <a:pt x="62229" y="68580"/>
                </a:lnTo>
                <a:lnTo>
                  <a:pt x="63753" y="81153"/>
                </a:lnTo>
                <a:lnTo>
                  <a:pt x="76325" y="79623"/>
                </a:lnTo>
                <a:lnTo>
                  <a:pt x="74803" y="67046"/>
                </a:lnTo>
                <a:close/>
              </a:path>
              <a:path w="626745" h="111125">
                <a:moveTo>
                  <a:pt x="76325" y="79623"/>
                </a:moveTo>
                <a:lnTo>
                  <a:pt x="63753" y="81153"/>
                </a:lnTo>
                <a:lnTo>
                  <a:pt x="76510" y="81153"/>
                </a:lnTo>
                <a:lnTo>
                  <a:pt x="76325" y="79623"/>
                </a:lnTo>
                <a:close/>
              </a:path>
              <a:path w="626745" h="111125">
                <a:moveTo>
                  <a:pt x="624586" y="0"/>
                </a:moveTo>
                <a:lnTo>
                  <a:pt x="74803" y="67046"/>
                </a:lnTo>
                <a:lnTo>
                  <a:pt x="76325" y="79623"/>
                </a:lnTo>
                <a:lnTo>
                  <a:pt x="626237" y="12700"/>
                </a:lnTo>
                <a:lnTo>
                  <a:pt x="624586" y="0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6971" y="5088635"/>
            <a:ext cx="3136392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9059" y="5061203"/>
            <a:ext cx="3304032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4851" y="5116512"/>
            <a:ext cx="3041650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14851" y="5116512"/>
            <a:ext cx="3041650" cy="3956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Heap storage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free’d</a:t>
            </a:r>
            <a:r>
              <a:rPr sz="2000" b="1" spc="-12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twice!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29767"/>
            <a:ext cx="7595870" cy="197993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2452370">
              <a:lnSpc>
                <a:spcPct val="100000"/>
              </a:lnSpc>
              <a:spcBef>
                <a:spcPts val="2030"/>
              </a:spcBef>
            </a:pPr>
            <a:r>
              <a:rPr sz="3200" spc="-90" dirty="0">
                <a:solidFill>
                  <a:srgbClr val="787878"/>
                </a:solidFill>
                <a:latin typeface="Arial"/>
                <a:cs typeface="Arial"/>
              </a:rPr>
              <a:t>What </a:t>
            </a:r>
            <a:r>
              <a:rPr sz="3200" spc="-140" dirty="0">
                <a:solidFill>
                  <a:srgbClr val="787878"/>
                </a:solidFill>
                <a:latin typeface="Arial"/>
                <a:cs typeface="Arial"/>
              </a:rPr>
              <a:t>are</a:t>
            </a:r>
            <a:r>
              <a:rPr sz="3200" spc="-254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787878"/>
                </a:solidFill>
                <a:latin typeface="Arial"/>
                <a:cs typeface="Arial"/>
              </a:rPr>
              <a:t>pointers?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solidFill>
                  <a:srgbClr val="002868"/>
                </a:solidFill>
                <a:latin typeface="Arial"/>
                <a:cs typeface="Arial"/>
              </a:rPr>
              <a:t>Pointers </a:t>
            </a:r>
            <a:r>
              <a:rPr sz="3200" dirty="0">
                <a:solidFill>
                  <a:srgbClr val="002868"/>
                </a:solidFill>
                <a:latin typeface="Arial"/>
                <a:cs typeface="Arial"/>
              </a:rPr>
              <a:t>"point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at"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areas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in </a:t>
            </a:r>
            <a:r>
              <a:rPr sz="3200" spc="-85" dirty="0">
                <a:solidFill>
                  <a:srgbClr val="002868"/>
                </a:solidFill>
                <a:latin typeface="Arial"/>
                <a:cs typeface="Arial"/>
              </a:rPr>
              <a:t>your</a:t>
            </a:r>
            <a:r>
              <a:rPr sz="3200" spc="-6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computer's 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637" y="2590774"/>
            <a:ext cx="7371715" cy="46545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  <a:tabLst>
                <a:tab pos="821690" algn="l"/>
              </a:tabLst>
            </a:pPr>
            <a:r>
              <a:rPr sz="2400" b="1" spc="-5" dirty="0">
                <a:latin typeface="Courier New"/>
                <a:cs typeface="Courier New"/>
              </a:rPr>
              <a:t>int	*p; /* </a:t>
            </a:r>
            <a:r>
              <a:rPr sz="2400" b="1" dirty="0">
                <a:latin typeface="Courier New"/>
                <a:cs typeface="Courier New"/>
              </a:rPr>
              <a:t>p </a:t>
            </a:r>
            <a:r>
              <a:rPr sz="2400" b="1" spc="-5" dirty="0">
                <a:latin typeface="Courier New"/>
                <a:cs typeface="Courier New"/>
              </a:rPr>
              <a:t>is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10" dirty="0">
                <a:latin typeface="Courier New"/>
                <a:cs typeface="Courier New"/>
              </a:rPr>
              <a:t>pointer </a:t>
            </a:r>
            <a:r>
              <a:rPr sz="2400" b="1" spc="-5" dirty="0">
                <a:latin typeface="Courier New"/>
                <a:cs typeface="Courier New"/>
              </a:rPr>
              <a:t>to an int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509898"/>
            <a:ext cx="1066800" cy="333375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latin typeface="Times New Roman"/>
                <a:cs typeface="Times New Roman"/>
              </a:rPr>
              <a:t>56701013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969" y="344855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9554" y="3859148"/>
            <a:ext cx="76200" cy="549910"/>
          </a:xfrm>
          <a:custGeom>
            <a:avLst/>
            <a:gdLst/>
            <a:ahLst/>
            <a:cxnLst/>
            <a:rect l="l" t="t" r="r" b="b"/>
            <a:pathLst>
              <a:path w="76200" h="549910">
                <a:moveTo>
                  <a:pt x="0" y="473075"/>
                </a:moveTo>
                <a:lnTo>
                  <a:pt x="37845" y="549401"/>
                </a:lnTo>
                <a:lnTo>
                  <a:pt x="69807" y="485901"/>
                </a:lnTo>
                <a:lnTo>
                  <a:pt x="44322" y="485901"/>
                </a:lnTo>
                <a:lnTo>
                  <a:pt x="31622" y="485775"/>
                </a:lnTo>
                <a:lnTo>
                  <a:pt x="31659" y="473127"/>
                </a:lnTo>
                <a:lnTo>
                  <a:pt x="0" y="473075"/>
                </a:lnTo>
                <a:close/>
              </a:path>
              <a:path w="76200" h="549910">
                <a:moveTo>
                  <a:pt x="31659" y="473127"/>
                </a:moveTo>
                <a:lnTo>
                  <a:pt x="31622" y="485775"/>
                </a:lnTo>
                <a:lnTo>
                  <a:pt x="44322" y="485901"/>
                </a:lnTo>
                <a:lnTo>
                  <a:pt x="44359" y="473148"/>
                </a:lnTo>
                <a:lnTo>
                  <a:pt x="31659" y="473127"/>
                </a:lnTo>
                <a:close/>
              </a:path>
              <a:path w="76200" h="549910">
                <a:moveTo>
                  <a:pt x="44359" y="473148"/>
                </a:moveTo>
                <a:lnTo>
                  <a:pt x="44322" y="485901"/>
                </a:lnTo>
                <a:lnTo>
                  <a:pt x="69807" y="485901"/>
                </a:lnTo>
                <a:lnTo>
                  <a:pt x="76200" y="473201"/>
                </a:lnTo>
                <a:lnTo>
                  <a:pt x="44359" y="473148"/>
                </a:lnTo>
                <a:close/>
              </a:path>
              <a:path w="76200" h="549910">
                <a:moveTo>
                  <a:pt x="33019" y="0"/>
                </a:moveTo>
                <a:lnTo>
                  <a:pt x="31659" y="473127"/>
                </a:lnTo>
                <a:lnTo>
                  <a:pt x="44359" y="473148"/>
                </a:lnTo>
                <a:lnTo>
                  <a:pt x="45719" y="126"/>
                </a:lnTo>
                <a:lnTo>
                  <a:pt x="3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398" y="4362450"/>
            <a:ext cx="3673475" cy="76200"/>
          </a:xfrm>
          <a:custGeom>
            <a:avLst/>
            <a:gdLst/>
            <a:ahLst/>
            <a:cxnLst/>
            <a:rect l="l" t="t" r="r" b="b"/>
            <a:pathLst>
              <a:path w="3673475" h="76200">
                <a:moveTo>
                  <a:pt x="3660775" y="31750"/>
                </a:moveTo>
                <a:lnTo>
                  <a:pt x="3609975" y="31750"/>
                </a:lnTo>
                <a:lnTo>
                  <a:pt x="3609975" y="44450"/>
                </a:lnTo>
                <a:lnTo>
                  <a:pt x="3597349" y="44455"/>
                </a:lnTo>
                <a:lnTo>
                  <a:pt x="3597402" y="76200"/>
                </a:lnTo>
                <a:lnTo>
                  <a:pt x="3673475" y="38100"/>
                </a:lnTo>
                <a:lnTo>
                  <a:pt x="3660775" y="31750"/>
                </a:lnTo>
                <a:close/>
              </a:path>
              <a:path w="3673475" h="76200">
                <a:moveTo>
                  <a:pt x="3597327" y="31755"/>
                </a:moveTo>
                <a:lnTo>
                  <a:pt x="0" y="33400"/>
                </a:lnTo>
                <a:lnTo>
                  <a:pt x="126" y="46100"/>
                </a:lnTo>
                <a:lnTo>
                  <a:pt x="3597349" y="44455"/>
                </a:lnTo>
                <a:lnTo>
                  <a:pt x="3597327" y="31755"/>
                </a:lnTo>
                <a:close/>
              </a:path>
              <a:path w="3673475" h="76200">
                <a:moveTo>
                  <a:pt x="3609975" y="31750"/>
                </a:moveTo>
                <a:lnTo>
                  <a:pt x="3597327" y="31755"/>
                </a:lnTo>
                <a:lnTo>
                  <a:pt x="3597349" y="44455"/>
                </a:lnTo>
                <a:lnTo>
                  <a:pt x="3609975" y="44450"/>
                </a:lnTo>
                <a:lnTo>
                  <a:pt x="3609975" y="31750"/>
                </a:lnTo>
                <a:close/>
              </a:path>
              <a:path w="3673475" h="76200">
                <a:moveTo>
                  <a:pt x="3597275" y="0"/>
                </a:moveTo>
                <a:lnTo>
                  <a:pt x="3597327" y="31755"/>
                </a:lnTo>
                <a:lnTo>
                  <a:pt x="3660775" y="31750"/>
                </a:lnTo>
                <a:lnTo>
                  <a:pt x="359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72859" y="4722114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56701014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2859" y="4264914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56701013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8734" y="3664711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Addresses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10320" y="4167333"/>
          <a:ext cx="457200" cy="183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372859" y="5179263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56701015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2859" y="5636767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56701016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0" y="4095750"/>
            <a:ext cx="152400" cy="1905000"/>
          </a:xfrm>
          <a:custGeom>
            <a:avLst/>
            <a:gdLst/>
            <a:ahLst/>
            <a:cxnLst/>
            <a:rect l="l" t="t" r="r" b="b"/>
            <a:pathLst>
              <a:path w="152400" h="1905000">
                <a:moveTo>
                  <a:pt x="0" y="0"/>
                </a:moveTo>
                <a:lnTo>
                  <a:pt x="29640" y="12481"/>
                </a:lnTo>
                <a:lnTo>
                  <a:pt x="53863" y="46513"/>
                </a:lnTo>
                <a:lnTo>
                  <a:pt x="70205" y="96976"/>
                </a:lnTo>
                <a:lnTo>
                  <a:pt x="76200" y="158750"/>
                </a:lnTo>
                <a:lnTo>
                  <a:pt x="76200" y="793750"/>
                </a:lnTo>
                <a:lnTo>
                  <a:pt x="82194" y="855523"/>
                </a:lnTo>
                <a:lnTo>
                  <a:pt x="98536" y="905986"/>
                </a:lnTo>
                <a:lnTo>
                  <a:pt x="122759" y="940018"/>
                </a:lnTo>
                <a:lnTo>
                  <a:pt x="152400" y="952500"/>
                </a:lnTo>
                <a:lnTo>
                  <a:pt x="122759" y="964981"/>
                </a:lnTo>
                <a:lnTo>
                  <a:pt x="98536" y="999013"/>
                </a:lnTo>
                <a:lnTo>
                  <a:pt x="82194" y="1049476"/>
                </a:lnTo>
                <a:lnTo>
                  <a:pt x="76200" y="1111250"/>
                </a:lnTo>
                <a:lnTo>
                  <a:pt x="76200" y="1746250"/>
                </a:lnTo>
                <a:lnTo>
                  <a:pt x="70205" y="1808045"/>
                </a:lnTo>
                <a:lnTo>
                  <a:pt x="53863" y="1858505"/>
                </a:lnTo>
                <a:lnTo>
                  <a:pt x="29640" y="1892525"/>
                </a:lnTo>
                <a:lnTo>
                  <a:pt x="0" y="19050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04733" y="4533138"/>
            <a:ext cx="1054100" cy="10725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295"/>
              </a:spcBef>
            </a:pP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b="1" dirty="0">
                <a:latin typeface="Times New Roman"/>
                <a:cs typeface="Times New Roman"/>
              </a:rPr>
              <a:t>=  </a:t>
            </a:r>
            <a:r>
              <a:rPr sz="2400" b="1" spc="-5" dirty="0">
                <a:latin typeface="Times New Roman"/>
                <a:cs typeface="Times New Roman"/>
              </a:rPr>
              <a:t>32bits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 4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470" y="4975352"/>
            <a:ext cx="2526030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What 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++p?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latin typeface="Times New Roman"/>
                <a:cs typeface="Times New Roman"/>
              </a:rPr>
              <a:t>56701014 or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56701017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657" y="483819"/>
            <a:ext cx="4730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/>
              <a:t>Common </a:t>
            </a:r>
            <a:r>
              <a:rPr sz="4400" spc="-200" dirty="0"/>
              <a:t>mistake</a:t>
            </a:r>
            <a:r>
              <a:rPr sz="4400" spc="-280" dirty="0"/>
              <a:t> </a:t>
            </a:r>
            <a:r>
              <a:rPr sz="4400" spc="-165" dirty="0"/>
              <a:t>(3)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33549"/>
            <a:ext cx="7124065" cy="23482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10" dirty="0">
                <a:latin typeface="Courier New"/>
                <a:cs typeface="Courier New"/>
              </a:rPr>
              <a:t> foo(void)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sz="2400" b="1" spc="-5" dirty="0">
                <a:latin typeface="Courier New"/>
                <a:cs typeface="Courier New"/>
              </a:rPr>
              <a:t>int *pt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*)malloc(sizeof(int));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…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2400" b="1" spc="-5" dirty="0">
                <a:latin typeface="Courier New"/>
                <a:cs typeface="Courier New"/>
              </a:rPr>
              <a:t>return;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320" y="4443464"/>
            <a:ext cx="1122680" cy="1187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b="1" spc="-5" dirty="0">
                <a:latin typeface="Courier New"/>
                <a:cs typeface="Courier New"/>
              </a:rPr>
              <a:t>foo();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400" b="1" spc="-5" dirty="0">
                <a:latin typeface="Courier New"/>
                <a:cs typeface="Courier New"/>
              </a:rPr>
              <a:t>foo();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spc="-5" dirty="0">
                <a:latin typeface="Courier New"/>
                <a:cs typeface="Courier New"/>
              </a:rPr>
              <a:t>foo();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4727" y="4610100"/>
            <a:ext cx="332231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46482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44487" y="7489"/>
                </a:lnTo>
                <a:lnTo>
                  <a:pt x="80819" y="27908"/>
                </a:lnTo>
                <a:lnTo>
                  <a:pt x="105316" y="58185"/>
                </a:lnTo>
                <a:lnTo>
                  <a:pt x="114300" y="95250"/>
                </a:lnTo>
                <a:lnTo>
                  <a:pt x="114300" y="476250"/>
                </a:lnTo>
                <a:lnTo>
                  <a:pt x="123283" y="513314"/>
                </a:lnTo>
                <a:lnTo>
                  <a:pt x="147780" y="543591"/>
                </a:lnTo>
                <a:lnTo>
                  <a:pt x="184112" y="564010"/>
                </a:lnTo>
                <a:lnTo>
                  <a:pt x="228600" y="571500"/>
                </a:lnTo>
                <a:lnTo>
                  <a:pt x="184112" y="578989"/>
                </a:lnTo>
                <a:lnTo>
                  <a:pt x="147780" y="599408"/>
                </a:lnTo>
                <a:lnTo>
                  <a:pt x="123283" y="629685"/>
                </a:lnTo>
                <a:lnTo>
                  <a:pt x="114300" y="666750"/>
                </a:lnTo>
                <a:lnTo>
                  <a:pt x="114300" y="1047750"/>
                </a:lnTo>
                <a:lnTo>
                  <a:pt x="105316" y="1084824"/>
                </a:lnTo>
                <a:lnTo>
                  <a:pt x="80819" y="1115101"/>
                </a:lnTo>
                <a:lnTo>
                  <a:pt x="44487" y="1135514"/>
                </a:lnTo>
                <a:lnTo>
                  <a:pt x="0" y="1143000"/>
                </a:lnTo>
              </a:path>
            </a:pathLst>
          </a:custGeom>
          <a:ln w="38100">
            <a:solidFill>
              <a:srgbClr val="C65B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8083" y="4812791"/>
            <a:ext cx="5300472" cy="553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9692" y="4768596"/>
            <a:ext cx="5503163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5201" y="4840287"/>
            <a:ext cx="5205349" cy="458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05201" y="4840287"/>
            <a:ext cx="5205730" cy="459105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  <a:tabLst>
                <a:tab pos="2195195" algn="l"/>
              </a:tabLst>
            </a:pPr>
            <a:r>
              <a:rPr sz="2400" b="1" dirty="0">
                <a:solidFill>
                  <a:srgbClr val="005C69"/>
                </a:solidFill>
                <a:latin typeface="Times New Roman"/>
                <a:cs typeface="Times New Roman"/>
              </a:rPr>
              <a:t>Memory</a:t>
            </a:r>
            <a:r>
              <a:rPr sz="2400" b="1" spc="-25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5C69"/>
                </a:solidFill>
                <a:latin typeface="Times New Roman"/>
                <a:cs typeface="Times New Roman"/>
              </a:rPr>
              <a:t>Leak!	May eventually</a:t>
            </a:r>
            <a:r>
              <a:rPr sz="2400" b="1" spc="-6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crash.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245" y="461594"/>
            <a:ext cx="4464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/>
              <a:t>Allocate </a:t>
            </a:r>
            <a:r>
              <a:rPr sz="4400" spc="-340" dirty="0"/>
              <a:t>a </a:t>
            </a:r>
            <a:r>
              <a:rPr sz="4400" spc="-280" dirty="0"/>
              <a:t>2-D</a:t>
            </a:r>
            <a:r>
              <a:rPr sz="4400" spc="-240" dirty="0"/>
              <a:t> </a:t>
            </a:r>
            <a:r>
              <a:rPr sz="4400" spc="-180" dirty="0"/>
              <a:t>array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6248400" cy="4343400"/>
          </a:xfrm>
          <a:custGeom>
            <a:avLst/>
            <a:gdLst/>
            <a:ahLst/>
            <a:cxnLst/>
            <a:rect l="l" t="t" r="r" b="b"/>
            <a:pathLst>
              <a:path w="6248400" h="4343400">
                <a:moveTo>
                  <a:pt x="0" y="4343400"/>
                </a:moveTo>
                <a:lnTo>
                  <a:pt x="6248400" y="4343400"/>
                </a:lnTo>
                <a:lnTo>
                  <a:pt x="62484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9525">
            <a:solidFill>
              <a:srgbClr val="C65B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57274"/>
            <a:ext cx="23120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700" algn="l"/>
              </a:tabLst>
            </a:pPr>
            <a:r>
              <a:rPr sz="2000" spc="-5" dirty="0">
                <a:latin typeface="Courier New"/>
                <a:cs typeface="Courier New"/>
              </a:rPr>
              <a:t>int	**A;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int A_rows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3;  int A_cols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76855"/>
            <a:ext cx="58559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03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A = </a:t>
            </a:r>
            <a:r>
              <a:rPr sz="2000" spc="-5" dirty="0">
                <a:latin typeface="Courier New"/>
                <a:cs typeface="Courier New"/>
              </a:rPr>
              <a:t>malloc(A_rows </a:t>
            </a:r>
            <a:r>
              <a:rPr sz="2000" dirty="0">
                <a:latin typeface="Courier New"/>
                <a:cs typeface="Courier New"/>
              </a:rPr>
              <a:t>* </a:t>
            </a:r>
            <a:r>
              <a:rPr sz="2000" spc="-5" dirty="0">
                <a:latin typeface="Courier New"/>
                <a:cs typeface="Courier New"/>
              </a:rPr>
              <a:t>sizeof(int *));  If(A ==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NULL){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printf(“cannot allocate</a:t>
            </a:r>
            <a:r>
              <a:rPr sz="2000" spc="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memory!\n”);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exit(-1);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05909"/>
            <a:ext cx="58559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for(i=0; i&lt; A_rows;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i++){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A[i] = </a:t>
            </a:r>
            <a:r>
              <a:rPr sz="2000" spc="-5" dirty="0">
                <a:latin typeface="Courier New"/>
                <a:cs typeface="Courier New"/>
              </a:rPr>
              <a:t>malloc(A_cols </a:t>
            </a:r>
            <a:r>
              <a:rPr sz="2000" dirty="0">
                <a:latin typeface="Courier New"/>
                <a:cs typeface="Courier New"/>
              </a:rPr>
              <a:t>*</a:t>
            </a:r>
            <a:r>
              <a:rPr sz="2000" spc="-5" dirty="0">
                <a:latin typeface="Courier New"/>
                <a:cs typeface="Courier New"/>
              </a:rPr>
              <a:t> sizeof(int));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0756" y="2334767"/>
            <a:ext cx="2199131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9607" y="2314955"/>
            <a:ext cx="2313431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2362174"/>
            <a:ext cx="2104390" cy="646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0" y="2362174"/>
            <a:ext cx="2104390" cy="646430"/>
          </a:xfrm>
          <a:custGeom>
            <a:avLst/>
            <a:gdLst/>
            <a:ahLst/>
            <a:cxnLst/>
            <a:rect l="l" t="t" r="r" b="b"/>
            <a:pathLst>
              <a:path w="2104390" h="646430">
                <a:moveTo>
                  <a:pt x="0" y="646328"/>
                </a:moveTo>
                <a:lnTo>
                  <a:pt x="2104390" y="646328"/>
                </a:lnTo>
                <a:lnTo>
                  <a:pt x="2104390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8009" y="2380615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2868"/>
                </a:solidFill>
                <a:latin typeface="Arial"/>
                <a:cs typeface="Arial"/>
              </a:rPr>
              <a:t>Allocate </a:t>
            </a:r>
            <a:r>
              <a:rPr sz="1800" spc="-60" dirty="0">
                <a:solidFill>
                  <a:srgbClr val="002868"/>
                </a:solidFill>
                <a:latin typeface="Arial"/>
                <a:cs typeface="Arial"/>
              </a:rPr>
              <a:t>memory</a:t>
            </a:r>
            <a:r>
              <a:rPr sz="1800" spc="-16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868"/>
                </a:solidFill>
                <a:latin typeface="Arial"/>
                <a:cs typeface="Arial"/>
              </a:rPr>
              <a:t>for  </a:t>
            </a:r>
            <a:r>
              <a:rPr sz="1800" spc="-40" dirty="0">
                <a:solidFill>
                  <a:srgbClr val="002868"/>
                </a:solidFill>
                <a:latin typeface="Arial"/>
                <a:cs typeface="Arial"/>
              </a:rPr>
              <a:t>all</a:t>
            </a:r>
            <a:r>
              <a:rPr sz="1800" spc="-10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002868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2352" y="2479548"/>
            <a:ext cx="1799844" cy="362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2501900"/>
            <a:ext cx="1601470" cy="214629"/>
          </a:xfrm>
          <a:custGeom>
            <a:avLst/>
            <a:gdLst/>
            <a:ahLst/>
            <a:cxnLst/>
            <a:rect l="l" t="t" r="r" b="b"/>
            <a:pathLst>
              <a:path w="1601470" h="214630">
                <a:moveTo>
                  <a:pt x="94996" y="96774"/>
                </a:moveTo>
                <a:lnTo>
                  <a:pt x="89280" y="100964"/>
                </a:lnTo>
                <a:lnTo>
                  <a:pt x="0" y="165100"/>
                </a:lnTo>
                <a:lnTo>
                  <a:pt x="106172" y="214249"/>
                </a:lnTo>
                <a:lnTo>
                  <a:pt x="113664" y="211454"/>
                </a:lnTo>
                <a:lnTo>
                  <a:pt x="116586" y="205104"/>
                </a:lnTo>
                <a:lnTo>
                  <a:pt x="119634" y="198754"/>
                </a:lnTo>
                <a:lnTo>
                  <a:pt x="116839" y="191135"/>
                </a:lnTo>
                <a:lnTo>
                  <a:pt x="82771" y="175387"/>
                </a:lnTo>
                <a:lnTo>
                  <a:pt x="26288" y="175387"/>
                </a:lnTo>
                <a:lnTo>
                  <a:pt x="23875" y="150113"/>
                </a:lnTo>
                <a:lnTo>
                  <a:pt x="70470" y="145673"/>
                </a:lnTo>
                <a:lnTo>
                  <a:pt x="104139" y="121538"/>
                </a:lnTo>
                <a:lnTo>
                  <a:pt x="109727" y="117475"/>
                </a:lnTo>
                <a:lnTo>
                  <a:pt x="111125" y="109474"/>
                </a:lnTo>
                <a:lnTo>
                  <a:pt x="106934" y="103886"/>
                </a:lnTo>
                <a:lnTo>
                  <a:pt x="102870" y="98171"/>
                </a:lnTo>
                <a:lnTo>
                  <a:pt x="94996" y="96774"/>
                </a:lnTo>
                <a:close/>
              </a:path>
              <a:path w="1601470" h="214630">
                <a:moveTo>
                  <a:pt x="70470" y="145673"/>
                </a:moveTo>
                <a:lnTo>
                  <a:pt x="23875" y="150113"/>
                </a:lnTo>
                <a:lnTo>
                  <a:pt x="26288" y="175387"/>
                </a:lnTo>
                <a:lnTo>
                  <a:pt x="51628" y="172974"/>
                </a:lnTo>
                <a:lnTo>
                  <a:pt x="32385" y="172974"/>
                </a:lnTo>
                <a:lnTo>
                  <a:pt x="30352" y="151129"/>
                </a:lnTo>
                <a:lnTo>
                  <a:pt x="62858" y="151129"/>
                </a:lnTo>
                <a:lnTo>
                  <a:pt x="70470" y="145673"/>
                </a:lnTo>
                <a:close/>
              </a:path>
              <a:path w="1601470" h="214630">
                <a:moveTo>
                  <a:pt x="73131" y="170926"/>
                </a:moveTo>
                <a:lnTo>
                  <a:pt x="26288" y="175387"/>
                </a:lnTo>
                <a:lnTo>
                  <a:pt x="82771" y="175387"/>
                </a:lnTo>
                <a:lnTo>
                  <a:pt x="73131" y="170926"/>
                </a:lnTo>
                <a:close/>
              </a:path>
              <a:path w="1601470" h="214630">
                <a:moveTo>
                  <a:pt x="30352" y="151129"/>
                </a:moveTo>
                <a:lnTo>
                  <a:pt x="32385" y="172974"/>
                </a:lnTo>
                <a:lnTo>
                  <a:pt x="50106" y="160271"/>
                </a:lnTo>
                <a:lnTo>
                  <a:pt x="30352" y="151129"/>
                </a:lnTo>
                <a:close/>
              </a:path>
              <a:path w="1601470" h="214630">
                <a:moveTo>
                  <a:pt x="50106" y="160271"/>
                </a:moveTo>
                <a:lnTo>
                  <a:pt x="32385" y="172974"/>
                </a:lnTo>
                <a:lnTo>
                  <a:pt x="51628" y="172974"/>
                </a:lnTo>
                <a:lnTo>
                  <a:pt x="73131" y="170926"/>
                </a:lnTo>
                <a:lnTo>
                  <a:pt x="50106" y="160271"/>
                </a:lnTo>
                <a:close/>
              </a:path>
              <a:path w="1601470" h="214630">
                <a:moveTo>
                  <a:pt x="1599056" y="0"/>
                </a:moveTo>
                <a:lnTo>
                  <a:pt x="70470" y="145673"/>
                </a:lnTo>
                <a:lnTo>
                  <a:pt x="50106" y="160271"/>
                </a:lnTo>
                <a:lnTo>
                  <a:pt x="73131" y="170926"/>
                </a:lnTo>
                <a:lnTo>
                  <a:pt x="1601343" y="25400"/>
                </a:lnTo>
                <a:lnTo>
                  <a:pt x="1599056" y="0"/>
                </a:lnTo>
                <a:close/>
              </a:path>
              <a:path w="1601470" h="214630">
                <a:moveTo>
                  <a:pt x="62858" y="151129"/>
                </a:moveTo>
                <a:lnTo>
                  <a:pt x="30352" y="151129"/>
                </a:lnTo>
                <a:lnTo>
                  <a:pt x="50106" y="160271"/>
                </a:lnTo>
                <a:lnTo>
                  <a:pt x="62858" y="1511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4556" y="4620767"/>
            <a:ext cx="2336292" cy="740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3407" y="4600955"/>
            <a:ext cx="2449068" cy="839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1800" y="4648174"/>
            <a:ext cx="2241423" cy="646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1800" y="4648174"/>
            <a:ext cx="2241550" cy="646430"/>
          </a:xfrm>
          <a:custGeom>
            <a:avLst/>
            <a:gdLst/>
            <a:ahLst/>
            <a:cxnLst/>
            <a:rect l="l" t="t" r="r" b="b"/>
            <a:pathLst>
              <a:path w="2241550" h="646429">
                <a:moveTo>
                  <a:pt x="0" y="646328"/>
                </a:moveTo>
                <a:lnTo>
                  <a:pt x="2241423" y="646328"/>
                </a:lnTo>
                <a:lnTo>
                  <a:pt x="2241423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61429" y="4666869"/>
            <a:ext cx="201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002868"/>
                </a:solidFill>
                <a:latin typeface="Arial"/>
                <a:cs typeface="Arial"/>
              </a:rPr>
              <a:t>For each </a:t>
            </a:r>
            <a:r>
              <a:rPr sz="1800" spc="-30" dirty="0">
                <a:solidFill>
                  <a:srgbClr val="002868"/>
                </a:solidFill>
                <a:latin typeface="Arial"/>
                <a:cs typeface="Arial"/>
              </a:rPr>
              <a:t>row</a:t>
            </a:r>
            <a:r>
              <a:rPr sz="1800" spc="-11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02868"/>
                </a:solidFill>
                <a:latin typeface="Arial"/>
                <a:cs typeface="Arial"/>
              </a:rPr>
              <a:t>allocate  </a:t>
            </a:r>
            <a:r>
              <a:rPr sz="1800" spc="-1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1800" spc="-30" dirty="0">
                <a:solidFill>
                  <a:srgbClr val="002868"/>
                </a:solidFill>
                <a:latin typeface="Arial"/>
                <a:cs typeface="Arial"/>
              </a:rPr>
              <a:t>entire</a:t>
            </a:r>
            <a:r>
              <a:rPr sz="1800" spc="-6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002868"/>
                </a:solidFill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9552" y="4741164"/>
            <a:ext cx="1266444" cy="3108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15000" y="4787900"/>
            <a:ext cx="1068070" cy="140970"/>
          </a:xfrm>
          <a:custGeom>
            <a:avLst/>
            <a:gdLst/>
            <a:ahLst/>
            <a:cxnLst/>
            <a:rect l="l" t="t" r="r" b="b"/>
            <a:pathLst>
              <a:path w="1068070" h="140970">
                <a:moveTo>
                  <a:pt x="96520" y="22860"/>
                </a:moveTo>
                <a:lnTo>
                  <a:pt x="0" y="88900"/>
                </a:lnTo>
                <a:lnTo>
                  <a:pt x="104901" y="140462"/>
                </a:lnTo>
                <a:lnTo>
                  <a:pt x="112522" y="137922"/>
                </a:lnTo>
                <a:lnTo>
                  <a:pt x="115697" y="131572"/>
                </a:lnTo>
                <a:lnTo>
                  <a:pt x="118745" y="125349"/>
                </a:lnTo>
                <a:lnTo>
                  <a:pt x="116204" y="117729"/>
                </a:lnTo>
                <a:lnTo>
                  <a:pt x="79861" y="99822"/>
                </a:lnTo>
                <a:lnTo>
                  <a:pt x="26035" y="99822"/>
                </a:lnTo>
                <a:lnTo>
                  <a:pt x="24129" y="74422"/>
                </a:lnTo>
                <a:lnTo>
                  <a:pt x="71042" y="71070"/>
                </a:lnTo>
                <a:lnTo>
                  <a:pt x="105028" y="47879"/>
                </a:lnTo>
                <a:lnTo>
                  <a:pt x="110871" y="43814"/>
                </a:lnTo>
                <a:lnTo>
                  <a:pt x="112395" y="35941"/>
                </a:lnTo>
                <a:lnTo>
                  <a:pt x="108458" y="30225"/>
                </a:lnTo>
                <a:lnTo>
                  <a:pt x="104394" y="24383"/>
                </a:lnTo>
                <a:lnTo>
                  <a:pt x="96520" y="22860"/>
                </a:lnTo>
                <a:close/>
              </a:path>
              <a:path w="1068070" h="140970">
                <a:moveTo>
                  <a:pt x="71042" y="71070"/>
                </a:moveTo>
                <a:lnTo>
                  <a:pt x="24129" y="74422"/>
                </a:lnTo>
                <a:lnTo>
                  <a:pt x="26035" y="99822"/>
                </a:lnTo>
                <a:lnTo>
                  <a:pt x="58031" y="97536"/>
                </a:lnTo>
                <a:lnTo>
                  <a:pt x="32258" y="97536"/>
                </a:lnTo>
                <a:lnTo>
                  <a:pt x="30734" y="75692"/>
                </a:lnTo>
                <a:lnTo>
                  <a:pt x="64269" y="75692"/>
                </a:lnTo>
                <a:lnTo>
                  <a:pt x="71042" y="71070"/>
                </a:lnTo>
                <a:close/>
              </a:path>
              <a:path w="1068070" h="140970">
                <a:moveTo>
                  <a:pt x="73026" y="96464"/>
                </a:moveTo>
                <a:lnTo>
                  <a:pt x="26035" y="99822"/>
                </a:lnTo>
                <a:lnTo>
                  <a:pt x="79861" y="99822"/>
                </a:lnTo>
                <a:lnTo>
                  <a:pt x="73026" y="96464"/>
                </a:lnTo>
                <a:close/>
              </a:path>
              <a:path w="1068070" h="140970">
                <a:moveTo>
                  <a:pt x="30734" y="75692"/>
                </a:moveTo>
                <a:lnTo>
                  <a:pt x="32258" y="97536"/>
                </a:lnTo>
                <a:lnTo>
                  <a:pt x="50233" y="85269"/>
                </a:lnTo>
                <a:lnTo>
                  <a:pt x="30734" y="75692"/>
                </a:lnTo>
                <a:close/>
              </a:path>
              <a:path w="1068070" h="140970">
                <a:moveTo>
                  <a:pt x="50233" y="85269"/>
                </a:moveTo>
                <a:lnTo>
                  <a:pt x="32258" y="97536"/>
                </a:lnTo>
                <a:lnTo>
                  <a:pt x="58031" y="97536"/>
                </a:lnTo>
                <a:lnTo>
                  <a:pt x="73026" y="96464"/>
                </a:lnTo>
                <a:lnTo>
                  <a:pt x="50233" y="85269"/>
                </a:lnTo>
                <a:close/>
              </a:path>
              <a:path w="1068070" h="140970">
                <a:moveTo>
                  <a:pt x="1065910" y="0"/>
                </a:moveTo>
                <a:lnTo>
                  <a:pt x="71042" y="71070"/>
                </a:lnTo>
                <a:lnTo>
                  <a:pt x="50233" y="85269"/>
                </a:lnTo>
                <a:lnTo>
                  <a:pt x="73026" y="96464"/>
                </a:lnTo>
                <a:lnTo>
                  <a:pt x="1067689" y="25400"/>
                </a:lnTo>
                <a:lnTo>
                  <a:pt x="1065910" y="0"/>
                </a:lnTo>
                <a:close/>
              </a:path>
              <a:path w="1068070" h="140970">
                <a:moveTo>
                  <a:pt x="64269" y="75692"/>
                </a:moveTo>
                <a:lnTo>
                  <a:pt x="30734" y="75692"/>
                </a:lnTo>
                <a:lnTo>
                  <a:pt x="50233" y="85269"/>
                </a:lnTo>
                <a:lnTo>
                  <a:pt x="64269" y="7569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801" y="496646"/>
            <a:ext cx="7850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A </a:t>
            </a:r>
            <a:r>
              <a:rPr spc="-60" dirty="0"/>
              <a:t>function </a:t>
            </a:r>
            <a:r>
              <a:rPr spc="-210" dirty="0"/>
              <a:t>using </a:t>
            </a:r>
            <a:r>
              <a:rPr spc="-310" dirty="0"/>
              <a:t>a </a:t>
            </a:r>
            <a:r>
              <a:rPr spc="-250" dirty="0"/>
              <a:t>2-D </a:t>
            </a:r>
            <a:r>
              <a:rPr spc="-170" dirty="0"/>
              <a:t>array</a:t>
            </a:r>
            <a:r>
              <a:rPr spc="-65" dirty="0"/>
              <a:t> </a:t>
            </a:r>
            <a:r>
              <a:rPr spc="-135" dirty="0"/>
              <a:t>argument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7924800" cy="2438400"/>
          </a:xfrm>
          <a:custGeom>
            <a:avLst/>
            <a:gdLst/>
            <a:ahLst/>
            <a:cxnLst/>
            <a:rect l="l" t="t" r="r" b="b"/>
            <a:pathLst>
              <a:path w="7924800" h="2438400">
                <a:moveTo>
                  <a:pt x="0" y="2438400"/>
                </a:moveTo>
                <a:lnTo>
                  <a:pt x="7924800" y="2438400"/>
                </a:lnTo>
                <a:lnTo>
                  <a:pt x="79248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525">
            <a:solidFill>
              <a:srgbClr val="C65B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" y="1550796"/>
            <a:ext cx="3016885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Courier New"/>
                <a:cs typeface="Courier New"/>
              </a:rPr>
              <a:t>//prototype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urier New"/>
                <a:cs typeface="Courier New"/>
              </a:rPr>
              <a:t>void 2d_func(int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**A);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5772" y="3252342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%d\n”,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A[0][0]);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2539110"/>
            <a:ext cx="410908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6645">
              <a:lnSpc>
                <a:spcPct val="12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//function define:  void 2d_func(int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**A){</a:t>
            </a:r>
            <a:endParaRPr sz="1800">
              <a:latin typeface="Courier New"/>
              <a:cs typeface="Courier New"/>
            </a:endParaRPr>
          </a:p>
          <a:p>
            <a:pPr marL="27368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urier New"/>
                <a:cs typeface="Courier New"/>
              </a:rPr>
              <a:t>printf(“the value at 0,0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436" y="461594"/>
            <a:ext cx="5201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/>
              <a:t>De-allocate </a:t>
            </a:r>
            <a:r>
              <a:rPr sz="4400" spc="-340" dirty="0"/>
              <a:t>a </a:t>
            </a:r>
            <a:r>
              <a:rPr sz="4400" spc="-275" dirty="0"/>
              <a:t>2-D</a:t>
            </a:r>
            <a:r>
              <a:rPr sz="4400" spc="-235" dirty="0"/>
              <a:t> </a:t>
            </a:r>
            <a:r>
              <a:rPr sz="4400" spc="-180" dirty="0"/>
              <a:t>array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5400" y="1828800"/>
            <a:ext cx="6248400" cy="2133600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Courier New"/>
                <a:cs typeface="Courier New"/>
              </a:rPr>
              <a:t>//free allocated memory when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finished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for(i=0; i&lt;A_rows;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i++){</a:t>
            </a:r>
            <a:endParaRPr sz="20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ourier New"/>
                <a:cs typeface="Courier New"/>
              </a:rPr>
              <a:t>free(A[i]);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Courier New"/>
                <a:cs typeface="Courier New"/>
              </a:rPr>
              <a:t>free(A);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627499"/>
            <a:ext cx="8021320" cy="4677410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005"/>
              </a:spcBef>
              <a:tabLst>
                <a:tab pos="5977890" algn="l"/>
              </a:tabLst>
            </a:pPr>
            <a:r>
              <a:rPr sz="3200" spc="-190" dirty="0">
                <a:solidFill>
                  <a:srgbClr val="002868"/>
                </a:solidFill>
                <a:latin typeface="Arial"/>
                <a:cs typeface="Arial"/>
              </a:rPr>
              <a:t>Using 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Dynamic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002868"/>
                </a:solidFill>
                <a:latin typeface="Arial"/>
                <a:cs typeface="Arial"/>
              </a:rPr>
              <a:t>Memory</a:t>
            </a:r>
            <a:r>
              <a:rPr sz="3200" spc="-17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002868"/>
                </a:solidFill>
                <a:latin typeface="Arial"/>
                <a:cs typeface="Arial"/>
              </a:rPr>
              <a:t>allocation	</a:t>
            </a:r>
            <a:r>
              <a:rPr sz="3200" spc="50" dirty="0">
                <a:solidFill>
                  <a:srgbClr val="002868"/>
                </a:solidFill>
                <a:latin typeface="Arial"/>
                <a:cs typeface="Arial"/>
              </a:rPr>
              <a:t>&amp;</a:t>
            </a:r>
            <a:r>
              <a:rPr sz="3200" spc="-21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002868"/>
                </a:solidFill>
                <a:latin typeface="Arial"/>
                <a:cs typeface="Arial"/>
              </a:rPr>
              <a:t>Functions</a:t>
            </a:r>
            <a:endParaRPr sz="3200" dirty="0">
              <a:latin typeface="Arial"/>
              <a:cs typeface="Arial"/>
            </a:endParaRPr>
          </a:p>
          <a:p>
            <a:pPr marL="355600" marR="41275" indent="-342900">
              <a:lnSpc>
                <a:spcPts val="2400"/>
              </a:lnSpc>
              <a:spcBef>
                <a:spcPts val="205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40" dirty="0">
                <a:solidFill>
                  <a:srgbClr val="002868"/>
                </a:solidFill>
                <a:latin typeface="Arial"/>
                <a:cs typeface="Arial"/>
              </a:rPr>
              <a:t>Write </a:t>
            </a:r>
            <a:r>
              <a:rPr sz="2500" spc="-19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500" spc="-100" dirty="0">
                <a:solidFill>
                  <a:srgbClr val="002868"/>
                </a:solidFill>
                <a:latin typeface="Arial"/>
                <a:cs typeface="Arial"/>
              </a:rPr>
              <a:t>program </a:t>
            </a:r>
            <a:r>
              <a:rPr sz="2500" spc="-5" dirty="0">
                <a:solidFill>
                  <a:srgbClr val="002868"/>
                </a:solidFill>
                <a:latin typeface="Arial"/>
                <a:cs typeface="Arial"/>
              </a:rPr>
              <a:t>that </a:t>
            </a:r>
            <a:r>
              <a:rPr sz="2500" spc="-75" dirty="0">
                <a:solidFill>
                  <a:srgbClr val="002868"/>
                </a:solidFill>
                <a:latin typeface="Arial"/>
                <a:cs typeface="Arial"/>
              </a:rPr>
              <a:t>performs </a:t>
            </a:r>
            <a:r>
              <a:rPr sz="2500" spc="-19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500" spc="-50" dirty="0">
                <a:solidFill>
                  <a:srgbClr val="002868"/>
                </a:solidFill>
                <a:latin typeface="Arial"/>
                <a:cs typeface="Arial"/>
              </a:rPr>
              <a:t>matrix </a:t>
            </a:r>
            <a:r>
              <a:rPr sz="2500" spc="-25" dirty="0">
                <a:solidFill>
                  <a:srgbClr val="002868"/>
                </a:solidFill>
                <a:latin typeface="Arial"/>
                <a:cs typeface="Arial"/>
              </a:rPr>
              <a:t>multiply </a:t>
            </a:r>
            <a:r>
              <a:rPr sz="2500" spc="-95" dirty="0">
                <a:solidFill>
                  <a:srgbClr val="002868"/>
                </a:solidFill>
                <a:latin typeface="Arial"/>
                <a:cs typeface="Arial"/>
              </a:rPr>
              <a:t>inside </a:t>
            </a:r>
            <a:r>
              <a:rPr sz="2500" spc="-10" dirty="0">
                <a:solidFill>
                  <a:srgbClr val="002868"/>
                </a:solidFill>
                <a:latin typeface="Arial"/>
                <a:cs typeface="Arial"/>
              </a:rPr>
              <a:t>of</a:t>
            </a:r>
            <a:r>
              <a:rPr sz="2500" spc="-44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195" dirty="0">
                <a:solidFill>
                  <a:srgbClr val="002868"/>
                </a:solidFill>
                <a:latin typeface="Arial"/>
                <a:cs typeface="Arial"/>
              </a:rPr>
              <a:t>a  </a:t>
            </a:r>
            <a:r>
              <a:rPr sz="2500" spc="-45" dirty="0">
                <a:solidFill>
                  <a:srgbClr val="002868"/>
                </a:solidFill>
                <a:latin typeface="Arial"/>
                <a:cs typeface="Arial"/>
              </a:rPr>
              <a:t>function.</a:t>
            </a:r>
            <a:endParaRPr sz="2500" dirty="0">
              <a:latin typeface="Arial"/>
              <a:cs typeface="Arial"/>
            </a:endParaRPr>
          </a:p>
          <a:p>
            <a:pPr marL="355600" marR="1022985" indent="-342900">
              <a:lnSpc>
                <a:spcPts val="24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70" dirty="0">
                <a:solidFill>
                  <a:srgbClr val="002868"/>
                </a:solidFill>
                <a:latin typeface="Arial"/>
                <a:cs typeface="Arial"/>
              </a:rPr>
              <a:t>You </a:t>
            </a:r>
            <a:r>
              <a:rPr sz="2500" spc="5" dirty="0">
                <a:solidFill>
                  <a:srgbClr val="002868"/>
                </a:solidFill>
                <a:latin typeface="Arial"/>
                <a:cs typeface="Arial"/>
              </a:rPr>
              <a:t>will </a:t>
            </a:r>
            <a:r>
              <a:rPr sz="2500" spc="-155" dirty="0">
                <a:solidFill>
                  <a:srgbClr val="002868"/>
                </a:solidFill>
                <a:latin typeface="Arial"/>
                <a:cs typeface="Arial"/>
              </a:rPr>
              <a:t>have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four </a:t>
            </a:r>
            <a:r>
              <a:rPr sz="2500" spc="-70" dirty="0">
                <a:solidFill>
                  <a:srgbClr val="002868"/>
                </a:solidFill>
                <a:latin typeface="Arial"/>
                <a:cs typeface="Arial"/>
              </a:rPr>
              <a:t>functions </a:t>
            </a:r>
            <a:r>
              <a:rPr sz="2500" spc="-35" dirty="0">
                <a:solidFill>
                  <a:srgbClr val="002868"/>
                </a:solidFill>
                <a:latin typeface="Arial"/>
                <a:cs typeface="Arial"/>
              </a:rPr>
              <a:t>in </a:t>
            </a:r>
            <a:r>
              <a:rPr sz="2500" spc="-50" dirty="0">
                <a:solidFill>
                  <a:srgbClr val="002868"/>
                </a:solidFill>
                <a:latin typeface="Arial"/>
                <a:cs typeface="Arial"/>
              </a:rPr>
              <a:t>this </a:t>
            </a:r>
            <a:r>
              <a:rPr sz="2500" spc="-95" dirty="0">
                <a:solidFill>
                  <a:srgbClr val="002868"/>
                </a:solidFill>
                <a:latin typeface="Arial"/>
                <a:cs typeface="Arial"/>
              </a:rPr>
              <a:t>program,</a:t>
            </a:r>
            <a:r>
              <a:rPr sz="2500" spc="-409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85" dirty="0">
                <a:solidFill>
                  <a:srgbClr val="002868"/>
                </a:solidFill>
                <a:latin typeface="Arial"/>
                <a:cs typeface="Arial"/>
              </a:rPr>
              <a:t>main(),  </a:t>
            </a:r>
            <a:r>
              <a:rPr sz="2500" spc="-120" dirty="0">
                <a:solidFill>
                  <a:srgbClr val="002868"/>
                </a:solidFill>
                <a:latin typeface="Arial"/>
                <a:cs typeface="Arial"/>
              </a:rPr>
              <a:t>check(), </a:t>
            </a:r>
            <a:r>
              <a:rPr sz="2500" spc="-65" dirty="0">
                <a:solidFill>
                  <a:srgbClr val="002868"/>
                </a:solidFill>
                <a:latin typeface="Arial"/>
                <a:cs typeface="Arial"/>
              </a:rPr>
              <a:t>matmul(), </a:t>
            </a:r>
            <a:r>
              <a:rPr sz="2500" spc="-120" dirty="0">
                <a:solidFill>
                  <a:srgbClr val="002868"/>
                </a:solidFill>
                <a:latin typeface="Arial"/>
                <a:cs typeface="Arial"/>
              </a:rPr>
              <a:t>and</a:t>
            </a:r>
            <a:r>
              <a:rPr sz="25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80" dirty="0">
                <a:solidFill>
                  <a:srgbClr val="002868"/>
                </a:solidFill>
                <a:latin typeface="Arial"/>
                <a:cs typeface="Arial"/>
              </a:rPr>
              <a:t>printResult().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75" dirty="0">
                <a:solidFill>
                  <a:srgbClr val="002868"/>
                </a:solidFill>
                <a:latin typeface="Arial"/>
                <a:cs typeface="Arial"/>
              </a:rPr>
              <a:t>In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500" spc="-90" dirty="0">
                <a:solidFill>
                  <a:srgbClr val="002868"/>
                </a:solidFill>
                <a:latin typeface="Arial"/>
                <a:cs typeface="Arial"/>
              </a:rPr>
              <a:t>main </a:t>
            </a:r>
            <a:r>
              <a:rPr sz="2500" spc="-40" dirty="0">
                <a:solidFill>
                  <a:srgbClr val="002868"/>
                </a:solidFill>
                <a:latin typeface="Arial"/>
                <a:cs typeface="Arial"/>
              </a:rPr>
              <a:t>function </a:t>
            </a:r>
            <a:r>
              <a:rPr sz="2500" spc="-105" dirty="0">
                <a:solidFill>
                  <a:srgbClr val="002868"/>
                </a:solidFill>
                <a:latin typeface="Arial"/>
                <a:cs typeface="Arial"/>
              </a:rPr>
              <a:t>you </a:t>
            </a:r>
            <a:r>
              <a:rPr sz="2500" spc="-165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2500" spc="-55" dirty="0">
                <a:solidFill>
                  <a:srgbClr val="002868"/>
                </a:solidFill>
                <a:latin typeface="Arial"/>
                <a:cs typeface="Arial"/>
              </a:rPr>
              <a:t>initialize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500" spc="-50" dirty="0">
                <a:solidFill>
                  <a:srgbClr val="002868"/>
                </a:solidFill>
                <a:latin typeface="Arial"/>
                <a:cs typeface="Arial"/>
              </a:rPr>
              <a:t>matrix</a:t>
            </a:r>
            <a:r>
              <a:rPr sz="2500" spc="-509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110" dirty="0">
                <a:solidFill>
                  <a:srgbClr val="002868"/>
                </a:solidFill>
                <a:latin typeface="Arial"/>
                <a:cs typeface="Arial"/>
              </a:rPr>
              <a:t>by </a:t>
            </a:r>
            <a:r>
              <a:rPr sz="2500" spc="-105" dirty="0">
                <a:solidFill>
                  <a:srgbClr val="002868"/>
                </a:solidFill>
                <a:latin typeface="Arial"/>
                <a:cs typeface="Arial"/>
              </a:rPr>
              <a:t>reading  </a:t>
            </a:r>
            <a:r>
              <a:rPr sz="2500" spc="-140" dirty="0">
                <a:solidFill>
                  <a:srgbClr val="002868"/>
                </a:solidFill>
                <a:latin typeface="Arial"/>
                <a:cs typeface="Arial"/>
              </a:rPr>
              <a:t>values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from the </a:t>
            </a:r>
            <a:r>
              <a:rPr sz="2500" spc="-114" dirty="0">
                <a:solidFill>
                  <a:srgbClr val="002868"/>
                </a:solidFill>
                <a:latin typeface="Arial"/>
                <a:cs typeface="Arial"/>
              </a:rPr>
              <a:t>keyboard </a:t>
            </a:r>
            <a:r>
              <a:rPr sz="2500" spc="-25" dirty="0">
                <a:solidFill>
                  <a:srgbClr val="002868"/>
                </a:solidFill>
                <a:latin typeface="Arial"/>
                <a:cs typeface="Arial"/>
              </a:rPr>
              <a:t>or </a:t>
            </a:r>
            <a:r>
              <a:rPr sz="2500" spc="-105" dirty="0">
                <a:solidFill>
                  <a:srgbClr val="002868"/>
                </a:solidFill>
                <a:latin typeface="Arial"/>
                <a:cs typeface="Arial"/>
              </a:rPr>
              <a:t>you </a:t>
            </a:r>
            <a:r>
              <a:rPr sz="2500" spc="-165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2500" spc="-105" dirty="0">
                <a:solidFill>
                  <a:srgbClr val="002868"/>
                </a:solidFill>
                <a:latin typeface="Arial"/>
                <a:cs typeface="Arial"/>
              </a:rPr>
              <a:t>hard-code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500" spc="-4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130" dirty="0">
                <a:solidFill>
                  <a:srgbClr val="002868"/>
                </a:solidFill>
                <a:latin typeface="Arial"/>
                <a:cs typeface="Arial"/>
              </a:rPr>
              <a:t>values.</a:t>
            </a:r>
            <a:endParaRPr sz="2500" dirty="0">
              <a:latin typeface="Arial"/>
              <a:cs typeface="Arial"/>
            </a:endParaRPr>
          </a:p>
          <a:p>
            <a:pPr marL="355600" marR="190500" indent="-342900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1486535" algn="l"/>
              </a:tabLst>
            </a:pPr>
            <a:r>
              <a:rPr sz="2500" spc="-215" dirty="0">
                <a:solidFill>
                  <a:srgbClr val="002868"/>
                </a:solidFill>
                <a:latin typeface="Arial"/>
                <a:cs typeface="Arial"/>
              </a:rPr>
              <a:t>Use</a:t>
            </a:r>
            <a:r>
              <a:rPr sz="25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	</a:t>
            </a:r>
            <a:r>
              <a:rPr sz="2500" spc="-130" dirty="0">
                <a:solidFill>
                  <a:srgbClr val="002868"/>
                </a:solidFill>
                <a:latin typeface="Arial"/>
                <a:cs typeface="Arial"/>
              </a:rPr>
              <a:t>check()</a:t>
            </a:r>
            <a:r>
              <a:rPr sz="2500" spc="-11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40" dirty="0">
                <a:solidFill>
                  <a:srgbClr val="002868"/>
                </a:solidFill>
                <a:latin typeface="Arial"/>
                <a:cs typeface="Arial"/>
              </a:rPr>
              <a:t>function</a:t>
            </a:r>
            <a:r>
              <a:rPr sz="25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20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2500" spc="-15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002868"/>
                </a:solidFill>
                <a:latin typeface="Arial"/>
                <a:cs typeface="Arial"/>
              </a:rPr>
              <a:t>determine</a:t>
            </a:r>
            <a:r>
              <a:rPr sz="25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02868"/>
                </a:solidFill>
                <a:latin typeface="Arial"/>
                <a:cs typeface="Arial"/>
              </a:rPr>
              <a:t>if</a:t>
            </a:r>
            <a:r>
              <a:rPr sz="25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5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10" dirty="0">
                <a:solidFill>
                  <a:srgbClr val="002868"/>
                </a:solidFill>
                <a:latin typeface="Arial"/>
                <a:cs typeface="Arial"/>
              </a:rPr>
              <a:t>two</a:t>
            </a:r>
            <a:r>
              <a:rPr sz="2500" spc="-15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90" dirty="0">
                <a:solidFill>
                  <a:srgbClr val="002868"/>
                </a:solidFill>
                <a:latin typeface="Arial"/>
                <a:cs typeface="Arial"/>
              </a:rPr>
              <a:t>matrices  </a:t>
            </a:r>
            <a:r>
              <a:rPr sz="2500" spc="-165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2500" spc="-120" dirty="0">
                <a:solidFill>
                  <a:srgbClr val="002868"/>
                </a:solidFill>
                <a:latin typeface="Arial"/>
                <a:cs typeface="Arial"/>
              </a:rPr>
              <a:t>be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multiplied, </a:t>
            </a:r>
            <a:r>
              <a:rPr sz="2500" spc="-50" dirty="0">
                <a:solidFill>
                  <a:srgbClr val="002868"/>
                </a:solidFill>
                <a:latin typeface="Arial"/>
                <a:cs typeface="Arial"/>
              </a:rPr>
              <a:t>exit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500" spc="-100" dirty="0">
                <a:solidFill>
                  <a:srgbClr val="002868"/>
                </a:solidFill>
                <a:latin typeface="Arial"/>
                <a:cs typeface="Arial"/>
              </a:rPr>
              <a:t>program </a:t>
            </a:r>
            <a:r>
              <a:rPr sz="2500" spc="40" dirty="0">
                <a:solidFill>
                  <a:srgbClr val="002868"/>
                </a:solidFill>
                <a:latin typeface="Arial"/>
                <a:cs typeface="Arial"/>
              </a:rPr>
              <a:t>if</a:t>
            </a:r>
            <a:r>
              <a:rPr sz="2500" spc="-49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55" dirty="0">
                <a:solidFill>
                  <a:srgbClr val="002868"/>
                </a:solidFill>
                <a:latin typeface="Arial"/>
                <a:cs typeface="Arial"/>
              </a:rPr>
              <a:t>they </a:t>
            </a:r>
            <a:r>
              <a:rPr sz="2500" spc="-85" dirty="0">
                <a:solidFill>
                  <a:srgbClr val="002868"/>
                </a:solidFill>
                <a:latin typeface="Arial"/>
                <a:cs typeface="Arial"/>
              </a:rPr>
              <a:t>cannot.</a:t>
            </a:r>
            <a:endParaRPr sz="2500" dirty="0">
              <a:latin typeface="Arial"/>
              <a:cs typeface="Arial"/>
            </a:endParaRPr>
          </a:p>
          <a:p>
            <a:pPr marL="355600" marR="32384" indent="-342900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295" dirty="0">
                <a:solidFill>
                  <a:srgbClr val="002868"/>
                </a:solidFill>
                <a:latin typeface="Arial"/>
                <a:cs typeface="Arial"/>
              </a:rPr>
              <a:t>Pass </a:t>
            </a:r>
            <a:r>
              <a:rPr sz="2500" spc="-70" dirty="0">
                <a:solidFill>
                  <a:srgbClr val="002868"/>
                </a:solidFill>
                <a:latin typeface="Arial"/>
                <a:cs typeface="Arial"/>
              </a:rPr>
              <a:t>your </a:t>
            </a:r>
            <a:r>
              <a:rPr sz="2500" spc="-75" dirty="0">
                <a:solidFill>
                  <a:srgbClr val="002868"/>
                </a:solidFill>
                <a:latin typeface="Arial"/>
                <a:cs typeface="Arial"/>
              </a:rPr>
              <a:t>matrixA </a:t>
            </a:r>
            <a:r>
              <a:rPr sz="2500" spc="-120" dirty="0">
                <a:solidFill>
                  <a:srgbClr val="002868"/>
                </a:solidFill>
                <a:latin typeface="Arial"/>
                <a:cs typeface="Arial"/>
              </a:rPr>
              <a:t>and </a:t>
            </a:r>
            <a:r>
              <a:rPr sz="2500" spc="-85" dirty="0">
                <a:solidFill>
                  <a:srgbClr val="002868"/>
                </a:solidFill>
                <a:latin typeface="Arial"/>
                <a:cs typeface="Arial"/>
              </a:rPr>
              <a:t>matrixB </a:t>
            </a:r>
            <a:r>
              <a:rPr sz="2500" spc="2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500" spc="-40" dirty="0">
                <a:solidFill>
                  <a:srgbClr val="002868"/>
                </a:solidFill>
                <a:latin typeface="Arial"/>
                <a:cs typeface="Arial"/>
              </a:rPr>
              <a:t>function </a:t>
            </a:r>
            <a:r>
              <a:rPr sz="2500" spc="-65" dirty="0">
                <a:solidFill>
                  <a:srgbClr val="002868"/>
                </a:solidFill>
                <a:latin typeface="Arial"/>
                <a:cs typeface="Arial"/>
              </a:rPr>
              <a:t>matmul(),  </a:t>
            </a:r>
            <a:r>
              <a:rPr sz="2500" spc="-75" dirty="0">
                <a:solidFill>
                  <a:srgbClr val="002868"/>
                </a:solidFill>
                <a:latin typeface="Arial"/>
                <a:cs typeface="Arial"/>
              </a:rPr>
              <a:t>which</a:t>
            </a:r>
            <a:r>
              <a:rPr sz="2500" spc="-114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002868"/>
                </a:solidFill>
                <a:latin typeface="Arial"/>
                <a:cs typeface="Arial"/>
              </a:rPr>
              <a:t>will</a:t>
            </a:r>
            <a:r>
              <a:rPr sz="25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02868"/>
                </a:solidFill>
                <a:latin typeface="Arial"/>
                <a:cs typeface="Arial"/>
              </a:rPr>
              <a:t>perform</a:t>
            </a:r>
            <a:r>
              <a:rPr sz="25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5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50" dirty="0">
                <a:solidFill>
                  <a:srgbClr val="002868"/>
                </a:solidFill>
                <a:latin typeface="Arial"/>
                <a:cs typeface="Arial"/>
              </a:rPr>
              <a:t>matrix</a:t>
            </a:r>
            <a:r>
              <a:rPr sz="2500" spc="-10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02868"/>
                </a:solidFill>
                <a:latin typeface="Arial"/>
                <a:cs typeface="Arial"/>
              </a:rPr>
              <a:t>multiply</a:t>
            </a:r>
            <a:r>
              <a:rPr sz="2500" spc="-10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02868"/>
                </a:solidFill>
                <a:latin typeface="Arial"/>
                <a:cs typeface="Arial"/>
              </a:rPr>
              <a:t>then</a:t>
            </a:r>
            <a:r>
              <a:rPr sz="25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2868"/>
                </a:solidFill>
                <a:latin typeface="Arial"/>
                <a:cs typeface="Arial"/>
              </a:rPr>
              <a:t>print</a:t>
            </a:r>
            <a:r>
              <a:rPr sz="2500" spc="-10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5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002868"/>
                </a:solidFill>
                <a:latin typeface="Arial"/>
                <a:cs typeface="Arial"/>
              </a:rPr>
              <a:t>result  </a:t>
            </a:r>
            <a:r>
              <a:rPr sz="2500" spc="-130" dirty="0">
                <a:solidFill>
                  <a:srgbClr val="002868"/>
                </a:solidFill>
                <a:latin typeface="Arial"/>
                <a:cs typeface="Arial"/>
              </a:rPr>
              <a:t>using </a:t>
            </a:r>
            <a:r>
              <a:rPr sz="2500" spc="-30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2500" spc="-80" dirty="0">
                <a:solidFill>
                  <a:srgbClr val="002868"/>
                </a:solidFill>
                <a:latin typeface="Arial"/>
                <a:cs typeface="Arial"/>
              </a:rPr>
              <a:t>printResult()</a:t>
            </a:r>
            <a:r>
              <a:rPr sz="2500" spc="-204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rgbClr val="002868"/>
                </a:solidFill>
                <a:latin typeface="Arial"/>
                <a:cs typeface="Arial"/>
              </a:rPr>
              <a:t>function.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29767"/>
            <a:ext cx="7595870" cy="197993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2452370">
              <a:lnSpc>
                <a:spcPct val="100000"/>
              </a:lnSpc>
              <a:spcBef>
                <a:spcPts val="2030"/>
              </a:spcBef>
            </a:pPr>
            <a:r>
              <a:rPr sz="3200" spc="-90" dirty="0">
                <a:solidFill>
                  <a:srgbClr val="787878"/>
                </a:solidFill>
                <a:latin typeface="Arial"/>
                <a:cs typeface="Arial"/>
              </a:rPr>
              <a:t>What </a:t>
            </a:r>
            <a:r>
              <a:rPr sz="3200" spc="-140" dirty="0">
                <a:solidFill>
                  <a:srgbClr val="787878"/>
                </a:solidFill>
                <a:latin typeface="Arial"/>
                <a:cs typeface="Arial"/>
              </a:rPr>
              <a:t>are</a:t>
            </a:r>
            <a:r>
              <a:rPr sz="3200" spc="-254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787878"/>
                </a:solidFill>
                <a:latin typeface="Arial"/>
                <a:cs typeface="Arial"/>
              </a:rPr>
              <a:t>pointers?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solidFill>
                  <a:srgbClr val="002868"/>
                </a:solidFill>
                <a:latin typeface="Arial"/>
                <a:cs typeface="Arial"/>
              </a:rPr>
              <a:t>Pointers </a:t>
            </a:r>
            <a:r>
              <a:rPr sz="3200" dirty="0">
                <a:solidFill>
                  <a:srgbClr val="002868"/>
                </a:solidFill>
                <a:latin typeface="Arial"/>
                <a:cs typeface="Arial"/>
              </a:rPr>
              <a:t>"point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at"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areas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in </a:t>
            </a:r>
            <a:r>
              <a:rPr sz="3200" spc="-85" dirty="0">
                <a:solidFill>
                  <a:srgbClr val="002868"/>
                </a:solidFill>
                <a:latin typeface="Arial"/>
                <a:cs typeface="Arial"/>
              </a:rPr>
              <a:t>your</a:t>
            </a:r>
            <a:r>
              <a:rPr sz="3200" spc="-6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computer's  </a:t>
            </a:r>
            <a:r>
              <a:rPr sz="3200" spc="-130" dirty="0">
                <a:solidFill>
                  <a:srgbClr val="002868"/>
                </a:solidFill>
                <a:latin typeface="Arial"/>
                <a:cs typeface="Arial"/>
              </a:rPr>
              <a:t>memory.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637" y="2590774"/>
            <a:ext cx="7371715" cy="46545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  <a:tabLst>
                <a:tab pos="821690" algn="l"/>
              </a:tabLst>
            </a:pPr>
            <a:r>
              <a:rPr sz="2400" b="1" spc="-5" dirty="0">
                <a:latin typeface="Courier New"/>
                <a:cs typeface="Courier New"/>
              </a:rPr>
              <a:t>int	*p; /* </a:t>
            </a:r>
            <a:r>
              <a:rPr sz="2400" b="1" dirty="0">
                <a:latin typeface="Courier New"/>
                <a:cs typeface="Courier New"/>
              </a:rPr>
              <a:t>p </a:t>
            </a:r>
            <a:r>
              <a:rPr sz="2400" b="1" spc="-5" dirty="0">
                <a:latin typeface="Courier New"/>
                <a:cs typeface="Courier New"/>
              </a:rPr>
              <a:t>is </a:t>
            </a:r>
            <a:r>
              <a:rPr sz="2400" b="1" dirty="0">
                <a:latin typeface="Courier New"/>
                <a:cs typeface="Courier New"/>
              </a:rPr>
              <a:t>a </a:t>
            </a:r>
            <a:r>
              <a:rPr sz="2400" b="1" spc="-10" dirty="0">
                <a:latin typeface="Courier New"/>
                <a:cs typeface="Courier New"/>
              </a:rPr>
              <a:t>pointer </a:t>
            </a:r>
            <a:r>
              <a:rPr sz="2400" b="1" spc="-5" dirty="0">
                <a:latin typeface="Courier New"/>
                <a:cs typeface="Courier New"/>
              </a:rPr>
              <a:t>to an int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509898"/>
            <a:ext cx="1066800" cy="333375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latin typeface="Times New Roman"/>
                <a:cs typeface="Times New Roman"/>
              </a:rPr>
              <a:t>56701013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969" y="344855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19554" y="3859148"/>
            <a:ext cx="76200" cy="549910"/>
          </a:xfrm>
          <a:custGeom>
            <a:avLst/>
            <a:gdLst/>
            <a:ahLst/>
            <a:cxnLst/>
            <a:rect l="l" t="t" r="r" b="b"/>
            <a:pathLst>
              <a:path w="76200" h="549910">
                <a:moveTo>
                  <a:pt x="0" y="473075"/>
                </a:moveTo>
                <a:lnTo>
                  <a:pt x="37845" y="549401"/>
                </a:lnTo>
                <a:lnTo>
                  <a:pt x="69807" y="485901"/>
                </a:lnTo>
                <a:lnTo>
                  <a:pt x="44322" y="485901"/>
                </a:lnTo>
                <a:lnTo>
                  <a:pt x="31622" y="485775"/>
                </a:lnTo>
                <a:lnTo>
                  <a:pt x="31659" y="473127"/>
                </a:lnTo>
                <a:lnTo>
                  <a:pt x="0" y="473075"/>
                </a:lnTo>
                <a:close/>
              </a:path>
              <a:path w="76200" h="549910">
                <a:moveTo>
                  <a:pt x="31659" y="473127"/>
                </a:moveTo>
                <a:lnTo>
                  <a:pt x="31622" y="485775"/>
                </a:lnTo>
                <a:lnTo>
                  <a:pt x="44322" y="485901"/>
                </a:lnTo>
                <a:lnTo>
                  <a:pt x="44359" y="473148"/>
                </a:lnTo>
                <a:lnTo>
                  <a:pt x="31659" y="473127"/>
                </a:lnTo>
                <a:close/>
              </a:path>
              <a:path w="76200" h="549910">
                <a:moveTo>
                  <a:pt x="44359" y="473148"/>
                </a:moveTo>
                <a:lnTo>
                  <a:pt x="44322" y="485901"/>
                </a:lnTo>
                <a:lnTo>
                  <a:pt x="69807" y="485901"/>
                </a:lnTo>
                <a:lnTo>
                  <a:pt x="76200" y="473201"/>
                </a:lnTo>
                <a:lnTo>
                  <a:pt x="44359" y="473148"/>
                </a:lnTo>
                <a:close/>
              </a:path>
              <a:path w="76200" h="549910">
                <a:moveTo>
                  <a:pt x="33019" y="0"/>
                </a:moveTo>
                <a:lnTo>
                  <a:pt x="31659" y="473127"/>
                </a:lnTo>
                <a:lnTo>
                  <a:pt x="44359" y="473148"/>
                </a:lnTo>
                <a:lnTo>
                  <a:pt x="45719" y="126"/>
                </a:lnTo>
                <a:lnTo>
                  <a:pt x="3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49398" y="4362450"/>
            <a:ext cx="3673475" cy="76200"/>
          </a:xfrm>
          <a:custGeom>
            <a:avLst/>
            <a:gdLst/>
            <a:ahLst/>
            <a:cxnLst/>
            <a:rect l="l" t="t" r="r" b="b"/>
            <a:pathLst>
              <a:path w="3673475" h="76200">
                <a:moveTo>
                  <a:pt x="3660775" y="31750"/>
                </a:moveTo>
                <a:lnTo>
                  <a:pt x="3609975" y="31750"/>
                </a:lnTo>
                <a:lnTo>
                  <a:pt x="3609975" y="44450"/>
                </a:lnTo>
                <a:lnTo>
                  <a:pt x="3597349" y="44455"/>
                </a:lnTo>
                <a:lnTo>
                  <a:pt x="3597402" y="76200"/>
                </a:lnTo>
                <a:lnTo>
                  <a:pt x="3673475" y="38100"/>
                </a:lnTo>
                <a:lnTo>
                  <a:pt x="3660775" y="31750"/>
                </a:lnTo>
                <a:close/>
              </a:path>
              <a:path w="3673475" h="76200">
                <a:moveTo>
                  <a:pt x="3597327" y="31755"/>
                </a:moveTo>
                <a:lnTo>
                  <a:pt x="0" y="33274"/>
                </a:lnTo>
                <a:lnTo>
                  <a:pt x="126" y="45974"/>
                </a:lnTo>
                <a:lnTo>
                  <a:pt x="3597349" y="44455"/>
                </a:lnTo>
                <a:lnTo>
                  <a:pt x="3597327" y="31755"/>
                </a:lnTo>
                <a:close/>
              </a:path>
              <a:path w="3673475" h="76200">
                <a:moveTo>
                  <a:pt x="3609975" y="31750"/>
                </a:moveTo>
                <a:lnTo>
                  <a:pt x="3597327" y="31755"/>
                </a:lnTo>
                <a:lnTo>
                  <a:pt x="3597349" y="44455"/>
                </a:lnTo>
                <a:lnTo>
                  <a:pt x="3609975" y="44450"/>
                </a:lnTo>
                <a:lnTo>
                  <a:pt x="3609975" y="31750"/>
                </a:lnTo>
                <a:close/>
              </a:path>
              <a:path w="3673475" h="76200">
                <a:moveTo>
                  <a:pt x="3597275" y="0"/>
                </a:moveTo>
                <a:lnTo>
                  <a:pt x="3597327" y="31755"/>
                </a:lnTo>
                <a:lnTo>
                  <a:pt x="3660775" y="31750"/>
                </a:lnTo>
                <a:lnTo>
                  <a:pt x="359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72859" y="4502911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56701014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2859" y="3526942"/>
            <a:ext cx="8756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563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Addresses  56701013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10320" y="4167206"/>
          <a:ext cx="457200" cy="183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</a:tblGrid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372859" y="4960061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56701015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2859" y="5417616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56701016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0000" y="4095750"/>
            <a:ext cx="152400" cy="1905000"/>
          </a:xfrm>
          <a:custGeom>
            <a:avLst/>
            <a:gdLst/>
            <a:ahLst/>
            <a:cxnLst/>
            <a:rect l="l" t="t" r="r" b="b"/>
            <a:pathLst>
              <a:path w="152400" h="1905000">
                <a:moveTo>
                  <a:pt x="0" y="0"/>
                </a:moveTo>
                <a:lnTo>
                  <a:pt x="29640" y="12481"/>
                </a:lnTo>
                <a:lnTo>
                  <a:pt x="53863" y="46513"/>
                </a:lnTo>
                <a:lnTo>
                  <a:pt x="70205" y="96976"/>
                </a:lnTo>
                <a:lnTo>
                  <a:pt x="76200" y="158750"/>
                </a:lnTo>
                <a:lnTo>
                  <a:pt x="76200" y="793750"/>
                </a:lnTo>
                <a:lnTo>
                  <a:pt x="82194" y="855523"/>
                </a:lnTo>
                <a:lnTo>
                  <a:pt x="98536" y="905986"/>
                </a:lnTo>
                <a:lnTo>
                  <a:pt x="122759" y="940018"/>
                </a:lnTo>
                <a:lnTo>
                  <a:pt x="152400" y="952500"/>
                </a:lnTo>
                <a:lnTo>
                  <a:pt x="122759" y="964981"/>
                </a:lnTo>
                <a:lnTo>
                  <a:pt x="98536" y="999013"/>
                </a:lnTo>
                <a:lnTo>
                  <a:pt x="82194" y="1049476"/>
                </a:lnTo>
                <a:lnTo>
                  <a:pt x="76200" y="1111250"/>
                </a:lnTo>
                <a:lnTo>
                  <a:pt x="76200" y="1746250"/>
                </a:lnTo>
                <a:lnTo>
                  <a:pt x="70205" y="1808039"/>
                </a:lnTo>
                <a:lnTo>
                  <a:pt x="53863" y="1858500"/>
                </a:lnTo>
                <a:lnTo>
                  <a:pt x="29640" y="1892523"/>
                </a:lnTo>
                <a:lnTo>
                  <a:pt x="0" y="19050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04733" y="4533138"/>
            <a:ext cx="1054100" cy="10725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295"/>
              </a:spcBef>
            </a:pP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b="1" dirty="0">
                <a:latin typeface="Times New Roman"/>
                <a:cs typeface="Times New Roman"/>
              </a:rPr>
              <a:t>=  </a:t>
            </a:r>
            <a:r>
              <a:rPr sz="2400" b="1" spc="-5" dirty="0">
                <a:latin typeface="Times New Roman"/>
                <a:cs typeface="Times New Roman"/>
              </a:rPr>
              <a:t>32bits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 4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3470" y="4975352"/>
            <a:ext cx="2463800" cy="6146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  <a:tabLst>
                <a:tab pos="1431290" algn="l"/>
              </a:tabLst>
            </a:pPr>
            <a:r>
              <a:rPr sz="2000" dirty="0">
                <a:latin typeface="Times New Roman"/>
                <a:cs typeface="Times New Roman"/>
              </a:rPr>
              <a:t>What is ++p?  5</a:t>
            </a: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7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1014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	5</a:t>
            </a: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7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2000" y="5410200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0" y="0"/>
                </a:moveTo>
                <a:lnTo>
                  <a:pt x="1447800" y="76200"/>
                </a:lnTo>
              </a:path>
            </a:pathLst>
          </a:custGeom>
          <a:ln w="38159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29767"/>
            <a:ext cx="6683375" cy="207772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2030"/>
              </a:spcBef>
            </a:pPr>
            <a:r>
              <a:rPr sz="3200" spc="-105" dirty="0">
                <a:solidFill>
                  <a:srgbClr val="787878"/>
                </a:solidFill>
                <a:latin typeface="Arial"/>
                <a:cs typeface="Arial"/>
              </a:rPr>
              <a:t>Pointer</a:t>
            </a:r>
            <a:r>
              <a:rPr sz="3200" spc="-175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275" dirty="0">
                <a:solidFill>
                  <a:srgbClr val="787878"/>
                </a:solidFill>
                <a:latin typeface="Arial"/>
                <a:cs typeface="Arial"/>
              </a:rPr>
              <a:t>Access</a:t>
            </a:r>
            <a:endParaRPr sz="32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1930"/>
              </a:spcBef>
              <a:buChar char="•"/>
              <a:tabLst>
                <a:tab pos="446405" algn="l"/>
                <a:tab pos="447040" algn="l"/>
              </a:tabLst>
            </a:pPr>
            <a:r>
              <a:rPr sz="3200" spc="350" dirty="0">
                <a:solidFill>
                  <a:srgbClr val="002868"/>
                </a:solidFill>
                <a:latin typeface="Arial"/>
                <a:cs typeface="Arial"/>
              </a:rPr>
              <a:t>*</a:t>
            </a:r>
            <a:r>
              <a:rPr sz="3200" spc="-3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on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3200" spc="-200" dirty="0">
                <a:solidFill>
                  <a:srgbClr val="002868"/>
                </a:solidFill>
                <a:latin typeface="Arial"/>
                <a:cs typeface="Arial"/>
              </a:rPr>
              <a:t>means </a:t>
            </a:r>
            <a:r>
              <a:rPr sz="3200" spc="-75" dirty="0">
                <a:solidFill>
                  <a:srgbClr val="002868"/>
                </a:solidFill>
                <a:latin typeface="Arial"/>
                <a:cs typeface="Arial"/>
              </a:rPr>
              <a:t>“value </a:t>
            </a:r>
            <a:r>
              <a:rPr sz="3200" spc="135" dirty="0">
                <a:solidFill>
                  <a:srgbClr val="002868"/>
                </a:solidFill>
                <a:latin typeface="Arial"/>
                <a:cs typeface="Arial"/>
              </a:rPr>
              <a:t>of”</a:t>
            </a:r>
            <a:endParaRPr sz="3200">
              <a:latin typeface="Arial"/>
              <a:cs typeface="Arial"/>
            </a:endParaRPr>
          </a:p>
          <a:p>
            <a:pPr marL="447040" indent="-434340">
              <a:lnSpc>
                <a:spcPct val="100000"/>
              </a:lnSpc>
              <a:spcBef>
                <a:spcPts val="775"/>
              </a:spcBef>
              <a:buChar char="•"/>
              <a:tabLst>
                <a:tab pos="446405" algn="l"/>
                <a:tab pos="447040" algn="l"/>
              </a:tabLst>
            </a:pPr>
            <a:r>
              <a:rPr sz="3200" spc="50" dirty="0">
                <a:solidFill>
                  <a:srgbClr val="002868"/>
                </a:solidFill>
                <a:latin typeface="Arial"/>
                <a:cs typeface="Arial"/>
              </a:rPr>
              <a:t>&amp;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on </a:t>
            </a:r>
            <a:r>
              <a:rPr sz="3200" spc="-185" dirty="0">
                <a:solidFill>
                  <a:srgbClr val="002868"/>
                </a:solidFill>
                <a:latin typeface="Arial"/>
                <a:cs typeface="Arial"/>
              </a:rPr>
              <a:t>any 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3200" spc="-195" dirty="0">
                <a:solidFill>
                  <a:srgbClr val="002868"/>
                </a:solidFill>
                <a:latin typeface="Arial"/>
                <a:cs typeface="Arial"/>
              </a:rPr>
              <a:t>means </a:t>
            </a:r>
            <a:r>
              <a:rPr sz="3200" spc="-140" dirty="0">
                <a:solidFill>
                  <a:srgbClr val="002868"/>
                </a:solidFill>
                <a:latin typeface="Arial"/>
                <a:cs typeface="Arial"/>
              </a:rPr>
              <a:t>“address</a:t>
            </a:r>
            <a:r>
              <a:rPr sz="3200" spc="-5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002868"/>
                </a:solidFill>
                <a:latin typeface="Arial"/>
                <a:cs typeface="Arial"/>
              </a:rPr>
              <a:t>of”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307715"/>
            <a:ext cx="2362200" cy="1854200"/>
          </a:xfrm>
          <a:custGeom>
            <a:avLst/>
            <a:gdLst/>
            <a:ahLst/>
            <a:cxnLst/>
            <a:rect l="l" t="t" r="r" b="b"/>
            <a:pathLst>
              <a:path w="2362200" h="1854200">
                <a:moveTo>
                  <a:pt x="0" y="1853945"/>
                </a:moveTo>
                <a:lnTo>
                  <a:pt x="2362200" y="1853945"/>
                </a:lnTo>
                <a:lnTo>
                  <a:pt x="2362200" y="0"/>
                </a:lnTo>
                <a:lnTo>
                  <a:pt x="0" y="0"/>
                </a:lnTo>
                <a:lnTo>
                  <a:pt x="0" y="1853945"/>
                </a:lnTo>
                <a:close/>
              </a:path>
            </a:pathLst>
          </a:custGeom>
          <a:ln w="9525">
            <a:solidFill>
              <a:srgbClr val="C65B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920" y="3320288"/>
            <a:ext cx="1851660" cy="1078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270"/>
              </a:spcBef>
            </a:pPr>
            <a:r>
              <a:rPr sz="2400" b="1" spc="-5" dirty="0">
                <a:latin typeface="Courier New"/>
                <a:cs typeface="Courier New"/>
              </a:rPr>
              <a:t>int *p;  int </a:t>
            </a:r>
            <a:r>
              <a:rPr sz="2400" b="1" dirty="0">
                <a:latin typeface="Courier New"/>
                <a:cs typeface="Courier New"/>
              </a:rPr>
              <a:t>q =</a:t>
            </a:r>
            <a:r>
              <a:rPr sz="2400" b="1" spc="-1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  </a:t>
            </a:r>
            <a:r>
              <a:rPr sz="2400" b="1" dirty="0">
                <a:latin typeface="Courier New"/>
                <a:cs typeface="Courier New"/>
              </a:rPr>
              <a:t>p =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&amp;q;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920" y="4695190"/>
            <a:ext cx="148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*p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10;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3250" y="3220034"/>
            <a:ext cx="4255770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 is a pointer to 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q has an int value 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“5”</a:t>
            </a:r>
            <a:endParaRPr sz="24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Times New Roman"/>
                <a:cs typeface="Times New Roman"/>
              </a:rPr>
              <a:t>p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assigned the address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25400" marR="5080" indent="-13335">
              <a:lnSpc>
                <a:spcPct val="105700"/>
              </a:lnSpc>
              <a:spcBef>
                <a:spcPts val="555"/>
              </a:spcBef>
            </a:pPr>
            <a:r>
              <a:rPr sz="2400" dirty="0">
                <a:latin typeface="Times New Roman"/>
                <a:cs typeface="Times New Roman"/>
              </a:rPr>
              <a:t>Therefore *p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the value of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“10”  q now has the value 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“10“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29767"/>
            <a:ext cx="7847965" cy="197993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2365375">
              <a:lnSpc>
                <a:spcPct val="100000"/>
              </a:lnSpc>
              <a:spcBef>
                <a:spcPts val="2030"/>
              </a:spcBef>
            </a:pPr>
            <a:r>
              <a:rPr sz="3200" spc="-190" dirty="0">
                <a:solidFill>
                  <a:srgbClr val="787878"/>
                </a:solidFill>
                <a:latin typeface="Arial"/>
                <a:cs typeface="Arial"/>
              </a:rPr>
              <a:t>Common </a:t>
            </a:r>
            <a:r>
              <a:rPr sz="3200" spc="-605" dirty="0">
                <a:solidFill>
                  <a:srgbClr val="787878"/>
                </a:solidFill>
                <a:latin typeface="Arial"/>
                <a:cs typeface="Arial"/>
              </a:rPr>
              <a:t>C</a:t>
            </a:r>
            <a:r>
              <a:rPr sz="3200" spc="-415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787878"/>
                </a:solidFill>
                <a:latin typeface="Arial"/>
                <a:cs typeface="Arial"/>
              </a:rPr>
              <a:t>mistakes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solidFill>
                  <a:srgbClr val="002868"/>
                </a:solidFill>
                <a:latin typeface="Arial"/>
                <a:cs typeface="Arial"/>
              </a:rPr>
              <a:t>Remember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220" dirty="0">
                <a:solidFill>
                  <a:srgbClr val="002868"/>
                </a:solidFill>
                <a:latin typeface="Arial"/>
                <a:cs typeface="Arial"/>
              </a:rPr>
              <a:t>assign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valid memory </a:t>
            </a:r>
            <a:r>
              <a:rPr sz="3200" spc="-229" dirty="0">
                <a:solidFill>
                  <a:srgbClr val="002868"/>
                </a:solidFill>
                <a:latin typeface="Arial"/>
                <a:cs typeface="Arial"/>
              </a:rPr>
              <a:t>space</a:t>
            </a:r>
            <a:r>
              <a:rPr sz="3200" spc="-30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15" dirty="0">
                <a:solidFill>
                  <a:srgbClr val="002868"/>
                </a:solidFill>
                <a:latin typeface="Arial"/>
                <a:cs typeface="Arial"/>
              </a:rPr>
              <a:t>to 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3200" spc="-100" dirty="0">
                <a:solidFill>
                  <a:srgbClr val="002868"/>
                </a:solidFill>
                <a:latin typeface="Arial"/>
                <a:cs typeface="Arial"/>
              </a:rPr>
              <a:t>before </a:t>
            </a:r>
            <a:r>
              <a:rPr sz="3200" spc="-165" dirty="0">
                <a:solidFill>
                  <a:srgbClr val="002868"/>
                </a:solidFill>
                <a:latin typeface="Arial"/>
                <a:cs typeface="Arial"/>
              </a:rPr>
              <a:t>using</a:t>
            </a:r>
            <a:r>
              <a:rPr sz="3200" spc="-50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35" dirty="0">
                <a:solidFill>
                  <a:srgbClr val="002868"/>
                </a:solidFill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3048000"/>
            <a:ext cx="1656714" cy="116014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*p;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*p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9527" y="3939540"/>
            <a:ext cx="1007363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000500"/>
            <a:ext cx="846455" cy="76200"/>
          </a:xfrm>
          <a:custGeom>
            <a:avLst/>
            <a:gdLst/>
            <a:ahLst/>
            <a:cxnLst/>
            <a:rect l="l" t="t" r="r" b="b"/>
            <a:pathLst>
              <a:path w="8464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846454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846454" h="76200">
                <a:moveTo>
                  <a:pt x="846074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846074" y="50800"/>
                </a:lnTo>
                <a:lnTo>
                  <a:pt x="846074" y="25400"/>
                </a:lnTo>
                <a:close/>
              </a:path>
            </a:pathLst>
          </a:custGeom>
          <a:solidFill>
            <a:srgbClr val="002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008" y="3793235"/>
            <a:ext cx="4407408" cy="105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5096" y="3765803"/>
            <a:ext cx="4573524" cy="1185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0125" y="3821176"/>
            <a:ext cx="4313301" cy="962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40125" y="3821176"/>
            <a:ext cx="4313555" cy="962025"/>
          </a:xfrm>
          <a:prstGeom prst="rect">
            <a:avLst/>
          </a:prstGeom>
          <a:ln w="9525">
            <a:solidFill>
              <a:srgbClr val="463B8E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170">
              <a:lnSpc>
                <a:spcPts val="2315"/>
              </a:lnSpc>
              <a:spcBef>
                <a:spcPts val="275"/>
              </a:spcBef>
            </a:pPr>
            <a:r>
              <a:rPr sz="2000" b="1" spc="-5" dirty="0">
                <a:solidFill>
                  <a:srgbClr val="002868"/>
                </a:solidFill>
                <a:latin typeface="Times New Roman"/>
                <a:cs typeface="Times New Roman"/>
              </a:rPr>
              <a:t>This will </a:t>
            </a:r>
            <a:r>
              <a:rPr sz="2000" b="1" dirty="0">
                <a:solidFill>
                  <a:srgbClr val="002868"/>
                </a:solidFill>
                <a:latin typeface="Times New Roman"/>
                <a:cs typeface="Times New Roman"/>
              </a:rPr>
              <a:t>cause </a:t>
            </a:r>
            <a:r>
              <a:rPr sz="2000" b="1" spc="-5" dirty="0">
                <a:solidFill>
                  <a:srgbClr val="002868"/>
                </a:solidFill>
                <a:latin typeface="Times New Roman"/>
                <a:cs typeface="Times New Roman"/>
              </a:rPr>
              <a:t>problems,</a:t>
            </a:r>
            <a:r>
              <a:rPr sz="2000" b="1" spc="-60" dirty="0">
                <a:solidFill>
                  <a:srgbClr val="00286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2868"/>
                </a:solidFill>
                <a:latin typeface="Times New Roman"/>
                <a:cs typeface="Times New Roman"/>
              </a:rPr>
              <a:t>we</a:t>
            </a:r>
            <a:endParaRPr sz="2000">
              <a:latin typeface="Times New Roman"/>
              <a:cs typeface="Times New Roman"/>
            </a:endParaRPr>
          </a:p>
          <a:p>
            <a:pPr marL="90170" marR="96520">
              <a:lnSpc>
                <a:spcPts val="2230"/>
              </a:lnSpc>
              <a:spcBef>
                <a:spcPts val="135"/>
              </a:spcBef>
            </a:pPr>
            <a:r>
              <a:rPr sz="2000" b="1" spc="-10" dirty="0">
                <a:solidFill>
                  <a:srgbClr val="002868"/>
                </a:solidFill>
                <a:latin typeface="Times New Roman"/>
                <a:cs typeface="Times New Roman"/>
              </a:rPr>
              <a:t>are </a:t>
            </a:r>
            <a:r>
              <a:rPr sz="2000" b="1" dirty="0">
                <a:solidFill>
                  <a:srgbClr val="002868"/>
                </a:solidFill>
                <a:latin typeface="Times New Roman"/>
                <a:cs typeface="Times New Roman"/>
              </a:rPr>
              <a:t>potentially </a:t>
            </a:r>
            <a:r>
              <a:rPr sz="2000" b="1" spc="-5" dirty="0">
                <a:solidFill>
                  <a:srgbClr val="002868"/>
                </a:solidFill>
                <a:latin typeface="Times New Roman"/>
                <a:cs typeface="Times New Roman"/>
              </a:rPr>
              <a:t>writing </a:t>
            </a:r>
            <a:r>
              <a:rPr sz="2000" b="1" dirty="0">
                <a:solidFill>
                  <a:srgbClr val="002868"/>
                </a:solidFill>
                <a:latin typeface="Times New Roman"/>
                <a:cs typeface="Times New Roman"/>
              </a:rPr>
              <a:t>to some</a:t>
            </a:r>
            <a:r>
              <a:rPr sz="2000" b="1" spc="-135" dirty="0">
                <a:solidFill>
                  <a:srgbClr val="00286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2868"/>
                </a:solidFill>
                <a:latin typeface="Times New Roman"/>
                <a:cs typeface="Times New Roman"/>
              </a:rPr>
              <a:t>invalid  </a:t>
            </a:r>
            <a:r>
              <a:rPr sz="2000" b="1" spc="-5" dirty="0">
                <a:solidFill>
                  <a:srgbClr val="002868"/>
                </a:solidFill>
                <a:latin typeface="Times New Roman"/>
                <a:cs typeface="Times New Roman"/>
              </a:rPr>
              <a:t>Address </a:t>
            </a:r>
            <a:r>
              <a:rPr sz="2000" b="1" dirty="0">
                <a:solidFill>
                  <a:srgbClr val="002868"/>
                </a:solidFill>
                <a:latin typeface="Times New Roman"/>
                <a:cs typeface="Times New Roman"/>
              </a:rPr>
              <a:t>in</a:t>
            </a:r>
            <a:r>
              <a:rPr sz="2000" b="1" spc="-40" dirty="0">
                <a:solidFill>
                  <a:srgbClr val="002868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02868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90" dirty="0"/>
              <a:t>P</a:t>
            </a:r>
            <a:r>
              <a:rPr spc="-70" dirty="0"/>
              <a:t>oi</a:t>
            </a:r>
            <a:r>
              <a:rPr spc="-120" dirty="0"/>
              <a:t>n</a:t>
            </a:r>
            <a:r>
              <a:rPr spc="185" dirty="0"/>
              <a:t>t</a:t>
            </a:r>
            <a:r>
              <a:rPr spc="-110" dirty="0"/>
              <a:t>e</a:t>
            </a:r>
            <a:r>
              <a:rPr spc="-140" dirty="0"/>
              <a:t>r</a:t>
            </a:r>
            <a:r>
              <a:rPr spc="-4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6531"/>
            <a:ext cx="7483475" cy="19634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900"/>
              </a:spcBef>
            </a:pPr>
            <a:r>
              <a:rPr sz="3200" spc="-105" dirty="0">
                <a:solidFill>
                  <a:srgbClr val="787878"/>
                </a:solidFill>
                <a:latin typeface="Arial"/>
                <a:cs typeface="Arial"/>
              </a:rPr>
              <a:t>Allocating</a:t>
            </a:r>
            <a:r>
              <a:rPr sz="3200" spc="-155" dirty="0">
                <a:solidFill>
                  <a:srgbClr val="787878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787878"/>
                </a:solidFill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40" dirty="0">
                <a:solidFill>
                  <a:srgbClr val="002868"/>
                </a:solidFill>
                <a:latin typeface="Arial"/>
                <a:cs typeface="Arial"/>
              </a:rPr>
              <a:t>We </a:t>
            </a:r>
            <a:r>
              <a:rPr sz="3200" spc="-204" dirty="0">
                <a:solidFill>
                  <a:srgbClr val="002868"/>
                </a:solidFill>
                <a:latin typeface="Arial"/>
                <a:cs typeface="Arial"/>
              </a:rPr>
              <a:t>can 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allocate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memory </a:t>
            </a:r>
            <a:r>
              <a:rPr sz="3200" spc="15" dirty="0">
                <a:solidFill>
                  <a:srgbClr val="002868"/>
                </a:solidFill>
                <a:latin typeface="Arial"/>
                <a:cs typeface="Arial"/>
              </a:rPr>
              <a:t>with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3200" spc="-35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2868"/>
                </a:solidFill>
                <a:latin typeface="Courier New"/>
                <a:cs typeface="Courier New"/>
              </a:rPr>
              <a:t>malloc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function: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225" y="2971774"/>
            <a:ext cx="5896610" cy="46545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Courier New"/>
                <a:cs typeface="Courier New"/>
              </a:rPr>
              <a:t>p =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*)malloc(sizeof(int));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77128" y="3406140"/>
            <a:ext cx="417575" cy="565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3505200"/>
            <a:ext cx="255270" cy="403860"/>
          </a:xfrm>
          <a:custGeom>
            <a:avLst/>
            <a:gdLst/>
            <a:ahLst/>
            <a:cxnLst/>
            <a:rect l="l" t="t" r="r" b="b"/>
            <a:pathLst>
              <a:path w="255270" h="403860">
                <a:moveTo>
                  <a:pt x="50766" y="58245"/>
                </a:moveTo>
                <a:lnTo>
                  <a:pt x="29147" y="71529"/>
                </a:lnTo>
                <a:lnTo>
                  <a:pt x="233679" y="403479"/>
                </a:lnTo>
                <a:lnTo>
                  <a:pt x="255270" y="390270"/>
                </a:lnTo>
                <a:lnTo>
                  <a:pt x="50766" y="58245"/>
                </a:lnTo>
                <a:close/>
              </a:path>
              <a:path w="255270" h="403860">
                <a:moveTo>
                  <a:pt x="0" y="0"/>
                </a:moveTo>
                <a:lnTo>
                  <a:pt x="7492" y="84836"/>
                </a:lnTo>
                <a:lnTo>
                  <a:pt x="29147" y="71529"/>
                </a:lnTo>
                <a:lnTo>
                  <a:pt x="22478" y="60705"/>
                </a:lnTo>
                <a:lnTo>
                  <a:pt x="44069" y="47371"/>
                </a:lnTo>
                <a:lnTo>
                  <a:pt x="68463" y="47371"/>
                </a:lnTo>
                <a:lnTo>
                  <a:pt x="72389" y="44958"/>
                </a:lnTo>
                <a:lnTo>
                  <a:pt x="0" y="0"/>
                </a:lnTo>
                <a:close/>
              </a:path>
              <a:path w="255270" h="403860">
                <a:moveTo>
                  <a:pt x="44069" y="47371"/>
                </a:moveTo>
                <a:lnTo>
                  <a:pt x="22478" y="60705"/>
                </a:lnTo>
                <a:lnTo>
                  <a:pt x="29147" y="71529"/>
                </a:lnTo>
                <a:lnTo>
                  <a:pt x="50766" y="58245"/>
                </a:lnTo>
                <a:lnTo>
                  <a:pt x="44069" y="47371"/>
                </a:lnTo>
                <a:close/>
              </a:path>
              <a:path w="255270" h="403860">
                <a:moveTo>
                  <a:pt x="68463" y="47371"/>
                </a:moveTo>
                <a:lnTo>
                  <a:pt x="44069" y="47371"/>
                </a:lnTo>
                <a:lnTo>
                  <a:pt x="50766" y="58245"/>
                </a:lnTo>
                <a:lnTo>
                  <a:pt x="68463" y="47371"/>
                </a:lnTo>
                <a:close/>
              </a:path>
            </a:pathLst>
          </a:custGeom>
          <a:solidFill>
            <a:srgbClr val="002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56859" y="3934967"/>
            <a:ext cx="3093719" cy="1242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8467" y="3890771"/>
            <a:ext cx="3320795" cy="1406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3850" y="3962387"/>
            <a:ext cx="2999867" cy="11464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3850" y="3962387"/>
            <a:ext cx="3000375" cy="114681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0170" marR="108585" algn="just">
              <a:lnSpc>
                <a:spcPct val="93200"/>
              </a:lnSpc>
              <a:spcBef>
                <a:spcPts val="450"/>
              </a:spcBef>
            </a:pPr>
            <a:r>
              <a:rPr sz="2400" dirty="0">
                <a:solidFill>
                  <a:srgbClr val="002868"/>
                </a:solidFill>
                <a:latin typeface="Times New Roman"/>
                <a:cs typeface="Times New Roman"/>
              </a:rPr>
              <a:t>sizeof(int) returns how  Many bytes an int</a:t>
            </a:r>
            <a:r>
              <a:rPr sz="2400" spc="-114" dirty="0">
                <a:solidFill>
                  <a:srgbClr val="00286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868"/>
                </a:solidFill>
                <a:latin typeface="Times New Roman"/>
                <a:cs typeface="Times New Roman"/>
              </a:rPr>
              <a:t>type  requires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2432" y="3406140"/>
            <a:ext cx="1005840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5739" y="3503421"/>
            <a:ext cx="843915" cy="410209"/>
          </a:xfrm>
          <a:custGeom>
            <a:avLst/>
            <a:gdLst/>
            <a:ahLst/>
            <a:cxnLst/>
            <a:rect l="l" t="t" r="r" b="b"/>
            <a:pathLst>
              <a:path w="843914" h="410210">
                <a:moveTo>
                  <a:pt x="769328" y="22955"/>
                </a:moveTo>
                <a:lnTo>
                  <a:pt x="0" y="387222"/>
                </a:lnTo>
                <a:lnTo>
                  <a:pt x="10922" y="410082"/>
                </a:lnTo>
                <a:lnTo>
                  <a:pt x="780183" y="45847"/>
                </a:lnTo>
                <a:lnTo>
                  <a:pt x="769328" y="22955"/>
                </a:lnTo>
                <a:close/>
              </a:path>
              <a:path w="843914" h="410210">
                <a:moveTo>
                  <a:pt x="831313" y="17525"/>
                </a:moveTo>
                <a:lnTo>
                  <a:pt x="780796" y="17525"/>
                </a:lnTo>
                <a:lnTo>
                  <a:pt x="791718" y="40386"/>
                </a:lnTo>
                <a:lnTo>
                  <a:pt x="780183" y="45847"/>
                </a:lnTo>
                <a:lnTo>
                  <a:pt x="791083" y="68833"/>
                </a:lnTo>
                <a:lnTo>
                  <a:pt x="831313" y="17525"/>
                </a:lnTo>
                <a:close/>
              </a:path>
              <a:path w="843914" h="410210">
                <a:moveTo>
                  <a:pt x="780796" y="17525"/>
                </a:moveTo>
                <a:lnTo>
                  <a:pt x="769328" y="22955"/>
                </a:lnTo>
                <a:lnTo>
                  <a:pt x="780183" y="45847"/>
                </a:lnTo>
                <a:lnTo>
                  <a:pt x="791718" y="40386"/>
                </a:lnTo>
                <a:lnTo>
                  <a:pt x="780796" y="17525"/>
                </a:lnTo>
                <a:close/>
              </a:path>
              <a:path w="843914" h="410210">
                <a:moveTo>
                  <a:pt x="758444" y="0"/>
                </a:moveTo>
                <a:lnTo>
                  <a:pt x="769328" y="22955"/>
                </a:lnTo>
                <a:lnTo>
                  <a:pt x="780796" y="17525"/>
                </a:lnTo>
                <a:lnTo>
                  <a:pt x="831313" y="17525"/>
                </a:lnTo>
                <a:lnTo>
                  <a:pt x="843661" y="1777"/>
                </a:lnTo>
                <a:lnTo>
                  <a:pt x="758444" y="0"/>
                </a:lnTo>
                <a:close/>
              </a:path>
            </a:pathLst>
          </a:custGeom>
          <a:solidFill>
            <a:srgbClr val="002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08" y="3858767"/>
            <a:ext cx="3203448" cy="5501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0916" y="3814571"/>
            <a:ext cx="3445764" cy="725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425" y="3886136"/>
            <a:ext cx="3108325" cy="455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6425" y="3886136"/>
            <a:ext cx="3108325" cy="455930"/>
          </a:xfrm>
          <a:prstGeom prst="rect">
            <a:avLst/>
          </a:prstGeom>
          <a:ln w="9525">
            <a:solidFill>
              <a:srgbClr val="005C6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002868"/>
                </a:solidFill>
                <a:latin typeface="Times New Roman"/>
                <a:cs typeface="Times New Roman"/>
              </a:rPr>
              <a:t>Cast to </a:t>
            </a:r>
            <a:r>
              <a:rPr sz="2400" dirty="0">
                <a:solidFill>
                  <a:srgbClr val="002868"/>
                </a:solidFill>
                <a:latin typeface="Times New Roman"/>
                <a:cs typeface="Times New Roman"/>
              </a:rPr>
              <a:t>appropriate</a:t>
            </a:r>
            <a:r>
              <a:rPr sz="2400" spc="-70" dirty="0">
                <a:solidFill>
                  <a:srgbClr val="00286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868"/>
                </a:solidFill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6400" y="5181600"/>
            <a:ext cx="1472565" cy="46545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10"/>
              </a:spcBef>
            </a:pPr>
            <a:r>
              <a:rPr sz="2400" b="1" spc="-5" dirty="0">
                <a:latin typeface="Courier New"/>
                <a:cs typeface="Courier New"/>
              </a:rPr>
              <a:t>*p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976" y="483819"/>
            <a:ext cx="41833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Pointers </a:t>
            </a:r>
            <a:r>
              <a:rPr sz="4400" spc="-204" dirty="0"/>
              <a:t>and</a:t>
            </a:r>
            <a:r>
              <a:rPr sz="4400" spc="-320" dirty="0"/>
              <a:t> </a:t>
            </a:r>
            <a:r>
              <a:rPr sz="4400" spc="-470" dirty="0"/>
              <a:t>NULL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710648"/>
            <a:ext cx="7289800" cy="16173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2400" spc="-260" dirty="0">
                <a:solidFill>
                  <a:srgbClr val="002868"/>
                </a:solidFill>
                <a:latin typeface="Arial"/>
                <a:cs typeface="Arial"/>
              </a:rPr>
              <a:t>NULL </a:t>
            </a:r>
            <a:r>
              <a:rPr sz="2400" spc="-3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is </a:t>
            </a:r>
            <a:r>
              <a:rPr sz="2400" spc="-18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002868"/>
                </a:solidFill>
                <a:latin typeface="Arial"/>
                <a:cs typeface="Arial"/>
              </a:rPr>
              <a:t>reserved </a:t>
            </a:r>
            <a:r>
              <a:rPr sz="2400" spc="-110" dirty="0">
                <a:solidFill>
                  <a:srgbClr val="002868"/>
                </a:solidFill>
                <a:latin typeface="Arial"/>
                <a:cs typeface="Arial"/>
              </a:rPr>
              <a:t>value </a:t>
            </a:r>
            <a:r>
              <a:rPr sz="2400" spc="-85" dirty="0">
                <a:solidFill>
                  <a:srgbClr val="002868"/>
                </a:solidFill>
                <a:latin typeface="Arial"/>
                <a:cs typeface="Arial"/>
              </a:rPr>
              <a:t>representing </a:t>
            </a:r>
            <a:r>
              <a:rPr sz="2400" spc="-75" dirty="0">
                <a:solidFill>
                  <a:srgbClr val="002868"/>
                </a:solidFill>
                <a:latin typeface="Arial"/>
                <a:cs typeface="Arial"/>
              </a:rPr>
              <a:t>no</a:t>
            </a:r>
            <a:r>
              <a:rPr sz="2400" spc="-11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2868"/>
                </a:solidFill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347980" marR="66675" indent="-335280">
              <a:lnSpc>
                <a:spcPts val="2680"/>
              </a:lnSpc>
              <a:spcBef>
                <a:spcPts val="66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2400" spc="-70" dirty="0">
                <a:solidFill>
                  <a:srgbClr val="002868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2868"/>
                </a:solidFill>
                <a:latin typeface="Arial"/>
                <a:cs typeface="Arial"/>
              </a:rPr>
              <a:t>many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2868"/>
                </a:solidFill>
                <a:latin typeface="Arial"/>
                <a:cs typeface="Arial"/>
              </a:rPr>
              <a:t>implementations</a:t>
            </a:r>
            <a:r>
              <a:rPr sz="2400" spc="-15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68"/>
                </a:solidFill>
                <a:latin typeface="Arial"/>
                <a:cs typeface="Arial"/>
              </a:rPr>
              <a:t>it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is</a:t>
            </a:r>
            <a:r>
              <a:rPr sz="24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68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2868"/>
                </a:solidFill>
                <a:latin typeface="Arial"/>
                <a:cs typeface="Arial"/>
              </a:rPr>
              <a:t>value</a:t>
            </a:r>
            <a:r>
              <a:rPr sz="2400" spc="-12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2868"/>
                </a:solidFill>
                <a:latin typeface="Arial"/>
                <a:cs typeface="Arial"/>
              </a:rPr>
              <a:t>“0”,</a:t>
            </a:r>
            <a:r>
              <a:rPr sz="2400" spc="-15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BE092F"/>
                </a:solidFill>
                <a:latin typeface="Arial"/>
                <a:cs typeface="Arial"/>
              </a:rPr>
              <a:t>but</a:t>
            </a:r>
            <a:r>
              <a:rPr sz="2400" spc="-125" dirty="0">
                <a:solidFill>
                  <a:srgbClr val="BE092F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BE092F"/>
                </a:solidFill>
                <a:latin typeface="Arial"/>
                <a:cs typeface="Arial"/>
              </a:rPr>
              <a:t>it</a:t>
            </a:r>
            <a:r>
              <a:rPr sz="2400" spc="-120" dirty="0">
                <a:solidFill>
                  <a:srgbClr val="BE092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BE092F"/>
                </a:solidFill>
                <a:latin typeface="Arial"/>
                <a:cs typeface="Arial"/>
              </a:rPr>
              <a:t>is</a:t>
            </a:r>
            <a:r>
              <a:rPr sz="2400" spc="-140" dirty="0">
                <a:solidFill>
                  <a:srgbClr val="BE092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BE092F"/>
                </a:solidFill>
                <a:latin typeface="Arial"/>
                <a:cs typeface="Arial"/>
              </a:rPr>
              <a:t>not  </a:t>
            </a:r>
            <a:r>
              <a:rPr sz="2400" spc="-150" dirty="0">
                <a:solidFill>
                  <a:srgbClr val="BE092F"/>
                </a:solidFill>
                <a:latin typeface="Arial"/>
                <a:cs typeface="Arial"/>
              </a:rPr>
              <a:t>necessary </a:t>
            </a:r>
            <a:r>
              <a:rPr sz="2400" spc="20" dirty="0">
                <a:solidFill>
                  <a:srgbClr val="BE092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BE092F"/>
                </a:solidFill>
                <a:latin typeface="Arial"/>
                <a:cs typeface="Arial"/>
              </a:rPr>
              <a:t>be</a:t>
            </a:r>
            <a:r>
              <a:rPr sz="2400" spc="-275" dirty="0">
                <a:solidFill>
                  <a:srgbClr val="BE092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BE092F"/>
                </a:solidFill>
                <a:latin typeface="Arial"/>
                <a:cs typeface="Arial"/>
              </a:rPr>
              <a:t>so.</a:t>
            </a:r>
            <a:endParaRPr sz="2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2400" spc="-145" dirty="0">
                <a:solidFill>
                  <a:srgbClr val="002868"/>
                </a:solidFill>
                <a:latin typeface="Arial"/>
                <a:cs typeface="Arial"/>
              </a:rPr>
              <a:t>Good</a:t>
            </a:r>
            <a:r>
              <a:rPr sz="2400" spc="-14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2868"/>
                </a:solidFill>
                <a:latin typeface="Arial"/>
                <a:cs typeface="Arial"/>
              </a:rPr>
              <a:t>practice</a:t>
            </a:r>
            <a:r>
              <a:rPr sz="2400" spc="-14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2868"/>
                </a:solidFill>
                <a:latin typeface="Arial"/>
                <a:cs typeface="Arial"/>
              </a:rPr>
              <a:t>initialize</a:t>
            </a:r>
            <a:r>
              <a:rPr sz="2400" spc="-14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2868"/>
                </a:solidFill>
                <a:latin typeface="Arial"/>
                <a:cs typeface="Arial"/>
              </a:rPr>
              <a:t>pointers</a:t>
            </a:r>
            <a:r>
              <a:rPr sz="2400" spc="-12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2868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002868"/>
                </a:solidFill>
                <a:latin typeface="Arial"/>
                <a:cs typeface="Arial"/>
              </a:rPr>
              <a:t>NULL.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733825"/>
            <a:ext cx="6451600" cy="1979295"/>
          </a:xfrm>
          <a:prstGeom prst="rect">
            <a:avLst/>
          </a:prstGeom>
          <a:ln w="9525">
            <a:solidFill>
              <a:srgbClr val="C65B12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1800" b="1" spc="-5" dirty="0"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*p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if (p == </a:t>
            </a:r>
            <a:r>
              <a:rPr sz="1800" b="1" spc="-10" dirty="0">
                <a:latin typeface="Courier New"/>
                <a:cs typeface="Courier New"/>
              </a:rPr>
              <a:t>NULL)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latin typeface="Courier New"/>
                <a:cs typeface="Courier New"/>
              </a:rPr>
              <a:t>fprintf(stderr, </a:t>
            </a:r>
            <a:r>
              <a:rPr sz="1800" b="1" spc="-5" dirty="0">
                <a:latin typeface="Courier New"/>
                <a:cs typeface="Courier New"/>
              </a:rPr>
              <a:t>“p </a:t>
            </a:r>
            <a:r>
              <a:rPr sz="1800" b="1" spc="-10" dirty="0">
                <a:latin typeface="Courier New"/>
                <a:cs typeface="Courier New"/>
              </a:rPr>
              <a:t>points to no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object\n”);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178765"/>
            <a:ext cx="4940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Pointers </a:t>
            </a:r>
            <a:r>
              <a:rPr sz="4400" spc="-204" dirty="0"/>
              <a:t>and</a:t>
            </a:r>
            <a:r>
              <a:rPr sz="4400" spc="-340" dirty="0"/>
              <a:t> </a:t>
            </a:r>
            <a:r>
              <a:rPr sz="4400" spc="-90" dirty="0"/>
              <a:t>Memory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320" y="1069822"/>
            <a:ext cx="6637655" cy="21342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60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175" dirty="0">
                <a:solidFill>
                  <a:srgbClr val="002868"/>
                </a:solidFill>
                <a:latin typeface="Arial"/>
                <a:cs typeface="Arial"/>
              </a:rPr>
              <a:t>Declare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45" dirty="0">
                <a:solidFill>
                  <a:srgbClr val="002868"/>
                </a:solidFill>
                <a:latin typeface="Arial"/>
                <a:cs typeface="Arial"/>
              </a:rPr>
              <a:t>pointer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with </a:t>
            </a:r>
            <a:r>
              <a:rPr sz="3200" spc="-175" dirty="0">
                <a:solidFill>
                  <a:srgbClr val="002868"/>
                </a:solidFill>
                <a:latin typeface="Arial"/>
                <a:cs typeface="Arial"/>
              </a:rPr>
              <a:t>an</a:t>
            </a:r>
            <a:r>
              <a:rPr sz="3200" spc="-38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65B12"/>
                </a:solidFill>
                <a:latin typeface="Courier New"/>
                <a:cs typeface="Courier New"/>
              </a:rPr>
              <a:t>*</a:t>
            </a:r>
            <a:endParaRPr sz="3200">
              <a:latin typeface="Courier New"/>
              <a:cs typeface="Courier New"/>
            </a:endParaRPr>
          </a:p>
          <a:p>
            <a:pPr marL="347980" marR="5080" indent="-335280">
              <a:lnSpc>
                <a:spcPts val="3620"/>
              </a:lnSpc>
              <a:spcBef>
                <a:spcPts val="810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270" dirty="0">
                <a:solidFill>
                  <a:srgbClr val="002868"/>
                </a:solidFill>
                <a:latin typeface="Arial"/>
                <a:cs typeface="Arial"/>
              </a:rPr>
              <a:t>Use </a:t>
            </a:r>
            <a:r>
              <a:rPr sz="3200" spc="-175" dirty="0">
                <a:solidFill>
                  <a:srgbClr val="002868"/>
                </a:solidFill>
                <a:latin typeface="Arial"/>
                <a:cs typeface="Arial"/>
              </a:rPr>
              <a:t>an </a:t>
            </a:r>
            <a:r>
              <a:rPr sz="3200" b="1" dirty="0">
                <a:solidFill>
                  <a:srgbClr val="C65B12"/>
                </a:solidFill>
                <a:latin typeface="Courier New"/>
                <a:cs typeface="Courier New"/>
              </a:rPr>
              <a:t>&amp;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get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50" dirty="0">
                <a:solidFill>
                  <a:srgbClr val="002868"/>
                </a:solidFill>
                <a:latin typeface="Arial"/>
                <a:cs typeface="Arial"/>
              </a:rPr>
              <a:t>"address </a:t>
            </a:r>
            <a:r>
              <a:rPr sz="3200" spc="45" dirty="0">
                <a:solidFill>
                  <a:srgbClr val="002868"/>
                </a:solidFill>
                <a:latin typeface="Arial"/>
                <a:cs typeface="Arial"/>
              </a:rPr>
              <a:t>of"</a:t>
            </a:r>
            <a:r>
              <a:rPr sz="3200" spc="-465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002868"/>
                </a:solidFill>
                <a:latin typeface="Arial"/>
                <a:cs typeface="Arial"/>
              </a:rPr>
              <a:t>(and  </a:t>
            </a:r>
            <a:r>
              <a:rPr sz="3200" spc="-95" dirty="0">
                <a:solidFill>
                  <a:srgbClr val="002868"/>
                </a:solidFill>
                <a:latin typeface="Arial"/>
                <a:cs typeface="Arial"/>
              </a:rPr>
              <a:t>convert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 </a:t>
            </a:r>
            <a:r>
              <a:rPr sz="3200" spc="-110" dirty="0">
                <a:solidFill>
                  <a:srgbClr val="002868"/>
                </a:solidFill>
                <a:latin typeface="Arial"/>
                <a:cs typeface="Arial"/>
              </a:rPr>
              <a:t>variable </a:t>
            </a:r>
            <a:r>
              <a:rPr sz="3200" spc="25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245" dirty="0">
                <a:solidFill>
                  <a:srgbClr val="002868"/>
                </a:solidFill>
                <a:latin typeface="Arial"/>
                <a:cs typeface="Arial"/>
              </a:rPr>
              <a:t>a</a:t>
            </a:r>
            <a:r>
              <a:rPr sz="3200" spc="-430" dirty="0">
                <a:solidFill>
                  <a:srgbClr val="002868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002868"/>
                </a:solidFill>
                <a:latin typeface="Arial"/>
                <a:cs typeface="Arial"/>
              </a:rPr>
              <a:t>pointer)</a:t>
            </a:r>
            <a:endParaRPr sz="3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365"/>
              </a:spcBef>
              <a:buFont typeface="Times New Roman"/>
              <a:buChar char="•"/>
              <a:tabLst>
                <a:tab pos="347345" algn="l"/>
                <a:tab pos="347980" algn="l"/>
              </a:tabLst>
            </a:pPr>
            <a:r>
              <a:rPr sz="3200" spc="-270" dirty="0">
                <a:solidFill>
                  <a:srgbClr val="002868"/>
                </a:solidFill>
                <a:latin typeface="Arial"/>
                <a:cs typeface="Arial"/>
              </a:rPr>
              <a:t>Use </a:t>
            </a:r>
            <a:r>
              <a:rPr sz="3200" spc="-175" dirty="0">
                <a:solidFill>
                  <a:srgbClr val="002868"/>
                </a:solidFill>
                <a:latin typeface="Arial"/>
                <a:cs typeface="Arial"/>
              </a:rPr>
              <a:t>an </a:t>
            </a:r>
            <a:r>
              <a:rPr sz="3200" b="1" dirty="0">
                <a:solidFill>
                  <a:srgbClr val="C65B12"/>
                </a:solidFill>
                <a:latin typeface="Courier New"/>
                <a:cs typeface="Courier New"/>
              </a:rPr>
              <a:t>*</a:t>
            </a:r>
            <a:r>
              <a:rPr sz="3200" b="1" spc="-1595" dirty="0">
                <a:solidFill>
                  <a:srgbClr val="C65B12"/>
                </a:solidFill>
                <a:latin typeface="Courier New"/>
                <a:cs typeface="Courier New"/>
              </a:rPr>
              <a:t>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to </a:t>
            </a:r>
            <a:r>
              <a:rPr sz="3200" spc="-105" dirty="0">
                <a:solidFill>
                  <a:srgbClr val="002868"/>
                </a:solidFill>
                <a:latin typeface="Arial"/>
                <a:cs typeface="Arial"/>
              </a:rPr>
              <a:t>get </a:t>
            </a:r>
            <a:r>
              <a:rPr sz="3200" spc="-35" dirty="0">
                <a:solidFill>
                  <a:srgbClr val="002868"/>
                </a:solidFill>
                <a:latin typeface="Arial"/>
                <a:cs typeface="Arial"/>
              </a:rPr>
              <a:t>the </a:t>
            </a:r>
            <a:r>
              <a:rPr sz="3200" spc="-145" dirty="0">
                <a:solidFill>
                  <a:srgbClr val="002868"/>
                </a:solidFill>
                <a:latin typeface="Arial"/>
                <a:cs typeface="Arial"/>
              </a:rPr>
              <a:t>value </a:t>
            </a:r>
            <a:r>
              <a:rPr sz="3200" spc="-40" dirty="0">
                <a:solidFill>
                  <a:srgbClr val="002868"/>
                </a:solidFill>
                <a:latin typeface="Arial"/>
                <a:cs typeface="Arial"/>
              </a:rPr>
              <a:t>"pointed </a:t>
            </a:r>
            <a:r>
              <a:rPr sz="3200" spc="20" dirty="0">
                <a:solidFill>
                  <a:srgbClr val="002868"/>
                </a:solidFill>
                <a:latin typeface="Arial"/>
                <a:cs typeface="Arial"/>
              </a:rPr>
              <a:t>at"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46" y="3424173"/>
            <a:ext cx="2154555" cy="8528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365"/>
              </a:spcBef>
            </a:pPr>
            <a:r>
              <a:rPr sz="2800" b="1" spc="-5" dirty="0">
                <a:latin typeface="Courier New"/>
                <a:cs typeface="Courier New"/>
              </a:rPr>
              <a:t>int </a:t>
            </a:r>
            <a:r>
              <a:rPr sz="2800" b="1" spc="-10" dirty="0">
                <a:latin typeface="Courier New"/>
                <a:cs typeface="Courier New"/>
              </a:rPr>
              <a:t>*p;  </a:t>
            </a:r>
            <a:r>
              <a:rPr sz="2800" b="1" spc="-5" dirty="0">
                <a:latin typeface="Courier New"/>
                <a:cs typeface="Courier New"/>
              </a:rPr>
              <a:t>int q =</a:t>
            </a:r>
            <a:r>
              <a:rPr sz="2800" b="1" spc="-11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5;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146" y="4628210"/>
            <a:ext cx="1515745" cy="852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6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p =</a:t>
            </a:r>
            <a:r>
              <a:rPr sz="2800" b="1" spc="-10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&amp;q;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260"/>
              </a:lnSpc>
            </a:pPr>
            <a:r>
              <a:rPr sz="2800" b="1" spc="-5" dirty="0">
                <a:latin typeface="Courier New"/>
                <a:cs typeface="Courier New"/>
              </a:rPr>
              <a:t>*p =</a:t>
            </a:r>
            <a:r>
              <a:rPr sz="2800" b="1" spc="-11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6;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3783" y="3560064"/>
            <a:ext cx="787907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3926" y="3620896"/>
            <a:ext cx="625475" cy="76200"/>
          </a:xfrm>
          <a:custGeom>
            <a:avLst/>
            <a:gdLst/>
            <a:ahLst/>
            <a:cxnLst/>
            <a:rect l="l" t="t" r="r" b="b"/>
            <a:pathLst>
              <a:path w="625475" h="76200">
                <a:moveTo>
                  <a:pt x="76073" y="0"/>
                </a:moveTo>
                <a:lnTo>
                  <a:pt x="0" y="38226"/>
                </a:lnTo>
                <a:lnTo>
                  <a:pt x="76200" y="76200"/>
                </a:lnTo>
                <a:lnTo>
                  <a:pt x="76157" y="50800"/>
                </a:lnTo>
                <a:lnTo>
                  <a:pt x="63500" y="50800"/>
                </a:lnTo>
                <a:lnTo>
                  <a:pt x="63373" y="25400"/>
                </a:lnTo>
                <a:lnTo>
                  <a:pt x="76115" y="25368"/>
                </a:lnTo>
                <a:lnTo>
                  <a:pt x="76073" y="0"/>
                </a:lnTo>
                <a:close/>
              </a:path>
              <a:path w="625475" h="76200">
                <a:moveTo>
                  <a:pt x="76115" y="25368"/>
                </a:moveTo>
                <a:lnTo>
                  <a:pt x="63373" y="25400"/>
                </a:lnTo>
                <a:lnTo>
                  <a:pt x="63500" y="50800"/>
                </a:lnTo>
                <a:lnTo>
                  <a:pt x="76157" y="50768"/>
                </a:lnTo>
                <a:lnTo>
                  <a:pt x="76115" y="25368"/>
                </a:lnTo>
                <a:close/>
              </a:path>
              <a:path w="625475" h="76200">
                <a:moveTo>
                  <a:pt x="76157" y="50768"/>
                </a:moveTo>
                <a:lnTo>
                  <a:pt x="63500" y="50800"/>
                </a:lnTo>
                <a:lnTo>
                  <a:pt x="76157" y="50800"/>
                </a:lnTo>
                <a:close/>
              </a:path>
              <a:path w="625475" h="76200">
                <a:moveTo>
                  <a:pt x="625348" y="24002"/>
                </a:moveTo>
                <a:lnTo>
                  <a:pt x="76115" y="25368"/>
                </a:lnTo>
                <a:lnTo>
                  <a:pt x="76157" y="50768"/>
                </a:lnTo>
                <a:lnTo>
                  <a:pt x="625475" y="49402"/>
                </a:lnTo>
                <a:lnTo>
                  <a:pt x="625348" y="24002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355" y="3401567"/>
            <a:ext cx="2183892" cy="490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2444" y="3372611"/>
            <a:ext cx="2354579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3428936"/>
            <a:ext cx="2089150" cy="395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7600" y="3428936"/>
            <a:ext cx="2089150" cy="395605"/>
          </a:xfrm>
          <a:custGeom>
            <a:avLst/>
            <a:gdLst/>
            <a:ahLst/>
            <a:cxnLst/>
            <a:rect l="l" t="t" r="r" b="b"/>
            <a:pathLst>
              <a:path w="2089150" h="395604">
                <a:moveTo>
                  <a:pt x="0" y="395287"/>
                </a:moveTo>
                <a:lnTo>
                  <a:pt x="2089150" y="395287"/>
                </a:lnTo>
                <a:lnTo>
                  <a:pt x="208915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5451" y="3451097"/>
            <a:ext cx="1925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Pointer to</a:t>
            </a:r>
            <a:r>
              <a:rPr sz="2000" b="1" spc="-14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integer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6328" y="4017264"/>
            <a:ext cx="633984" cy="237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00" y="4077970"/>
            <a:ext cx="473075" cy="76200"/>
          </a:xfrm>
          <a:custGeom>
            <a:avLst/>
            <a:gdLst/>
            <a:ahLst/>
            <a:cxnLst/>
            <a:rect l="l" t="t" r="r" b="b"/>
            <a:pathLst>
              <a:path w="473075" h="76200">
                <a:moveTo>
                  <a:pt x="76073" y="0"/>
                </a:moveTo>
                <a:lnTo>
                  <a:pt x="0" y="38353"/>
                </a:lnTo>
                <a:lnTo>
                  <a:pt x="76326" y="76199"/>
                </a:lnTo>
                <a:lnTo>
                  <a:pt x="76242" y="50926"/>
                </a:lnTo>
                <a:lnTo>
                  <a:pt x="63500" y="50926"/>
                </a:lnTo>
                <a:lnTo>
                  <a:pt x="63500" y="25526"/>
                </a:lnTo>
                <a:lnTo>
                  <a:pt x="76157" y="25483"/>
                </a:lnTo>
                <a:lnTo>
                  <a:pt x="76073" y="0"/>
                </a:lnTo>
                <a:close/>
              </a:path>
              <a:path w="473075" h="76200">
                <a:moveTo>
                  <a:pt x="76157" y="25483"/>
                </a:moveTo>
                <a:lnTo>
                  <a:pt x="63500" y="25526"/>
                </a:lnTo>
                <a:lnTo>
                  <a:pt x="63500" y="50926"/>
                </a:lnTo>
                <a:lnTo>
                  <a:pt x="76242" y="50883"/>
                </a:lnTo>
                <a:lnTo>
                  <a:pt x="76157" y="25483"/>
                </a:lnTo>
                <a:close/>
              </a:path>
              <a:path w="473075" h="76200">
                <a:moveTo>
                  <a:pt x="76242" y="50883"/>
                </a:moveTo>
                <a:lnTo>
                  <a:pt x="63500" y="50926"/>
                </a:lnTo>
                <a:lnTo>
                  <a:pt x="76242" y="50926"/>
                </a:lnTo>
                <a:close/>
              </a:path>
              <a:path w="473075" h="76200">
                <a:moveTo>
                  <a:pt x="473075" y="24129"/>
                </a:moveTo>
                <a:lnTo>
                  <a:pt x="76157" y="25483"/>
                </a:lnTo>
                <a:lnTo>
                  <a:pt x="76242" y="50883"/>
                </a:lnTo>
                <a:lnTo>
                  <a:pt x="473075" y="49529"/>
                </a:lnTo>
                <a:lnTo>
                  <a:pt x="473075" y="2412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7555" y="3934967"/>
            <a:ext cx="2778252" cy="490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9644" y="3906011"/>
            <a:ext cx="2950463" cy="618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4800" y="3962336"/>
            <a:ext cx="2682875" cy="395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3962336"/>
            <a:ext cx="2682875" cy="395605"/>
          </a:xfrm>
          <a:custGeom>
            <a:avLst/>
            <a:gdLst/>
            <a:ahLst/>
            <a:cxnLst/>
            <a:rect l="l" t="t" r="r" b="b"/>
            <a:pathLst>
              <a:path w="2682875" h="395604">
                <a:moveTo>
                  <a:pt x="0" y="395287"/>
                </a:moveTo>
                <a:lnTo>
                  <a:pt x="2682875" y="395287"/>
                </a:lnTo>
                <a:lnTo>
                  <a:pt x="2682875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92651" y="3984497"/>
            <a:ext cx="2520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q assigned </a:t>
            </a:r>
            <a:r>
              <a:rPr sz="2000" b="1" spc="-5" dirty="0">
                <a:solidFill>
                  <a:srgbClr val="005C69"/>
                </a:solidFill>
                <a:latin typeface="Times New Roman"/>
                <a:cs typeface="Times New Roman"/>
              </a:rPr>
              <a:t>with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value</a:t>
            </a:r>
            <a:r>
              <a:rPr sz="2000" b="1" spc="-114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9983" y="4855464"/>
            <a:ext cx="635507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998" y="4916170"/>
            <a:ext cx="473709" cy="76200"/>
          </a:xfrm>
          <a:custGeom>
            <a:avLst/>
            <a:gdLst/>
            <a:ahLst/>
            <a:cxnLst/>
            <a:rect l="l" t="t" r="r" b="b"/>
            <a:pathLst>
              <a:path w="473710" h="76200">
                <a:moveTo>
                  <a:pt x="76073" y="0"/>
                </a:moveTo>
                <a:lnTo>
                  <a:pt x="0" y="38353"/>
                </a:lnTo>
                <a:lnTo>
                  <a:pt x="76326" y="76199"/>
                </a:lnTo>
                <a:lnTo>
                  <a:pt x="76221" y="44576"/>
                </a:lnTo>
                <a:lnTo>
                  <a:pt x="63626" y="44576"/>
                </a:lnTo>
                <a:lnTo>
                  <a:pt x="63500" y="31876"/>
                </a:lnTo>
                <a:lnTo>
                  <a:pt x="76179" y="31833"/>
                </a:lnTo>
                <a:lnTo>
                  <a:pt x="76073" y="0"/>
                </a:lnTo>
                <a:close/>
              </a:path>
              <a:path w="473710" h="76200">
                <a:moveTo>
                  <a:pt x="76179" y="31833"/>
                </a:moveTo>
                <a:lnTo>
                  <a:pt x="63500" y="31876"/>
                </a:lnTo>
                <a:lnTo>
                  <a:pt x="63626" y="44576"/>
                </a:lnTo>
                <a:lnTo>
                  <a:pt x="76221" y="44534"/>
                </a:lnTo>
                <a:lnTo>
                  <a:pt x="76179" y="31833"/>
                </a:lnTo>
                <a:close/>
              </a:path>
              <a:path w="473710" h="76200">
                <a:moveTo>
                  <a:pt x="76221" y="44534"/>
                </a:moveTo>
                <a:lnTo>
                  <a:pt x="63626" y="44576"/>
                </a:lnTo>
                <a:lnTo>
                  <a:pt x="76221" y="44576"/>
                </a:lnTo>
                <a:close/>
              </a:path>
              <a:path w="473710" h="76200">
                <a:moveTo>
                  <a:pt x="473075" y="30479"/>
                </a:moveTo>
                <a:lnTo>
                  <a:pt x="76179" y="31833"/>
                </a:lnTo>
                <a:lnTo>
                  <a:pt x="76221" y="44534"/>
                </a:lnTo>
                <a:lnTo>
                  <a:pt x="473201" y="43179"/>
                </a:lnTo>
                <a:lnTo>
                  <a:pt x="473075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755" y="4707635"/>
            <a:ext cx="3790188" cy="490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4844" y="4680203"/>
            <a:ext cx="3927348" cy="6187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000" y="4735512"/>
            <a:ext cx="3695700" cy="395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0000" y="4735512"/>
            <a:ext cx="3695700" cy="395605"/>
          </a:xfrm>
          <a:custGeom>
            <a:avLst/>
            <a:gdLst/>
            <a:ahLst/>
            <a:cxnLst/>
            <a:rect l="l" t="t" r="r" b="b"/>
            <a:pathLst>
              <a:path w="3695700" h="395604">
                <a:moveTo>
                  <a:pt x="0" y="395287"/>
                </a:moveTo>
                <a:lnTo>
                  <a:pt x="3695700" y="395287"/>
                </a:lnTo>
                <a:lnTo>
                  <a:pt x="3695700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87851" y="4757673"/>
            <a:ext cx="3498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005C69"/>
                </a:solidFill>
                <a:latin typeface="Times New Roman"/>
                <a:cs typeface="Times New Roman"/>
              </a:rPr>
              <a:t>Variable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p points to </a:t>
            </a:r>
            <a:r>
              <a:rPr sz="2000" b="1" spc="-25" dirty="0">
                <a:solidFill>
                  <a:srgbClr val="005C69"/>
                </a:solidFill>
                <a:latin typeface="Times New Roman"/>
                <a:cs typeface="Times New Roman"/>
              </a:rPr>
              <a:t>q’s</a:t>
            </a:r>
            <a:r>
              <a:rPr sz="2000" b="1" spc="-100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19983" y="5312664"/>
            <a:ext cx="635507" cy="2377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0126" y="5373370"/>
            <a:ext cx="473075" cy="76200"/>
          </a:xfrm>
          <a:custGeom>
            <a:avLst/>
            <a:gdLst/>
            <a:ahLst/>
            <a:cxnLst/>
            <a:rect l="l" t="t" r="r" b="b"/>
            <a:pathLst>
              <a:path w="473075" h="76200">
                <a:moveTo>
                  <a:pt x="75946" y="0"/>
                </a:moveTo>
                <a:lnTo>
                  <a:pt x="0" y="38480"/>
                </a:lnTo>
                <a:lnTo>
                  <a:pt x="76326" y="76199"/>
                </a:lnTo>
                <a:lnTo>
                  <a:pt x="76168" y="44576"/>
                </a:lnTo>
                <a:lnTo>
                  <a:pt x="63500" y="44576"/>
                </a:lnTo>
                <a:lnTo>
                  <a:pt x="63373" y="31876"/>
                </a:lnTo>
                <a:lnTo>
                  <a:pt x="76105" y="31833"/>
                </a:lnTo>
                <a:lnTo>
                  <a:pt x="75946" y="0"/>
                </a:lnTo>
                <a:close/>
              </a:path>
              <a:path w="473075" h="76200">
                <a:moveTo>
                  <a:pt x="76105" y="31833"/>
                </a:moveTo>
                <a:lnTo>
                  <a:pt x="63373" y="31876"/>
                </a:lnTo>
                <a:lnTo>
                  <a:pt x="63500" y="44576"/>
                </a:lnTo>
                <a:lnTo>
                  <a:pt x="76168" y="44533"/>
                </a:lnTo>
                <a:lnTo>
                  <a:pt x="76105" y="31833"/>
                </a:lnTo>
                <a:close/>
              </a:path>
              <a:path w="473075" h="76200">
                <a:moveTo>
                  <a:pt x="76168" y="44533"/>
                </a:moveTo>
                <a:lnTo>
                  <a:pt x="63500" y="44576"/>
                </a:lnTo>
                <a:lnTo>
                  <a:pt x="76168" y="44576"/>
                </a:lnTo>
                <a:close/>
              </a:path>
              <a:path w="473075" h="76200">
                <a:moveTo>
                  <a:pt x="472948" y="30479"/>
                </a:moveTo>
                <a:lnTo>
                  <a:pt x="76105" y="31833"/>
                </a:lnTo>
                <a:lnTo>
                  <a:pt x="76168" y="44533"/>
                </a:lnTo>
                <a:lnTo>
                  <a:pt x="473075" y="43179"/>
                </a:lnTo>
                <a:lnTo>
                  <a:pt x="472948" y="30479"/>
                </a:lnTo>
                <a:close/>
              </a:path>
            </a:pathLst>
          </a:custGeom>
          <a:solidFill>
            <a:srgbClr val="005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0084" y="5164835"/>
            <a:ext cx="2197608" cy="4907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2171" y="5137403"/>
            <a:ext cx="2374392" cy="6187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67201" y="5192712"/>
            <a:ext cx="2103501" cy="3952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67201" y="5192712"/>
            <a:ext cx="2103755" cy="395605"/>
          </a:xfrm>
          <a:custGeom>
            <a:avLst/>
            <a:gdLst/>
            <a:ahLst/>
            <a:cxnLst/>
            <a:rect l="l" t="t" r="r" b="b"/>
            <a:pathLst>
              <a:path w="2103754" h="395604">
                <a:moveTo>
                  <a:pt x="0" y="395287"/>
                </a:moveTo>
                <a:lnTo>
                  <a:pt x="2103501" y="395287"/>
                </a:lnTo>
                <a:lnTo>
                  <a:pt x="2103501" y="0"/>
                </a:lnTo>
                <a:lnTo>
                  <a:pt x="0" y="0"/>
                </a:lnTo>
                <a:lnTo>
                  <a:pt x="0" y="395287"/>
                </a:lnTo>
                <a:close/>
              </a:path>
            </a:pathLst>
          </a:custGeom>
          <a:ln w="9525">
            <a:solidFill>
              <a:srgbClr val="005C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45178" y="5214950"/>
            <a:ext cx="1945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q now has value</a:t>
            </a:r>
            <a:r>
              <a:rPr sz="2000" b="1" spc="-114" dirty="0">
                <a:solidFill>
                  <a:srgbClr val="005C6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5C69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1702</Words>
  <Application>Microsoft Office PowerPoint</Application>
  <PresentationFormat>On-screen Show (4:3)</PresentationFormat>
  <Paragraphs>350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Times New Roman</vt:lpstr>
      <vt:lpstr>Trebuchet MS</vt:lpstr>
      <vt:lpstr>Office Theme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 and NULL</vt:lpstr>
      <vt:lpstr>Pointers and Memory</vt:lpstr>
      <vt:lpstr>Pointer and Arrays</vt:lpstr>
      <vt:lpstr>Pointers and char arrays</vt:lpstr>
      <vt:lpstr>Arrays of pointers</vt:lpstr>
      <vt:lpstr>Example</vt:lpstr>
      <vt:lpstr>Structures</vt:lpstr>
      <vt:lpstr>Pointers and structures</vt:lpstr>
      <vt:lpstr>Pointers and functions</vt:lpstr>
      <vt:lpstr>Pointers and functions</vt:lpstr>
      <vt:lpstr>Pointers and functions</vt:lpstr>
      <vt:lpstr>Pointers and functions</vt:lpstr>
      <vt:lpstr>Memory model</vt:lpstr>
      <vt:lpstr>Memory model</vt:lpstr>
      <vt:lpstr>Automatic memory allocation</vt:lpstr>
      <vt:lpstr>Static memory allocation</vt:lpstr>
      <vt:lpstr>Allocating memory on heap</vt:lpstr>
      <vt:lpstr>Resizing memory on heap</vt:lpstr>
      <vt:lpstr>Freeing memory on heap</vt:lpstr>
      <vt:lpstr>Dynamic automatic memory allocation</vt:lpstr>
      <vt:lpstr>Common mistake (1)</vt:lpstr>
      <vt:lpstr>Common mistake (2)</vt:lpstr>
      <vt:lpstr>Common mistake (3)</vt:lpstr>
      <vt:lpstr>Allocate a 2-D array</vt:lpstr>
      <vt:lpstr>A function using a 2-D array argument</vt:lpstr>
      <vt:lpstr>De-allocate a 2-D array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19 - C Advanced Pointers</dc:title>
  <dc:creator>John Lockman</dc:creator>
  <cp:lastModifiedBy>senthil</cp:lastModifiedBy>
  <cp:revision>4</cp:revision>
  <dcterms:created xsi:type="dcterms:W3CDTF">2018-09-05T10:08:21Z</dcterms:created>
  <dcterms:modified xsi:type="dcterms:W3CDTF">2018-09-25T02:42:49Z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2012-06-26T00:00:00Z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2018-09-05T00:00:00Z</vt:filetime>
  </property>
</Properties>
</file>