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ngadhar.cs.et@msruas.ac.in" TargetMode="External"/><Relationship Id="rId2" Type="http://schemas.openxmlformats.org/officeDocument/2006/relationships/hyperlink" Target="mailto:pushphavathi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1" y="1752619"/>
            <a:ext cx="71628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Introduction to </a:t>
            </a:r>
            <a:r>
              <a:rPr lang="en-US" sz="36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Algorithms </a:t>
            </a:r>
          </a:p>
          <a:p>
            <a:pPr algn="ctr"/>
            <a:r>
              <a:rPr lang="en-US" dirty="0" smtClean="0">
                <a:solidFill>
                  <a:srgbClr val="0000CC"/>
                </a:solidFill>
                <a:latin typeface="Calibri" pitchFamily="34" charset="0"/>
                <a:cs typeface="Times New Roman" pitchFamily="18" charset="0"/>
              </a:rPr>
              <a:t>CSC209A Design and Analysis of Algorithms</a:t>
            </a:r>
          </a:p>
          <a:p>
            <a:pPr algn="ctr"/>
            <a:r>
              <a:rPr lang="en-US" dirty="0" smtClean="0">
                <a:solidFill>
                  <a:srgbClr val="0000CC"/>
                </a:solidFill>
                <a:latin typeface="Calibri" pitchFamily="34" charset="0"/>
                <a:cs typeface="Times New Roman" pitchFamily="18" charset="0"/>
              </a:rPr>
              <a:t>B. Tech. 2014</a:t>
            </a:r>
            <a:endParaRPr lang="en-US" sz="4800" dirty="0" smtClean="0">
              <a:solidFill>
                <a:srgbClr val="0000CC"/>
              </a:solidFill>
              <a:latin typeface="Calibri" pitchFamily="34" charset="0"/>
              <a:cs typeface="Times New Roman" pitchFamily="18" charset="0"/>
            </a:endParaRPr>
          </a:p>
          <a:p>
            <a:pPr algn="ctr"/>
            <a:endParaRPr lang="en-US" sz="20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207" y="2971800"/>
            <a:ext cx="6096000" cy="315436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52600" y="3505200"/>
            <a:ext cx="6096000" cy="2849564"/>
          </a:xfrm>
          <a:prstGeom prst="rect">
            <a:avLst/>
          </a:prstGeom>
        </p:spPr>
        <p:txBody>
          <a:bodyPr/>
          <a:lstStyle/>
          <a:p>
            <a:pPr marL="342900" lvl="0" indent="-342900" algn="ctr">
              <a:spcBef>
                <a:spcPct val="20000"/>
              </a:spcBef>
            </a:pPr>
            <a:r>
              <a:rPr lang="en-IN" sz="2800" b="1" dirty="0" smtClean="0">
                <a:solidFill>
                  <a:prstClr val="black"/>
                </a:solidFill>
              </a:rPr>
              <a:t>Course Leader:</a:t>
            </a:r>
            <a:endParaRPr lang="en-IN" sz="2800" b="1" dirty="0">
              <a:solidFill>
                <a:prstClr val="black"/>
              </a:solidFill>
            </a:endParaRPr>
          </a:p>
          <a:p>
            <a:pPr lvl="0" algn="ctr">
              <a:spcBef>
                <a:spcPct val="20000"/>
              </a:spcBef>
            </a:pPr>
            <a:r>
              <a:rPr lang="en-US" sz="2400" b="1" dirty="0" smtClean="0">
                <a:solidFill>
                  <a:prstClr val="black"/>
                </a:solidFill>
              </a:rPr>
              <a:t>Vaishali Kulkarni</a:t>
            </a:r>
            <a:endParaRPr lang="en-US" sz="2400" b="1" dirty="0">
              <a:solidFill>
                <a:prstClr val="black"/>
              </a:solidFill>
            </a:endParaRPr>
          </a:p>
          <a:p>
            <a:pPr marL="514350" lvl="0" indent="-514350" algn="ctr">
              <a:spcBef>
                <a:spcPct val="20000"/>
              </a:spcBef>
            </a:pPr>
            <a:r>
              <a:rPr lang="en-US" sz="1600" dirty="0" smtClean="0">
                <a:solidFill>
                  <a:prstClr val="black"/>
                </a:solidFill>
                <a:hlinkClick r:id="rId2"/>
              </a:rPr>
              <a:t>vaishali.cs.et@msruas.ac.in</a:t>
            </a:r>
            <a:endParaRPr lang="en-IN" sz="1600" dirty="0">
              <a:solidFill>
                <a:prstClr val="black"/>
              </a:solidFill>
              <a:hlinkClick r:id="rId3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997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4546AD-AF9D-4A83-96BA-C2CA0302604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b="1">
                <a:solidFill>
                  <a:srgbClr val="660066"/>
                </a:solidFill>
                <a:latin typeface="Tahoma" panose="020B0604030504040204" pitchFamily="34" charset="0"/>
              </a:rPr>
              <a:t>Important problem types</a:t>
            </a:r>
            <a:r>
              <a:rPr lang="en-US" altLang="en-US"/>
              <a:t>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Tahoma" panose="020B0604030504040204" pitchFamily="34" charset="0"/>
              </a:rPr>
              <a:t>Sorting</a:t>
            </a:r>
          </a:p>
          <a:p>
            <a:r>
              <a:rPr lang="en-US" altLang="en-US">
                <a:latin typeface="Tahoma" panose="020B0604030504040204" pitchFamily="34" charset="0"/>
              </a:rPr>
              <a:t>Searching</a:t>
            </a:r>
          </a:p>
          <a:p>
            <a:r>
              <a:rPr lang="en-US" altLang="en-US">
                <a:latin typeface="Tahoma" panose="020B0604030504040204" pitchFamily="34" charset="0"/>
              </a:rPr>
              <a:t>String processing</a:t>
            </a:r>
          </a:p>
          <a:p>
            <a:r>
              <a:rPr lang="en-US" altLang="en-US">
                <a:latin typeface="Tahoma" panose="020B0604030504040204" pitchFamily="34" charset="0"/>
              </a:rPr>
              <a:t>Graph problems</a:t>
            </a:r>
          </a:p>
          <a:p>
            <a:r>
              <a:rPr lang="en-US" altLang="en-US">
                <a:latin typeface="Tahoma" panose="020B0604030504040204" pitchFamily="34" charset="0"/>
              </a:rPr>
              <a:t>Combinatorial problems</a:t>
            </a:r>
          </a:p>
          <a:p>
            <a:r>
              <a:rPr lang="en-US" altLang="en-US">
                <a:latin typeface="Tahoma" panose="020B0604030504040204" pitchFamily="34" charset="0"/>
              </a:rPr>
              <a:t>Geometric problems</a:t>
            </a:r>
          </a:p>
          <a:p>
            <a:r>
              <a:rPr lang="en-US" altLang="en-US">
                <a:latin typeface="Tahoma" panose="020B0604030504040204" pitchFamily="34" charset="0"/>
              </a:rPr>
              <a:t>Numerical problems </a:t>
            </a:r>
          </a:p>
        </p:txBody>
      </p:sp>
    </p:spTree>
    <p:extLst>
      <p:ext uri="{BB962C8B-B14F-4D97-AF65-F5344CB8AC3E}">
        <p14:creationId xmlns:p14="http://schemas.microsoft.com/office/powerpoint/2010/main" val="120392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FB5915-0432-407C-AFC9-2F049DF958D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848600" cy="609600"/>
          </a:xfrm>
        </p:spPr>
        <p:txBody>
          <a:bodyPr/>
          <a:lstStyle/>
          <a:p>
            <a:pPr marL="838200" indent="-838200" algn="r"/>
            <a:r>
              <a:rPr lang="en-US" altLang="en-US" sz="4000" b="1">
                <a:solidFill>
                  <a:srgbClr val="660066"/>
                </a:solidFill>
                <a:latin typeface="Tahoma" panose="020B0604030504040204" pitchFamily="34" charset="0"/>
              </a:rPr>
              <a:t>Fundamental data structures</a:t>
            </a:r>
            <a:endParaRPr lang="en-US" altLang="en-US" sz="4000">
              <a:solidFill>
                <a:srgbClr val="660066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8229600" cy="30241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CC3300"/>
                </a:solidFill>
                <a:latin typeface="Tahoma" panose="020B0604030504040204" pitchFamily="34" charset="0"/>
              </a:rPr>
              <a:t>Linear data structures</a:t>
            </a:r>
            <a:r>
              <a:rPr lang="en-US" altLang="en-US">
                <a:latin typeface="Tahoma" panose="020B0604030504040204" pitchFamily="34" charset="0"/>
              </a:rPr>
              <a:t> </a:t>
            </a:r>
          </a:p>
          <a:p>
            <a:r>
              <a:rPr lang="en-US" altLang="en-US">
                <a:latin typeface="Tahoma" panose="020B0604030504040204" pitchFamily="34" charset="0"/>
              </a:rPr>
              <a:t>Array</a:t>
            </a:r>
          </a:p>
          <a:p>
            <a:r>
              <a:rPr lang="en-US" altLang="en-US">
                <a:latin typeface="Tahoma" panose="020B0604030504040204" pitchFamily="34" charset="0"/>
              </a:rPr>
              <a:t>Linked list</a:t>
            </a:r>
          </a:p>
          <a:p>
            <a:r>
              <a:rPr lang="en-US" altLang="en-US">
                <a:latin typeface="Tahoma" panose="020B0604030504040204" pitchFamily="34" charset="0"/>
              </a:rPr>
              <a:t>Stack</a:t>
            </a:r>
          </a:p>
          <a:p>
            <a:r>
              <a:rPr lang="en-US" altLang="en-US">
                <a:latin typeface="Tahoma" panose="020B0604030504040204" pitchFamily="34" charset="0"/>
              </a:rPr>
              <a:t>Queue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>
              <a:solidFill>
                <a:srgbClr val="660066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660066"/>
                </a:solidFill>
              </a:rPr>
              <a:t>	Operations: </a:t>
            </a:r>
            <a:r>
              <a:rPr lang="en-US" altLang="en-US"/>
              <a:t>search, delete, insert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660066"/>
                </a:solidFill>
              </a:rPr>
              <a:t>	Implementation:</a:t>
            </a:r>
            <a:r>
              <a:rPr lang="en-US" altLang="en-US"/>
              <a:t> static, dynamic</a:t>
            </a:r>
          </a:p>
        </p:txBody>
      </p:sp>
    </p:spTree>
    <p:extLst>
      <p:ext uri="{BB962C8B-B14F-4D97-AF65-F5344CB8AC3E}">
        <p14:creationId xmlns:p14="http://schemas.microsoft.com/office/powerpoint/2010/main" val="96865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FF8415-E254-4107-A412-4D1BA2BBE09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686800" cy="3505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CC3300"/>
                </a:solidFill>
                <a:latin typeface="Tahoma" panose="020B0604030504040204" pitchFamily="34" charset="0"/>
              </a:rPr>
              <a:t>Non-linear data structures</a:t>
            </a:r>
          </a:p>
          <a:p>
            <a:r>
              <a:rPr lang="en-US" altLang="en-US" b="1">
                <a:latin typeface="Tahoma" panose="020B0604030504040204" pitchFamily="34" charset="0"/>
              </a:rPr>
              <a:t>Graphs</a:t>
            </a:r>
          </a:p>
          <a:p>
            <a:r>
              <a:rPr lang="en-US" altLang="en-US" b="1">
                <a:latin typeface="Tahoma" panose="020B0604030504040204" pitchFamily="34" charset="0"/>
              </a:rPr>
              <a:t>Trees : connected graph without cycles</a:t>
            </a:r>
          </a:p>
          <a:p>
            <a:pPr lvl="1"/>
            <a:r>
              <a:rPr lang="en-US" altLang="en-US" b="1">
                <a:latin typeface="Tahoma" panose="020B0604030504040204" pitchFamily="34" charset="0"/>
              </a:rPr>
              <a:t>Rooted trees</a:t>
            </a:r>
          </a:p>
          <a:p>
            <a:pPr lvl="2"/>
            <a:r>
              <a:rPr lang="en-US" altLang="en-US" sz="2800" b="1">
                <a:latin typeface="Tahoma" panose="020B0604030504040204" pitchFamily="34" charset="0"/>
              </a:rPr>
              <a:t>Ordered trees</a:t>
            </a:r>
          </a:p>
          <a:p>
            <a:pPr lvl="3"/>
            <a:r>
              <a:rPr lang="en-US" altLang="en-US" sz="2800" b="1">
                <a:latin typeface="Tahoma" panose="020B0604030504040204" pitchFamily="34" charset="0"/>
              </a:rPr>
              <a:t>Binary trees</a:t>
            </a:r>
            <a:r>
              <a:rPr lang="en-US" altLang="en-US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85800" y="5029200"/>
            <a:ext cx="8839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>
                <a:solidFill>
                  <a:srgbClr val="6600CC"/>
                </a:solidFill>
                <a:latin typeface="Tahoma" panose="020B0604030504040204" pitchFamily="34" charset="0"/>
              </a:rPr>
              <a:t>Graph representation:</a:t>
            </a:r>
            <a:r>
              <a:rPr lang="en-US" altLang="en-US" sz="2800" b="1">
                <a:latin typeface="Tahoma" panose="020B0604030504040204" pitchFamily="34" charset="0"/>
              </a:rPr>
              <a:t>  adjacency lists, </a:t>
            </a:r>
          </a:p>
          <a:p>
            <a:r>
              <a:rPr lang="en-US" altLang="en-US" sz="2800" b="1">
                <a:latin typeface="Tahoma" panose="020B0604030504040204" pitchFamily="34" charset="0"/>
              </a:rPr>
              <a:t>                                        adjacency matrix</a:t>
            </a:r>
            <a:r>
              <a:rPr lang="en-US" altLang="en-US" sz="2800">
                <a:latin typeface="Tahoma" panose="020B0604030504040204" pitchFamily="34" charset="0"/>
              </a:rPr>
              <a:t> </a:t>
            </a:r>
          </a:p>
          <a:p>
            <a:r>
              <a:rPr lang="en-US" altLang="en-US" sz="2800" b="1">
                <a:solidFill>
                  <a:srgbClr val="6600CC"/>
                </a:solidFill>
                <a:latin typeface="Tahoma" panose="020B0604030504040204" pitchFamily="34" charset="0"/>
              </a:rPr>
              <a:t>Tree representation:</a:t>
            </a:r>
            <a:r>
              <a:rPr lang="en-US" altLang="en-US" sz="2800" b="1">
                <a:latin typeface="Tahoma" panose="020B0604030504040204" pitchFamily="34" charset="0"/>
              </a:rPr>
              <a:t>    as graphs; binary nodes</a:t>
            </a:r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8229600" cy="609600"/>
          </a:xfrm>
          <a:noFill/>
          <a:ln/>
        </p:spPr>
        <p:txBody>
          <a:bodyPr/>
          <a:lstStyle/>
          <a:p>
            <a:pPr marL="838200" indent="-838200" algn="r"/>
            <a:r>
              <a:rPr lang="en-US" altLang="en-US" sz="4000" b="1">
                <a:solidFill>
                  <a:srgbClr val="660066"/>
                </a:solidFill>
                <a:latin typeface="Tahoma" panose="020B0604030504040204" pitchFamily="34" charset="0"/>
              </a:rPr>
              <a:t>Fundamental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64386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4A1F04-3FE3-4E3E-B6CD-F483DE1CCED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8229600" cy="609600"/>
          </a:xfrm>
        </p:spPr>
        <p:txBody>
          <a:bodyPr/>
          <a:lstStyle/>
          <a:p>
            <a:pPr algn="r"/>
            <a:r>
              <a:rPr lang="en-US" altLang="en-US" sz="4000" b="1">
                <a:solidFill>
                  <a:srgbClr val="660066"/>
                </a:solidFill>
                <a:latin typeface="Tahoma" panose="020B0604030504040204" pitchFamily="34" charset="0"/>
              </a:rPr>
              <a:t>Fundamental data structures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6868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CC3300"/>
                </a:solidFill>
                <a:latin typeface="Tahoma" panose="020B0604030504040204" pitchFamily="34" charset="0"/>
              </a:rPr>
              <a:t>Sets, Bags, Dictionaries</a:t>
            </a:r>
          </a:p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en-US" sz="2800" b="1">
                <a:solidFill>
                  <a:srgbClr val="CC3300"/>
                </a:solidFill>
                <a:latin typeface="Tahoma" panose="020B0604030504040204" pitchFamily="34" charset="0"/>
              </a:rPr>
              <a:t>Set: </a:t>
            </a:r>
            <a:r>
              <a:rPr lang="en-US" altLang="en-US" sz="2800" b="1">
                <a:latin typeface="Tahoma" panose="020B0604030504040204" pitchFamily="34" charset="0"/>
              </a:rPr>
              <a:t>unordered collection of distinct elements</a:t>
            </a:r>
          </a:p>
          <a:p>
            <a:pPr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3333FF"/>
                </a:solidFill>
                <a:latin typeface="Tahoma" panose="020B0604030504040204" pitchFamily="34" charset="0"/>
              </a:rPr>
              <a:t>    </a:t>
            </a:r>
            <a:r>
              <a:rPr lang="en-US" altLang="en-US" sz="2800" b="1">
                <a:solidFill>
                  <a:srgbClr val="6600CC"/>
                </a:solidFill>
                <a:latin typeface="Tahoma" panose="020B0604030504040204" pitchFamily="34" charset="0"/>
              </a:rPr>
              <a:t>Operations:</a:t>
            </a:r>
            <a:r>
              <a:rPr lang="en-US" altLang="en-US" sz="2800" b="1">
                <a:latin typeface="Tahoma" panose="020B0604030504040204" pitchFamily="34" charset="0"/>
              </a:rPr>
              <a:t> membership, union, intersection</a:t>
            </a:r>
          </a:p>
          <a:p>
            <a:pPr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3333FF"/>
                </a:solidFill>
                <a:latin typeface="Tahoma" panose="020B0604030504040204" pitchFamily="34" charset="0"/>
              </a:rPr>
              <a:t>    </a:t>
            </a:r>
            <a:r>
              <a:rPr lang="en-US" altLang="en-US" sz="2800" b="1">
                <a:solidFill>
                  <a:srgbClr val="6600CC"/>
                </a:solidFill>
                <a:latin typeface="Tahoma" panose="020B0604030504040204" pitchFamily="34" charset="0"/>
              </a:rPr>
              <a:t>Representation:</a:t>
            </a:r>
            <a:r>
              <a:rPr lang="en-US" altLang="en-US" sz="2800" b="1">
                <a:latin typeface="Tahoma" panose="020B0604030504040204" pitchFamily="34" charset="0"/>
              </a:rPr>
              <a:t> bit string; linear structure</a:t>
            </a:r>
          </a:p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en-US" sz="2800" b="1">
                <a:solidFill>
                  <a:srgbClr val="CC3300"/>
                </a:solidFill>
                <a:latin typeface="Tahoma" panose="020B0604030504040204" pitchFamily="34" charset="0"/>
              </a:rPr>
              <a:t>Bag</a:t>
            </a:r>
            <a:r>
              <a:rPr lang="en-US" altLang="en-US" sz="2800" b="1">
                <a:latin typeface="Tahoma" panose="020B0604030504040204" pitchFamily="34" charset="0"/>
              </a:rPr>
              <a:t>: unordered collection,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         elements may be repeated</a:t>
            </a:r>
          </a:p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en-US" sz="2800" b="1">
                <a:solidFill>
                  <a:srgbClr val="CC3300"/>
                </a:solidFill>
                <a:latin typeface="Tahoma" panose="020B0604030504040204" pitchFamily="34" charset="0"/>
              </a:rPr>
              <a:t>Dictionary</a:t>
            </a:r>
            <a:r>
              <a:rPr lang="en-US" altLang="en-US" sz="2800" b="1">
                <a:latin typeface="Tahoma" panose="020B0604030504040204" pitchFamily="34" charset="0"/>
              </a:rPr>
              <a:t>: a bag with operations search, add, delete</a:t>
            </a:r>
          </a:p>
        </p:txBody>
      </p:sp>
    </p:spTree>
    <p:extLst>
      <p:ext uri="{BB962C8B-B14F-4D97-AF65-F5344CB8AC3E}">
        <p14:creationId xmlns:p14="http://schemas.microsoft.com/office/powerpoint/2010/main" val="3543278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4A4044-68C2-4FEE-A87D-79D2056C7F7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b="1">
                <a:solidFill>
                  <a:srgbClr val="660066"/>
                </a:solidFill>
                <a:latin typeface="Tahoma" panose="020B0604030504040204" pitchFamily="34" charset="0"/>
              </a:rPr>
              <a:t>Conclusion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8686800" cy="3886200"/>
          </a:xfrm>
        </p:spPr>
        <p:txBody>
          <a:bodyPr/>
          <a:lstStyle/>
          <a:p>
            <a:r>
              <a:rPr lang="en-US" altLang="en-US" sz="3600" b="1">
                <a:latin typeface="Tahoma" panose="020B0604030504040204" pitchFamily="34" charset="0"/>
              </a:rPr>
              <a:t>Algorithm classification</a:t>
            </a:r>
          </a:p>
          <a:p>
            <a:pPr lvl="2"/>
            <a:r>
              <a:rPr lang="en-US" altLang="en-US" sz="3200">
                <a:latin typeface="Tahoma" panose="020B0604030504040204" pitchFamily="34" charset="0"/>
              </a:rPr>
              <a:t>By types of problems</a:t>
            </a:r>
          </a:p>
          <a:p>
            <a:pPr lvl="2"/>
            <a:r>
              <a:rPr lang="en-US" altLang="en-US" sz="3200">
                <a:latin typeface="Tahoma" panose="020B0604030504040204" pitchFamily="34" charset="0"/>
              </a:rPr>
              <a:t>By design technique</a:t>
            </a:r>
          </a:p>
          <a:p>
            <a:pPr lvl="2"/>
            <a:endParaRPr lang="en-US" altLang="en-US" b="1">
              <a:latin typeface="Tahoma" panose="020B0604030504040204" pitchFamily="34" charset="0"/>
            </a:endParaRPr>
          </a:p>
          <a:p>
            <a:r>
              <a:rPr lang="en-US" altLang="en-US" sz="3600" b="1">
                <a:latin typeface="Tahoma" panose="020B0604030504040204" pitchFamily="34" charset="0"/>
              </a:rPr>
              <a:t>Design techniques</a:t>
            </a:r>
          </a:p>
          <a:p>
            <a:pPr lvl="2"/>
            <a:r>
              <a:rPr lang="en-US" altLang="en-US" sz="3200">
                <a:latin typeface="Tahoma" panose="020B0604030504040204" pitchFamily="34" charset="0"/>
              </a:rPr>
              <a:t>a general approach to solving problems</a:t>
            </a:r>
            <a:endParaRPr lang="en-US" altLang="en-US" sz="3200" b="1">
              <a:latin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sz="3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E1469F-8EC6-4058-B661-2E85039B583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3DD"/>
          </a:solidFill>
        </p:spPr>
        <p:txBody>
          <a:bodyPr/>
          <a:lstStyle/>
          <a:p>
            <a:r>
              <a:rPr lang="en-US" altLang="en-US" sz="40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INTRODUCTION</a:t>
            </a:r>
            <a:endParaRPr lang="en-US" altLang="en-US" sz="4000" b="1" dirty="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660066"/>
                </a:solidFill>
                <a:latin typeface="Tahoma" panose="020B0604030504040204" pitchFamily="34" charset="0"/>
              </a:rPr>
              <a:t>What is an Algorithm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660066"/>
                </a:solidFill>
                <a:latin typeface="Tahoma" panose="020B0604030504040204" pitchFamily="34" charset="0"/>
              </a:rPr>
              <a:t>Steps in Designing and Implementing an Algorithm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660066"/>
                </a:solidFill>
                <a:latin typeface="Tahoma" panose="020B0604030504040204" pitchFamily="34" charset="0"/>
              </a:rPr>
              <a:t>Important Problem Types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660066"/>
                </a:solidFill>
                <a:latin typeface="Tahoma" panose="020B0604030504040204" pitchFamily="34" charset="0"/>
              </a:rPr>
              <a:t>Fundamental Data Structures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714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A8197E-D3DB-447B-89D9-4D17E14B7B2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b="1">
                <a:solidFill>
                  <a:srgbClr val="660066"/>
                </a:solidFill>
                <a:latin typeface="Tahoma" panose="020B0604030504040204" pitchFamily="34" charset="0"/>
              </a:rPr>
              <a:t>ALGORITHM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en-US" sz="3600" b="1">
                <a:latin typeface="Tahoma" panose="020B0604030504040204" pitchFamily="34" charset="0"/>
              </a:rPr>
              <a:t>A </a:t>
            </a:r>
            <a:r>
              <a:rPr lang="en-US" altLang="en-US" sz="3600" b="1">
                <a:solidFill>
                  <a:srgbClr val="CC3300"/>
                </a:solidFill>
                <a:latin typeface="Tahoma" panose="020B0604030504040204" pitchFamily="34" charset="0"/>
              </a:rPr>
              <a:t>sequence</a:t>
            </a:r>
            <a:r>
              <a:rPr lang="en-US" altLang="en-US" sz="3600" b="1">
                <a:latin typeface="Tahoma" panose="020B0604030504040204" pitchFamily="34" charset="0"/>
              </a:rPr>
              <a:t> of </a:t>
            </a:r>
            <a:r>
              <a:rPr lang="en-US" altLang="en-US" sz="3600" b="1">
                <a:solidFill>
                  <a:srgbClr val="CC3300"/>
                </a:solidFill>
                <a:latin typeface="Tahoma" panose="020B0604030504040204" pitchFamily="34" charset="0"/>
              </a:rPr>
              <a:t>unambiguous</a:t>
            </a:r>
            <a:r>
              <a:rPr lang="en-US" altLang="en-US" sz="3600" b="1">
                <a:latin typeface="Tahoma" panose="020B0604030504040204" pitchFamily="34" charset="0"/>
              </a:rPr>
              <a:t> instructions for solving a problem, i.e. for obtaining the </a:t>
            </a:r>
            <a:r>
              <a:rPr lang="en-US" altLang="en-US" sz="3600" b="1">
                <a:solidFill>
                  <a:srgbClr val="CC3300"/>
                </a:solidFill>
                <a:latin typeface="Tahoma" panose="020B0604030504040204" pitchFamily="34" charset="0"/>
              </a:rPr>
              <a:t>required output</a:t>
            </a:r>
            <a:r>
              <a:rPr lang="en-US" altLang="en-US" sz="3600" b="1">
                <a:latin typeface="Tahoma" panose="020B0604030504040204" pitchFamily="34" charset="0"/>
              </a:rPr>
              <a:t> for any </a:t>
            </a:r>
            <a:r>
              <a:rPr lang="en-US" altLang="en-US" sz="3600" b="1">
                <a:solidFill>
                  <a:srgbClr val="CC3300"/>
                </a:solidFill>
                <a:latin typeface="Tahoma" panose="020B0604030504040204" pitchFamily="34" charset="0"/>
              </a:rPr>
              <a:t>legitimate input</a:t>
            </a:r>
            <a:r>
              <a:rPr lang="en-US" altLang="en-US" sz="3600" b="1">
                <a:latin typeface="Tahoma" panose="020B0604030504040204" pitchFamily="34" charset="0"/>
              </a:rPr>
              <a:t> in 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en-US" sz="3600" b="1">
                <a:latin typeface="Tahoma" panose="020B0604030504040204" pitchFamily="34" charset="0"/>
              </a:rPr>
              <a:t>   a </a:t>
            </a:r>
            <a:r>
              <a:rPr lang="en-US" altLang="en-US" sz="3600" b="1">
                <a:solidFill>
                  <a:srgbClr val="CC3300"/>
                </a:solidFill>
                <a:latin typeface="Tahoma" panose="020B0604030504040204" pitchFamily="34" charset="0"/>
              </a:rPr>
              <a:t>finite</a:t>
            </a:r>
            <a:r>
              <a:rPr lang="en-US" altLang="en-US" sz="3600" b="1">
                <a:latin typeface="Tahoma" panose="020B0604030504040204" pitchFamily="34" charset="0"/>
              </a:rPr>
              <a:t> amount of time</a:t>
            </a:r>
            <a:r>
              <a:rPr lang="en-US" altLang="en-US" sz="36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9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BA4562-8292-4443-85A9-0216EBF4F35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b="1">
                <a:solidFill>
                  <a:srgbClr val="660066"/>
                </a:solidFill>
                <a:latin typeface="Verdana" panose="020B0604030504040204" pitchFamily="34" charset="0"/>
              </a:rPr>
              <a:t>Important points</a:t>
            </a:r>
            <a:r>
              <a:rPr lang="en-US" altLang="en-US"/>
              <a:t>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Non-ambiguity</a:t>
            </a:r>
            <a:r>
              <a:rPr lang="en-US" altLang="en-US" b="1">
                <a:latin typeface="Verdana" panose="020B0604030504040204" pitchFamily="34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Range of inputs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The same algorithm can be represented in different ways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Several algorithms for solving the same problem</a:t>
            </a:r>
            <a:r>
              <a:rPr lang="en-US" altLang="en-US" sz="3600" b="1">
                <a:latin typeface="Chalkboard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241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1F2ED4-8D2A-4B0E-BAC1-2A3AD3A5091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b="1">
                <a:solidFill>
                  <a:srgbClr val="CC0000"/>
                </a:solidFill>
                <a:latin typeface="Tahoma" panose="020B0604030504040204" pitchFamily="34" charset="0"/>
              </a:rPr>
              <a:t>gcd(m,n)</a:t>
            </a:r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685800" y="2209800"/>
            <a:ext cx="3352800" cy="1938992"/>
          </a:xfrm>
          <a:prstGeom prst="rect">
            <a:avLst/>
          </a:prstGeom>
          <a:solidFill>
            <a:srgbClr val="DDD3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400" b="1">
                <a:solidFill>
                  <a:srgbClr val="3333FF"/>
                </a:solidFill>
                <a:latin typeface="Tahoma" panose="020B0604030504040204" pitchFamily="34" charset="0"/>
              </a:rPr>
              <a:t>while </a:t>
            </a:r>
            <a:r>
              <a:rPr lang="en-US" altLang="en-US" sz="2400" b="1">
                <a:latin typeface="Tahoma" panose="020B0604030504040204" pitchFamily="34" charset="0"/>
              </a:rPr>
              <a:t>n ≠0 </a:t>
            </a:r>
            <a:r>
              <a:rPr lang="en-US" altLang="en-US" sz="2400" b="1">
                <a:solidFill>
                  <a:srgbClr val="3333FF"/>
                </a:solidFill>
                <a:latin typeface="Tahoma" panose="020B0604030504040204" pitchFamily="34" charset="0"/>
              </a:rPr>
              <a:t>do</a:t>
            </a:r>
          </a:p>
          <a:p>
            <a:pPr eaLnBrk="1" hangingPunct="1"/>
            <a:r>
              <a:rPr lang="en-US" altLang="en-US" sz="2400" b="1">
                <a:latin typeface="Tahoma" panose="020B0604030504040204" pitchFamily="34" charset="0"/>
              </a:rPr>
              <a:t>	r  ←  m mod n</a:t>
            </a:r>
          </a:p>
          <a:p>
            <a:pPr eaLnBrk="1" hangingPunct="1"/>
            <a:r>
              <a:rPr lang="en-US" altLang="en-US" sz="2400" b="1">
                <a:latin typeface="Tahoma" panose="020B0604030504040204" pitchFamily="34" charset="0"/>
              </a:rPr>
              <a:t>    	m ← n</a:t>
            </a:r>
          </a:p>
          <a:p>
            <a:pPr eaLnBrk="1" hangingPunct="1"/>
            <a:r>
              <a:rPr lang="en-US" altLang="en-US" sz="2400" b="1">
                <a:latin typeface="Tahoma" panose="020B0604030504040204" pitchFamily="34" charset="0"/>
              </a:rPr>
              <a:t>	n  ← r</a:t>
            </a:r>
          </a:p>
          <a:p>
            <a:pPr eaLnBrk="1" hangingPunct="1"/>
            <a:r>
              <a:rPr lang="en-US" altLang="en-US" sz="2400" b="1">
                <a:solidFill>
                  <a:srgbClr val="3333FF"/>
                </a:solidFill>
                <a:latin typeface="Tahoma" panose="020B0604030504040204" pitchFamily="34" charset="0"/>
              </a:rPr>
              <a:t>return</a:t>
            </a:r>
            <a:r>
              <a:rPr lang="en-US" altLang="en-US" sz="2400" b="1">
                <a:latin typeface="Tahoma" panose="020B0604030504040204" pitchFamily="34" charset="0"/>
              </a:rPr>
              <a:t> m</a:t>
            </a:r>
          </a:p>
        </p:txBody>
      </p: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4648200" y="2286000"/>
            <a:ext cx="4267200" cy="3785652"/>
          </a:xfrm>
          <a:prstGeom prst="rect">
            <a:avLst/>
          </a:prstGeom>
          <a:solidFill>
            <a:srgbClr val="DDD3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b="1">
                <a:latin typeface="Tahoma" panose="020B0604030504040204" pitchFamily="34" charset="0"/>
              </a:rPr>
              <a:t>t ← min (m ,n)</a:t>
            </a:r>
          </a:p>
          <a:p>
            <a:pPr eaLnBrk="1" hangingPunct="1"/>
            <a:endParaRPr lang="en-US" altLang="en-US" b="1">
              <a:latin typeface="Tahoma" panose="020B0604030504040204" pitchFamily="34" charset="0"/>
            </a:endParaRPr>
          </a:p>
          <a:p>
            <a:pPr eaLnBrk="1" hangingPunct="1">
              <a:buFontTx/>
              <a:buAutoNum type="arabicPeriod" startAt="2"/>
            </a:pPr>
            <a:r>
              <a:rPr lang="en-US" altLang="en-US" b="1">
                <a:latin typeface="Tahoma" panose="020B0604030504040204" pitchFamily="34" charset="0"/>
              </a:rPr>
              <a:t> </a:t>
            </a:r>
            <a:r>
              <a:rPr lang="en-US" altLang="en-US" b="1">
                <a:solidFill>
                  <a:srgbClr val="3333FF"/>
                </a:solidFill>
                <a:latin typeface="Tahoma" panose="020B0604030504040204" pitchFamily="34" charset="0"/>
              </a:rPr>
              <a:t>if</a:t>
            </a:r>
            <a:r>
              <a:rPr lang="en-US" altLang="en-US" b="1">
                <a:latin typeface="Tahoma" panose="020B0604030504040204" pitchFamily="34" charset="0"/>
              </a:rPr>
              <a:t> m % t = 0 </a:t>
            </a:r>
            <a:r>
              <a:rPr lang="en-US" altLang="en-US" b="1">
                <a:solidFill>
                  <a:srgbClr val="3333FF"/>
                </a:solidFill>
                <a:latin typeface="Tahoma" panose="020B0604030504040204" pitchFamily="34" charset="0"/>
              </a:rPr>
              <a:t>goto</a:t>
            </a:r>
            <a:r>
              <a:rPr lang="en-US" altLang="en-US" b="1">
                <a:latin typeface="Tahoma" panose="020B0604030504040204" pitchFamily="34" charset="0"/>
              </a:rPr>
              <a:t> 3,    </a:t>
            </a:r>
          </a:p>
          <a:p>
            <a:pPr eaLnBrk="1" hangingPunct="1"/>
            <a:r>
              <a:rPr lang="en-US" altLang="en-US" b="1">
                <a:latin typeface="Tahoma" panose="020B0604030504040204" pitchFamily="34" charset="0"/>
              </a:rPr>
              <a:t>                     </a:t>
            </a:r>
            <a:r>
              <a:rPr lang="en-US" altLang="en-US" b="1">
                <a:solidFill>
                  <a:srgbClr val="3333FF"/>
                </a:solidFill>
                <a:latin typeface="Tahoma" panose="020B0604030504040204" pitchFamily="34" charset="0"/>
              </a:rPr>
              <a:t>else goto</a:t>
            </a:r>
            <a:r>
              <a:rPr lang="en-US" altLang="en-US" b="1">
                <a:latin typeface="Tahoma" panose="020B0604030504040204" pitchFamily="34" charset="0"/>
              </a:rPr>
              <a:t> 4</a:t>
            </a:r>
          </a:p>
          <a:p>
            <a:pPr eaLnBrk="1" hangingPunct="1"/>
            <a:endParaRPr lang="en-US" altLang="en-US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b="1">
                <a:latin typeface="Tahoma" panose="020B0604030504040204" pitchFamily="34" charset="0"/>
              </a:rPr>
              <a:t>3.  </a:t>
            </a:r>
            <a:r>
              <a:rPr lang="en-US" altLang="en-US" b="1">
                <a:solidFill>
                  <a:srgbClr val="3333FF"/>
                </a:solidFill>
                <a:latin typeface="Tahoma" panose="020B0604030504040204" pitchFamily="34" charset="0"/>
              </a:rPr>
              <a:t> if</a:t>
            </a:r>
            <a:r>
              <a:rPr lang="en-US" altLang="en-US" b="1">
                <a:latin typeface="Tahoma" panose="020B0604030504040204" pitchFamily="34" charset="0"/>
              </a:rPr>
              <a:t> n  % t = 0 </a:t>
            </a:r>
            <a:r>
              <a:rPr lang="en-US" altLang="en-US" b="1">
                <a:solidFill>
                  <a:srgbClr val="3333FF"/>
                </a:solidFill>
                <a:latin typeface="Tahoma" panose="020B0604030504040204" pitchFamily="34" charset="0"/>
              </a:rPr>
              <a:t>return</a:t>
            </a:r>
            <a:r>
              <a:rPr lang="en-US" altLang="en-US" b="1">
                <a:latin typeface="Tahoma" panose="020B0604030504040204" pitchFamily="34" charset="0"/>
              </a:rPr>
              <a:t> t,</a:t>
            </a:r>
            <a:r>
              <a:rPr lang="en-US" altLang="en-US"/>
              <a:t> </a:t>
            </a:r>
            <a:endParaRPr lang="en-US" altLang="en-US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b="1">
                <a:latin typeface="Tahoma" panose="020B0604030504040204" pitchFamily="34" charset="0"/>
              </a:rPr>
              <a:t>                      </a:t>
            </a:r>
            <a:r>
              <a:rPr lang="en-US" altLang="en-US" b="1">
                <a:solidFill>
                  <a:srgbClr val="3333FF"/>
                </a:solidFill>
                <a:latin typeface="Tahoma" panose="020B0604030504040204" pitchFamily="34" charset="0"/>
              </a:rPr>
              <a:t>else goto</a:t>
            </a:r>
            <a:r>
              <a:rPr lang="en-US" altLang="en-US" b="1">
                <a:latin typeface="Tahoma" panose="020B0604030504040204" pitchFamily="34" charset="0"/>
              </a:rPr>
              <a:t> 4</a:t>
            </a:r>
          </a:p>
          <a:p>
            <a:pPr eaLnBrk="1" hangingPunct="1"/>
            <a:endParaRPr lang="en-US" altLang="en-US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b="1">
                <a:latin typeface="Tahoma" panose="020B0604030504040204" pitchFamily="34" charset="0"/>
              </a:rPr>
              <a:t>4.   t ←  t - 1</a:t>
            </a:r>
          </a:p>
          <a:p>
            <a:pPr eaLnBrk="1" hangingPunct="1"/>
            <a:r>
              <a:rPr lang="en-US" altLang="en-US" b="1">
                <a:latin typeface="Tahoma" panose="020B0604030504040204" pitchFamily="34" charset="0"/>
              </a:rPr>
              <a:t>5.  </a:t>
            </a:r>
            <a:r>
              <a:rPr lang="en-US" altLang="en-US" b="1">
                <a:solidFill>
                  <a:srgbClr val="3333FF"/>
                </a:solidFill>
                <a:latin typeface="Tahoma" panose="020B0604030504040204" pitchFamily="34" charset="0"/>
              </a:rPr>
              <a:t> goto</a:t>
            </a:r>
            <a:r>
              <a:rPr lang="en-US" altLang="en-US" b="1">
                <a:latin typeface="Tahoma" panose="020B0604030504040204" pitchFamily="34" charset="0"/>
              </a:rPr>
              <a:t> 2 </a:t>
            </a:r>
          </a:p>
        </p:txBody>
      </p:sp>
    </p:spTree>
    <p:extLst>
      <p:ext uri="{BB962C8B-B14F-4D97-AF65-F5344CB8AC3E}">
        <p14:creationId xmlns:p14="http://schemas.microsoft.com/office/powerpoint/2010/main" val="399460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934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9268870F-A87B-43F1-B25B-329BA2B59C17}" type="slidenum">
              <a:rPr lang="en-US" altLang="en-US"/>
              <a:pPr/>
              <a:t>6</a:t>
            </a:fld>
            <a:endParaRPr lang="en-US" altLang="en-US"/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1828800" y="914400"/>
            <a:ext cx="6172200" cy="5334000"/>
            <a:chOff x="3420" y="8280"/>
            <a:chExt cx="5580" cy="5942"/>
          </a:xfrm>
        </p:grpSpPr>
        <p:grpSp>
          <p:nvGrpSpPr>
            <p:cNvPr id="41989" name="Group 5"/>
            <p:cNvGrpSpPr>
              <a:grpSpLocks/>
            </p:cNvGrpSpPr>
            <p:nvPr/>
          </p:nvGrpSpPr>
          <p:grpSpPr bwMode="auto">
            <a:xfrm>
              <a:off x="4140" y="8280"/>
              <a:ext cx="3600" cy="5942"/>
              <a:chOff x="4140" y="8280"/>
              <a:chExt cx="3600" cy="5942"/>
            </a:xfrm>
          </p:grpSpPr>
          <p:grpSp>
            <p:nvGrpSpPr>
              <p:cNvPr id="41990" name="Group 6"/>
              <p:cNvGrpSpPr>
                <a:grpSpLocks/>
              </p:cNvGrpSpPr>
              <p:nvPr/>
            </p:nvGrpSpPr>
            <p:grpSpPr bwMode="auto">
              <a:xfrm>
                <a:off x="4140" y="8280"/>
                <a:ext cx="3600" cy="5040"/>
                <a:chOff x="4140" y="8280"/>
                <a:chExt cx="3600" cy="5040"/>
              </a:xfrm>
            </p:grpSpPr>
            <p:grpSp>
              <p:nvGrpSpPr>
                <p:cNvPr id="41991" name="Group 7"/>
                <p:cNvGrpSpPr>
                  <a:grpSpLocks/>
                </p:cNvGrpSpPr>
                <p:nvPr/>
              </p:nvGrpSpPr>
              <p:grpSpPr bwMode="auto">
                <a:xfrm>
                  <a:off x="4140" y="8280"/>
                  <a:ext cx="3600" cy="4139"/>
                  <a:chOff x="4140" y="8280"/>
                  <a:chExt cx="3600" cy="4139"/>
                </a:xfrm>
              </p:grpSpPr>
              <p:grpSp>
                <p:nvGrpSpPr>
                  <p:cNvPr id="41992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4140" y="8280"/>
                    <a:ext cx="3600" cy="3241"/>
                    <a:chOff x="4140" y="8280"/>
                    <a:chExt cx="3600" cy="3241"/>
                  </a:xfrm>
                </p:grpSpPr>
                <p:grpSp>
                  <p:nvGrpSpPr>
                    <p:cNvPr id="41993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40" y="8280"/>
                      <a:ext cx="3600" cy="2160"/>
                      <a:chOff x="4140" y="8280"/>
                      <a:chExt cx="3600" cy="2160"/>
                    </a:xfrm>
                  </p:grpSpPr>
                  <p:sp>
                    <p:nvSpPr>
                      <p:cNvPr id="41994" name="Rectangle 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20" y="8280"/>
                        <a:ext cx="2880" cy="53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r>
                          <a:rPr lang="en-US" altLang="en-US" sz="2000" b="1">
                            <a:latin typeface="Times New Roman" panose="02020603050405020304" pitchFamily="18" charset="0"/>
                          </a:rPr>
                          <a:t>Understand the problem</a:t>
                        </a:r>
                      </a:p>
                    </p:txBody>
                  </p:sp>
                  <p:sp>
                    <p:nvSpPr>
                      <p:cNvPr id="41995" name="Rectangle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0" y="9180"/>
                        <a:ext cx="3600" cy="126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algn="ctr" eaLnBrk="1" hangingPunct="1"/>
                        <a:r>
                          <a:rPr lang="en-US" altLang="en-US" b="1">
                            <a:latin typeface="Times New Roman" panose="02020603050405020304" pitchFamily="18" charset="0"/>
                          </a:rPr>
                          <a:t>Decide on computational means</a:t>
                        </a:r>
                      </a:p>
                      <a:p>
                        <a:pPr algn="ctr" eaLnBrk="1" hangingPunct="1"/>
                        <a:r>
                          <a:rPr lang="en-US" altLang="en-US" b="1">
                            <a:latin typeface="Times New Roman" panose="02020603050405020304" pitchFamily="18" charset="0"/>
                          </a:rPr>
                          <a:t>Exact vs approximate solution</a:t>
                        </a:r>
                      </a:p>
                      <a:p>
                        <a:pPr algn="ctr" eaLnBrk="1" hangingPunct="1"/>
                        <a:r>
                          <a:rPr lang="en-US" altLang="en-US" b="1">
                            <a:latin typeface="Times New Roman" panose="02020603050405020304" pitchFamily="18" charset="0"/>
                          </a:rPr>
                          <a:t>Data structures</a:t>
                        </a:r>
                      </a:p>
                      <a:p>
                        <a:pPr algn="ctr" eaLnBrk="1" hangingPunct="1"/>
                        <a:r>
                          <a:rPr lang="en-US" altLang="en-US" b="1">
                            <a:latin typeface="Times New Roman" panose="02020603050405020304" pitchFamily="18" charset="0"/>
                          </a:rPr>
                          <a:t>Algorithm design technique</a:t>
                        </a:r>
                      </a:p>
                    </p:txBody>
                  </p:sp>
                  <p:sp>
                    <p:nvSpPr>
                      <p:cNvPr id="41996" name="Line 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0" y="8820"/>
                        <a:ext cx="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41997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0" y="10980"/>
                      <a:ext cx="2340" cy="54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r>
                        <a:rPr lang="en-US" altLang="en-US" sz="2000" b="1">
                          <a:latin typeface="Times New Roman" panose="02020603050405020304" pitchFamily="18" charset="0"/>
                        </a:rPr>
                        <a:t>Design an algorithm</a:t>
                      </a:r>
                    </a:p>
                  </p:txBody>
                </p:sp>
                <p:sp>
                  <p:nvSpPr>
                    <p:cNvPr id="41998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0" y="10440"/>
                      <a:ext cx="0" cy="5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1999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680" y="11880"/>
                    <a:ext cx="2520" cy="53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r>
                      <a:rPr lang="en-US" altLang="en-US" sz="2000" b="1">
                        <a:latin typeface="Times New Roman" panose="02020603050405020304" pitchFamily="18" charset="0"/>
                      </a:rPr>
                      <a:t>Prove correctness</a:t>
                    </a:r>
                  </a:p>
                </p:txBody>
              </p:sp>
              <p:sp>
                <p:nvSpPr>
                  <p:cNvPr id="4200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760" y="11520"/>
                    <a:ext cx="0" cy="3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2001" name="Rectangle 17"/>
                <p:cNvSpPr>
                  <a:spLocks noChangeArrowheads="1"/>
                </p:cNvSpPr>
                <p:nvPr/>
              </p:nvSpPr>
              <p:spPr bwMode="auto">
                <a:xfrm>
                  <a:off x="4680" y="12780"/>
                  <a:ext cx="252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altLang="en-US" sz="2000" b="1">
                      <a:latin typeface="Times New Roman" panose="02020603050405020304" pitchFamily="18" charset="0"/>
                    </a:rPr>
                    <a:t>Analyze the algorithm</a:t>
                  </a:r>
                </a:p>
              </p:txBody>
            </p:sp>
            <p:sp>
              <p:nvSpPr>
                <p:cNvPr id="42002" name="Line 18"/>
                <p:cNvSpPr>
                  <a:spLocks noChangeShapeType="1"/>
                </p:cNvSpPr>
                <p:nvPr/>
              </p:nvSpPr>
              <p:spPr bwMode="auto">
                <a:xfrm>
                  <a:off x="5760" y="12420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003" name="Text Box 19"/>
              <p:cNvSpPr txBox="1">
                <a:spLocks noChangeArrowheads="1"/>
              </p:cNvSpPr>
              <p:nvPr/>
            </p:nvSpPr>
            <p:spPr bwMode="auto">
              <a:xfrm>
                <a:off x="4680" y="13680"/>
                <a:ext cx="2340" cy="5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en-US" sz="2000" b="1">
                    <a:latin typeface="Times New Roman" panose="02020603050405020304" pitchFamily="18" charset="0"/>
                  </a:rPr>
                  <a:t>Code the algorithm</a:t>
                </a:r>
              </a:p>
            </p:txBody>
          </p:sp>
          <p:sp>
            <p:nvSpPr>
              <p:cNvPr id="42004" name="Line 20"/>
              <p:cNvSpPr>
                <a:spLocks noChangeShapeType="1"/>
              </p:cNvSpPr>
              <p:nvPr/>
            </p:nvSpPr>
            <p:spPr bwMode="auto">
              <a:xfrm>
                <a:off x="5760" y="13320"/>
                <a:ext cx="0" cy="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005" name="Line 21"/>
            <p:cNvSpPr>
              <a:spLocks noChangeShapeType="1"/>
            </p:cNvSpPr>
            <p:nvPr/>
          </p:nvSpPr>
          <p:spPr bwMode="auto">
            <a:xfrm>
              <a:off x="7200" y="13056"/>
              <a:ext cx="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6" name="Line 22"/>
            <p:cNvSpPr>
              <a:spLocks noChangeShapeType="1"/>
            </p:cNvSpPr>
            <p:nvPr/>
          </p:nvSpPr>
          <p:spPr bwMode="auto">
            <a:xfrm flipV="1">
              <a:off x="9000" y="10080"/>
              <a:ext cx="0" cy="30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7" name="Line 23"/>
            <p:cNvSpPr>
              <a:spLocks noChangeShapeType="1"/>
            </p:cNvSpPr>
            <p:nvPr/>
          </p:nvSpPr>
          <p:spPr bwMode="auto">
            <a:xfrm flipH="1">
              <a:off x="7740" y="10080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8" name="Line 24"/>
            <p:cNvSpPr>
              <a:spLocks noChangeShapeType="1"/>
            </p:cNvSpPr>
            <p:nvPr/>
          </p:nvSpPr>
          <p:spPr bwMode="auto">
            <a:xfrm flipH="1">
              <a:off x="7020" y="11160"/>
              <a:ext cx="19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9" name="Line 25"/>
            <p:cNvSpPr>
              <a:spLocks noChangeShapeType="1"/>
            </p:cNvSpPr>
            <p:nvPr/>
          </p:nvSpPr>
          <p:spPr bwMode="auto">
            <a:xfrm flipH="1">
              <a:off x="3420" y="12060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0" name="Line 26"/>
            <p:cNvSpPr>
              <a:spLocks noChangeShapeType="1"/>
            </p:cNvSpPr>
            <p:nvPr/>
          </p:nvSpPr>
          <p:spPr bwMode="auto">
            <a:xfrm flipV="1">
              <a:off x="3420" y="9900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1" name="Line 27"/>
            <p:cNvSpPr>
              <a:spLocks noChangeShapeType="1"/>
            </p:cNvSpPr>
            <p:nvPr/>
          </p:nvSpPr>
          <p:spPr bwMode="auto">
            <a:xfrm>
              <a:off x="3420" y="990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2" name="Line 28"/>
            <p:cNvSpPr>
              <a:spLocks noChangeShapeType="1"/>
            </p:cNvSpPr>
            <p:nvPr/>
          </p:nvSpPr>
          <p:spPr bwMode="auto">
            <a:xfrm>
              <a:off x="3420" y="11160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266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2BC111-384B-4741-9135-E7A316E8380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>
                <a:solidFill>
                  <a:srgbClr val="CC0000"/>
                </a:solidFill>
              </a:rPr>
              <a:t>What does it mean to understand the problem?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latin typeface="Tahoma" panose="020B0604030504040204" pitchFamily="34" charset="0"/>
              </a:rPr>
              <a:t>What are the problem objects?</a:t>
            </a:r>
          </a:p>
          <a:p>
            <a:r>
              <a:rPr lang="en-US" altLang="en-US" sz="2800">
                <a:latin typeface="Tahoma" panose="020B0604030504040204" pitchFamily="34" charset="0"/>
              </a:rPr>
              <a:t>What are the operations applied to the objects?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3600" b="1">
              <a:solidFill>
                <a:srgbClr val="CC0000"/>
              </a:solidFill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CC0000"/>
                </a:solidFill>
                <a:latin typeface="Tahoma" panose="020B0604030504040204" pitchFamily="34" charset="0"/>
              </a:rPr>
              <a:t>Deciding on computational means</a:t>
            </a:r>
          </a:p>
          <a:p>
            <a:r>
              <a:rPr lang="en-US" altLang="en-US" sz="2800">
                <a:latin typeface="Tahoma" panose="020B0604030504040204" pitchFamily="34" charset="0"/>
              </a:rPr>
              <a:t>How the objects would be represented?</a:t>
            </a:r>
          </a:p>
          <a:p>
            <a:r>
              <a:rPr lang="en-US" altLang="en-US" sz="2800">
                <a:latin typeface="Tahoma" panose="020B0604030504040204" pitchFamily="34" charset="0"/>
              </a:rPr>
              <a:t>How the operations would be implemented?</a:t>
            </a:r>
          </a:p>
          <a:p>
            <a:endParaRPr lang="en-US" altLang="en-US" sz="2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62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5C52FF-A620-456B-91E5-35874FAD090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solidFill>
                  <a:srgbClr val="CC3300"/>
                </a:solidFill>
                <a:latin typeface="Tahoma" panose="020B0604030504040204" pitchFamily="34" charset="0"/>
              </a:rPr>
              <a:t>Design an algorithm</a:t>
            </a:r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762000" y="1981200"/>
            <a:ext cx="8382000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b="1">
                <a:latin typeface="Tahoma" panose="020B0604030504040204" pitchFamily="34" charset="0"/>
              </a:rPr>
              <a:t>  Build a computational model of the solving process</a:t>
            </a:r>
          </a:p>
          <a:p>
            <a:pPr>
              <a:spcBef>
                <a:spcPct val="50000"/>
              </a:spcBef>
            </a:pPr>
            <a:r>
              <a:rPr lang="en-US" altLang="en-US" sz="3600" b="1">
                <a:solidFill>
                  <a:srgbClr val="CC3300"/>
                </a:solidFill>
                <a:latin typeface="Tahoma" panose="020B0604030504040204" pitchFamily="34" charset="0"/>
              </a:rPr>
              <a:t>Prove correctness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b="1">
                <a:latin typeface="Tahoma" panose="020B0604030504040204" pitchFamily="34" charset="0"/>
              </a:rPr>
              <a:t>  Correct output for every legitimate input in finite time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b="1">
                <a:latin typeface="Tahoma" panose="020B0604030504040204" pitchFamily="34" charset="0"/>
              </a:rPr>
              <a:t> Based on correct math formula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b="1">
                <a:latin typeface="Tahoma" panose="020B0604030504040204" pitchFamily="34" charset="0"/>
              </a:rPr>
              <a:t> By induction</a:t>
            </a:r>
          </a:p>
        </p:txBody>
      </p:sp>
    </p:spTree>
    <p:extLst>
      <p:ext uri="{BB962C8B-B14F-4D97-AF65-F5344CB8AC3E}">
        <p14:creationId xmlns:p14="http://schemas.microsoft.com/office/powerpoint/2010/main" val="135424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FD2C50-765B-47E4-AECA-55577159929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solidFill>
                  <a:srgbClr val="CC3300"/>
                </a:solidFill>
                <a:latin typeface="Tahoma" panose="020B0604030504040204" pitchFamily="34" charset="0"/>
              </a:rPr>
              <a:t>Analyze the algorithm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914400" y="1676401"/>
            <a:ext cx="8458200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>
                <a:solidFill>
                  <a:srgbClr val="660066"/>
                </a:solidFill>
                <a:latin typeface="Tahoma" panose="020B0604030504040204" pitchFamily="34" charset="0"/>
              </a:rPr>
              <a:t>Efficiency</a:t>
            </a:r>
            <a:r>
              <a:rPr lang="en-US" altLang="en-US" sz="3200" b="1">
                <a:latin typeface="Tahoma" panose="020B0604030504040204" pitchFamily="34" charset="0"/>
              </a:rPr>
              <a:t>:</a:t>
            </a:r>
            <a:r>
              <a:rPr lang="en-US" altLang="en-US" sz="3200">
                <a:latin typeface="Tahoma" panose="020B0604030504040204" pitchFamily="34" charset="0"/>
              </a:rPr>
              <a:t>  time and space</a:t>
            </a:r>
          </a:p>
          <a:p>
            <a:pPr>
              <a:spcBef>
                <a:spcPct val="25000"/>
              </a:spcBef>
            </a:pPr>
            <a:r>
              <a:rPr lang="en-US" altLang="en-US" sz="3200" b="1">
                <a:solidFill>
                  <a:srgbClr val="660066"/>
                </a:solidFill>
                <a:latin typeface="Tahoma" panose="020B0604030504040204" pitchFamily="34" charset="0"/>
              </a:rPr>
              <a:t>Simplicity</a:t>
            </a:r>
          </a:p>
          <a:p>
            <a:pPr>
              <a:spcBef>
                <a:spcPct val="25000"/>
              </a:spcBef>
            </a:pPr>
            <a:r>
              <a:rPr lang="en-US" altLang="en-US" sz="3200" b="1">
                <a:solidFill>
                  <a:srgbClr val="660066"/>
                </a:solidFill>
                <a:latin typeface="Tahoma" panose="020B0604030504040204" pitchFamily="34" charset="0"/>
              </a:rPr>
              <a:t>Generality:</a:t>
            </a:r>
            <a:r>
              <a:rPr lang="en-US" altLang="en-US" sz="3200">
                <a:latin typeface="Tahoma" panose="020B0604030504040204" pitchFamily="34" charset="0"/>
              </a:rPr>
              <a:t> range of inputs, special cases</a:t>
            </a:r>
          </a:p>
          <a:p>
            <a:pPr>
              <a:spcBef>
                <a:spcPct val="25000"/>
              </a:spcBef>
            </a:pPr>
            <a:r>
              <a:rPr lang="en-US" altLang="en-US" sz="3200" b="1">
                <a:solidFill>
                  <a:srgbClr val="660066"/>
                </a:solidFill>
                <a:latin typeface="Tahoma" panose="020B0604030504040204" pitchFamily="34" charset="0"/>
              </a:rPr>
              <a:t>Optimality:</a:t>
            </a:r>
          </a:p>
          <a:p>
            <a:r>
              <a:rPr lang="en-US" altLang="en-US" sz="3200">
                <a:latin typeface="Tahoma" panose="020B0604030504040204" pitchFamily="34" charset="0"/>
              </a:rPr>
              <a:t>		no other algorithm can do better</a:t>
            </a:r>
          </a:p>
          <a:p>
            <a:r>
              <a:rPr lang="en-US" altLang="en-US" sz="3600" b="1">
                <a:solidFill>
                  <a:srgbClr val="CC3300"/>
                </a:solidFill>
                <a:latin typeface="Tahoma" panose="020B0604030504040204" pitchFamily="34" charset="0"/>
              </a:rPr>
              <a:t>Coding</a:t>
            </a:r>
          </a:p>
          <a:p>
            <a:r>
              <a:rPr lang="en-US" altLang="en-US" sz="3200">
                <a:latin typeface="Tahoma" panose="020B0604030504040204" pitchFamily="34" charset="0"/>
              </a:rPr>
              <a:t>How the objects and operations in the  </a:t>
            </a:r>
          </a:p>
          <a:p>
            <a:r>
              <a:rPr lang="en-US" altLang="en-US" sz="3200">
                <a:latin typeface="Tahoma" panose="020B0604030504040204" pitchFamily="34" charset="0"/>
              </a:rPr>
              <a:t>       algorithm are represented in the chosen 	programming language?</a:t>
            </a:r>
          </a:p>
        </p:txBody>
      </p:sp>
    </p:spTree>
    <p:extLst>
      <p:ext uri="{BB962C8B-B14F-4D97-AF65-F5344CB8AC3E}">
        <p14:creationId xmlns:p14="http://schemas.microsoft.com/office/powerpoint/2010/main" val="417415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410</Words>
  <Application>Microsoft Office PowerPoint</Application>
  <PresentationFormat>A4 Paper (210x297 mm)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Chalkboard</vt:lpstr>
      <vt:lpstr>Tahoma</vt:lpstr>
      <vt:lpstr>Times New Roman</vt:lpstr>
      <vt:lpstr>Verdana</vt:lpstr>
      <vt:lpstr>Wingdings</vt:lpstr>
      <vt:lpstr>Office Theme</vt:lpstr>
      <vt:lpstr>PowerPoint Presentation</vt:lpstr>
      <vt:lpstr>INTRODUCTION</vt:lpstr>
      <vt:lpstr>ALGORITHM</vt:lpstr>
      <vt:lpstr>Important points </vt:lpstr>
      <vt:lpstr>gcd(m,n)</vt:lpstr>
      <vt:lpstr>PowerPoint Presentation</vt:lpstr>
      <vt:lpstr>What does it mean to understand the problem?</vt:lpstr>
      <vt:lpstr>Design an algorithm</vt:lpstr>
      <vt:lpstr>Analyze the algorithm</vt:lpstr>
      <vt:lpstr>Important problem types </vt:lpstr>
      <vt:lpstr>Fundamental data structures</vt:lpstr>
      <vt:lpstr>Fundamental data structures</vt:lpstr>
      <vt:lpstr>Fundamental data structures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Vaishali</cp:lastModifiedBy>
  <cp:revision>374</cp:revision>
  <dcterms:created xsi:type="dcterms:W3CDTF">2006-08-16T00:00:00Z</dcterms:created>
  <dcterms:modified xsi:type="dcterms:W3CDTF">2017-12-27T08:36:51Z</dcterms:modified>
</cp:coreProperties>
</file>