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04800"/>
            <a:ext cx="84201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8050" y="1905000"/>
            <a:ext cx="41275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0650" y="1905000"/>
            <a:ext cx="41275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68F0B7-F961-4282-AF59-2EB00056FE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56" y="100013"/>
            <a:ext cx="8915400" cy="9064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0075" y="1214439"/>
            <a:ext cx="4375150" cy="5076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20325" y="1214438"/>
            <a:ext cx="4375150" cy="2462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20325" y="3829051"/>
            <a:ext cx="4375150" cy="2462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95300" y="6397625"/>
            <a:ext cx="23114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99300" y="6397625"/>
            <a:ext cx="23114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401ADB-854C-42E7-8003-DD438428F7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5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gadhar.cs.et@msruas.ac.in" TargetMode="External"/><Relationship Id="rId2" Type="http://schemas.openxmlformats.org/officeDocument/2006/relationships/hyperlink" Target="mailto:pushphavathi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1" y="1752619"/>
            <a:ext cx="7162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Introduction to Algorithms </a:t>
            </a:r>
          </a:p>
          <a:p>
            <a:pPr algn="ctr"/>
            <a:r>
              <a:rPr lang="en-US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CSC209A Design and Analysis of Algorithms</a:t>
            </a:r>
          </a:p>
          <a:p>
            <a:pPr algn="ctr"/>
            <a:r>
              <a:rPr lang="en-US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B. Tech. 2016</a:t>
            </a:r>
            <a:endParaRPr lang="en-US" sz="4800" dirty="0" smtClean="0">
              <a:solidFill>
                <a:srgbClr val="0000CC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7" y="2971800"/>
            <a:ext cx="6096000" cy="315436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600" y="3505200"/>
            <a:ext cx="6096000" cy="2849564"/>
          </a:xfrm>
          <a:prstGeom prst="rect">
            <a:avLst/>
          </a:prstGeom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en-IN" sz="2800" b="1" dirty="0" smtClean="0">
                <a:solidFill>
                  <a:prstClr val="black"/>
                </a:solidFill>
              </a:rPr>
              <a:t>Course Leader:</a:t>
            </a:r>
            <a:endParaRPr lang="en-IN" sz="2800" b="1" dirty="0">
              <a:solidFill>
                <a:prstClr val="black"/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en-US" sz="2400" b="1" dirty="0" smtClean="0">
                <a:solidFill>
                  <a:prstClr val="black"/>
                </a:solidFill>
              </a:rPr>
              <a:t>Vaishali Kulkarni</a:t>
            </a:r>
            <a:endParaRPr lang="en-US" sz="2400" b="1" dirty="0">
              <a:solidFill>
                <a:prstClr val="black"/>
              </a:solidFill>
            </a:endParaRPr>
          </a:p>
          <a:p>
            <a:pPr marL="514350" lvl="0" indent="-514350" algn="ctr">
              <a:spcBef>
                <a:spcPct val="20000"/>
              </a:spcBef>
            </a:pPr>
            <a:r>
              <a:rPr lang="en-US" sz="1600" dirty="0" smtClean="0">
                <a:solidFill>
                  <a:prstClr val="black"/>
                </a:solidFill>
                <a:hlinkClick r:id="rId2"/>
              </a:rPr>
              <a:t>vaishali.cs.et@msruas.ac.in</a:t>
            </a:r>
            <a:endParaRPr lang="en-IN" sz="1600" dirty="0">
              <a:solidFill>
                <a:prstClr val="black"/>
              </a:solidFill>
              <a:hlinkClick r:id="rId3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9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B7E5A8-13B4-4B7B-A9E5-3A22C25FDC6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9392"/>
            <a:ext cx="8915400" cy="1143000"/>
          </a:xfrm>
        </p:spPr>
        <p:txBody>
          <a:bodyPr/>
          <a:lstStyle/>
          <a:p>
            <a:r>
              <a:rPr lang="en-US" altLang="en-US"/>
              <a:t>Rate of Growth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915400" cy="4525963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Consider the example of buying </a:t>
            </a:r>
            <a:r>
              <a:rPr lang="en-US" altLang="en-US" i="1" dirty="0">
                <a:cs typeface="Times New Roman" panose="02020603050405020304" pitchFamily="18" charset="0"/>
              </a:rPr>
              <a:t>elephants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goldfish: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</a:t>
            </a:r>
            <a:r>
              <a:rPr lang="en-US" altLang="en-US" b="1" dirty="0">
                <a:cs typeface="Times New Roman" panose="02020603050405020304" pitchFamily="18" charset="0"/>
              </a:rPr>
              <a:t>Cost</a:t>
            </a:r>
            <a:r>
              <a:rPr lang="en-US" altLang="en-US" dirty="0"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cs typeface="Times New Roman" panose="02020603050405020304" pitchFamily="18" charset="0"/>
              </a:rPr>
              <a:t>cost_of_elephants</a:t>
            </a:r>
            <a:r>
              <a:rPr lang="en-US" altLang="en-US" dirty="0">
                <a:cs typeface="Times New Roman" panose="02020603050405020304" pitchFamily="18" charset="0"/>
              </a:rPr>
              <a:t> + </a:t>
            </a:r>
            <a:r>
              <a:rPr lang="en-US" altLang="en-US" dirty="0" err="1">
                <a:cs typeface="Times New Roman" panose="02020603050405020304" pitchFamily="18" charset="0"/>
              </a:rPr>
              <a:t>cost_of_goldfish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</a:t>
            </a:r>
            <a:r>
              <a:rPr lang="en-US" altLang="en-US" b="1" dirty="0">
                <a:cs typeface="Times New Roman" panose="02020603050405020304" pitchFamily="18" charset="0"/>
              </a:rPr>
              <a:t>Cost</a:t>
            </a:r>
            <a:r>
              <a:rPr lang="en-US" altLang="en-US" dirty="0">
                <a:cs typeface="Times New Roman" panose="02020603050405020304" pitchFamily="18" charset="0"/>
              </a:rPr>
              <a:t> ~ </a:t>
            </a:r>
            <a:r>
              <a:rPr lang="en-US" altLang="en-US" dirty="0" err="1">
                <a:cs typeface="Times New Roman" panose="02020603050405020304" pitchFamily="18" charset="0"/>
              </a:rPr>
              <a:t>cost_of_elephants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(approximation)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low order terms in a function are relatively insignificant for </a:t>
            </a:r>
            <a:r>
              <a:rPr lang="en-US" altLang="en-US" b="1" dirty="0">
                <a:cs typeface="Times New Roman" panose="02020603050405020304" pitchFamily="18" charset="0"/>
              </a:rPr>
              <a:t>large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            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+ 100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altLang="en-US" dirty="0">
                <a:cs typeface="Times New Roman" panose="02020603050405020304" pitchFamily="18" charset="0"/>
              </a:rPr>
              <a:t>    ~     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</a:p>
          <a:p>
            <a:pPr>
              <a:buFontTx/>
              <a:buNone/>
            </a:pPr>
            <a:endParaRPr lang="en-US" altLang="en-US" baseline="300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i="1" dirty="0">
                <a:cs typeface="Times New Roman" panose="02020603050405020304" pitchFamily="18" charset="0"/>
              </a:rPr>
              <a:t> i.e., </a:t>
            </a:r>
            <a:r>
              <a:rPr lang="en-US" altLang="en-US" dirty="0">
                <a:cs typeface="Times New Roman" panose="02020603050405020304" pitchFamily="18" charset="0"/>
              </a:rPr>
              <a:t>we say that</a:t>
            </a:r>
            <a:r>
              <a:rPr lang="en-US" altLang="en-US" i="1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+ 100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altLang="en-US" dirty="0">
                <a:ea typeface="MS Mincho" panose="02020609040205080304" pitchFamily="49" charset="-128"/>
              </a:rPr>
              <a:t> have the same  </a:t>
            </a:r>
            <a:r>
              <a:rPr lang="en-US" altLang="en-US" b="1" dirty="0">
                <a:ea typeface="MS Mincho" panose="02020609040205080304" pitchFamily="49" charset="-128"/>
              </a:rPr>
              <a:t>rate of growth</a:t>
            </a:r>
            <a:r>
              <a:rPr lang="en-US" altLang="en-US" u="sng" dirty="0"/>
              <a:t>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15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CEDF40-EC58-4085-B36E-D71438AB90A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Notation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46138"/>
            <a:ext cx="8915400" cy="4525963"/>
          </a:xfrm>
        </p:spPr>
        <p:txBody>
          <a:bodyPr/>
          <a:lstStyle/>
          <a:p>
            <a:pPr marL="533400" indent="-533400">
              <a:lnSpc>
                <a:spcPct val="180000"/>
              </a:lnSpc>
            </a:pPr>
            <a:r>
              <a:rPr lang="en-US" altLang="en-US" dirty="0"/>
              <a:t>O notation: asymptotic “less than”: 	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dirty="0"/>
              <a:t>f(n)=O(g(n)) implies:  f(n) “</a:t>
            </a:r>
            <a:r>
              <a:rPr lang="en-US" altLang="en-US" dirty="0">
                <a:cs typeface="Arial" panose="020B0604020202020204" pitchFamily="34" charset="0"/>
              </a:rPr>
              <a:t>≤</a:t>
            </a:r>
            <a:r>
              <a:rPr lang="en-US" altLang="en-US" dirty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altLang="en-US" dirty="0">
                <a:sym typeface="Symbol" panose="05050102010706020507" pitchFamily="18" charset="2"/>
              </a:rPr>
              <a:t> notation: asymptotic “greater than”: 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dirty="0"/>
              <a:t>f(n)= </a:t>
            </a:r>
            <a:r>
              <a:rPr lang="en-US" altLang="en-US" dirty="0">
                <a:sym typeface="Symbol" panose="05050102010706020507" pitchFamily="18" charset="2"/>
              </a:rPr>
              <a:t></a:t>
            </a:r>
            <a:r>
              <a:rPr lang="en-US" altLang="en-US" dirty="0"/>
              <a:t> (g(n)) implies: f(n) “</a:t>
            </a:r>
            <a:r>
              <a:rPr lang="en-US" altLang="en-US" dirty="0">
                <a:cs typeface="Arial" panose="020B0604020202020204" pitchFamily="34" charset="0"/>
              </a:rPr>
              <a:t>≥</a:t>
            </a:r>
            <a:r>
              <a:rPr lang="en-US" altLang="en-US" dirty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altLang="en-US" dirty="0">
                <a:sym typeface="Symbol" panose="05050102010706020507" pitchFamily="18" charset="2"/>
              </a:rPr>
              <a:t> notation: asymptotic “equality”: 	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dirty="0"/>
              <a:t>f(n)=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dirty="0"/>
              <a:t> (g(n)) implies: </a:t>
            </a:r>
            <a:r>
              <a:rPr lang="en-US" altLang="en-US" dirty="0">
                <a:sym typeface="Symbol" panose="05050102010706020507" pitchFamily="18" charset="2"/>
              </a:rPr>
              <a:t>f(n) “=” g(n)</a:t>
            </a:r>
          </a:p>
        </p:txBody>
      </p:sp>
    </p:spTree>
    <p:extLst>
      <p:ext uri="{BB962C8B-B14F-4D97-AF65-F5344CB8AC3E}">
        <p14:creationId xmlns:p14="http://schemas.microsoft.com/office/powerpoint/2010/main" val="33501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F58261-B311-4C4E-8423-1BA8C048949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Big-O Notation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03990"/>
            <a:ext cx="7772400" cy="434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We say </a:t>
            </a:r>
            <a:r>
              <a:rPr lang="en-US" altLang="ko-KR" i="1" dirty="0" err="1">
                <a:ea typeface="굴림" panose="020B0600000101010101" pitchFamily="34" charset="-127"/>
              </a:rPr>
              <a:t>f</a:t>
            </a:r>
            <a:r>
              <a:rPr lang="en-US" altLang="ko-KR" baseline="-25000" dirty="0" err="1">
                <a:ea typeface="굴림" panose="020B0600000101010101" pitchFamily="34" charset="-127"/>
              </a:rPr>
              <a:t>A</a:t>
            </a:r>
            <a:r>
              <a:rPr lang="en-US" altLang="ko-KR" dirty="0">
                <a:ea typeface="굴림" panose="020B0600000101010101" pitchFamily="34" charset="-127"/>
              </a:rPr>
              <a:t>(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)=30</a:t>
            </a:r>
            <a:r>
              <a:rPr lang="en-US" altLang="ko-KR" i="1" dirty="0">
                <a:ea typeface="굴림" panose="020B0600000101010101" pitchFamily="34" charset="-127"/>
              </a:rPr>
              <a:t>n+</a:t>
            </a:r>
            <a:r>
              <a:rPr lang="en-US" altLang="ko-KR" dirty="0">
                <a:ea typeface="굴림" panose="020B0600000101010101" pitchFamily="34" charset="-127"/>
              </a:rPr>
              <a:t>8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is </a:t>
            </a:r>
            <a:r>
              <a:rPr lang="en-US" altLang="ko-KR" i="1" dirty="0">
                <a:ea typeface="굴림" panose="020B0600000101010101" pitchFamily="34" charset="-127"/>
              </a:rPr>
              <a:t>order n</a:t>
            </a:r>
            <a:r>
              <a:rPr lang="en-US" altLang="ko-KR" dirty="0">
                <a:ea typeface="굴림" panose="020B0600000101010101" pitchFamily="34" charset="-127"/>
              </a:rPr>
              <a:t>, or O (n) 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It is, at most, roughly </a:t>
            </a:r>
            <a:r>
              <a:rPr lang="en-US" altLang="ko-KR" i="1" dirty="0">
                <a:ea typeface="굴림" panose="020B0600000101010101" pitchFamily="34" charset="-127"/>
              </a:rPr>
              <a:t>proportional</a:t>
            </a:r>
            <a:r>
              <a:rPr lang="en-US" altLang="ko-KR" dirty="0">
                <a:ea typeface="굴림" panose="020B0600000101010101" pitchFamily="34" charset="-127"/>
              </a:rPr>
              <a:t> to 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.</a:t>
            </a:r>
          </a:p>
          <a:p>
            <a:r>
              <a:rPr lang="en-US" altLang="ko-KR" i="1" dirty="0" err="1">
                <a:ea typeface="굴림" panose="020B0600000101010101" pitchFamily="34" charset="-127"/>
              </a:rPr>
              <a:t>f</a:t>
            </a:r>
            <a:r>
              <a:rPr lang="en-US" altLang="ko-KR" baseline="-25000" dirty="0" err="1">
                <a:ea typeface="굴림" panose="020B0600000101010101" pitchFamily="34" charset="-127"/>
              </a:rPr>
              <a:t>B</a:t>
            </a:r>
            <a:r>
              <a:rPr lang="en-US" altLang="ko-KR" dirty="0">
                <a:ea typeface="굴림" panose="020B0600000101010101" pitchFamily="34" charset="-127"/>
              </a:rPr>
              <a:t>(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)=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baseline="30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+1 is </a:t>
            </a:r>
            <a:r>
              <a:rPr lang="en-US" altLang="ko-KR" i="1" dirty="0">
                <a:ea typeface="굴림" panose="020B0600000101010101" pitchFamily="34" charset="-127"/>
              </a:rPr>
              <a:t>order n</a:t>
            </a:r>
            <a:r>
              <a:rPr lang="en-US" altLang="ko-KR" baseline="30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or O(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baseline="30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). It is, at most, roughly proportional to 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baseline="30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In general, any O(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baseline="30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) function is faster- growing than any O(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) function.</a:t>
            </a:r>
          </a:p>
          <a:p>
            <a:pPr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6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A8138-9232-4C9F-9669-7A7784C43B7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Visualizing Orders of Growth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On a graph, as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you go to the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right, a faster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growing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function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eventually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becomes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larger... </a:t>
            </a:r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 flipV="1">
            <a:off x="4648200" y="24384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5" name="Line 5"/>
          <p:cNvSpPr>
            <a:spLocks noChangeShapeType="1"/>
          </p:cNvSpPr>
          <p:nvPr/>
        </p:nvSpPr>
        <p:spPr bwMode="auto">
          <a:xfrm>
            <a:off x="4648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4648200" y="2590800"/>
            <a:ext cx="28956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Freeform 7"/>
          <p:cNvSpPr>
            <a:spLocks/>
          </p:cNvSpPr>
          <p:nvPr/>
        </p:nvSpPr>
        <p:spPr bwMode="auto">
          <a:xfrm>
            <a:off x="4648200" y="2362200"/>
            <a:ext cx="1752600" cy="3048000"/>
          </a:xfrm>
          <a:custGeom>
            <a:avLst/>
            <a:gdLst>
              <a:gd name="T0" fmla="*/ 0 w 1104"/>
              <a:gd name="T1" fmla="*/ 1920 h 1920"/>
              <a:gd name="T2" fmla="*/ 672 w 1104"/>
              <a:gd name="T3" fmla="*/ 1440 h 1920"/>
              <a:gd name="T4" fmla="*/ 1104 w 1104"/>
              <a:gd name="T5" fmla="*/ 0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920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6934200" y="2895600"/>
            <a:ext cx="172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f</a:t>
            </a:r>
            <a:r>
              <a:rPr lang="en-US" altLang="ko-KR" sz="2400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A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(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)=30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+8</a:t>
            </a:r>
            <a:endParaRPr lang="en-US" altLang="ko-KR" sz="2400" i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5257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Increasing 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n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5791201" y="4343400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f</a:t>
            </a:r>
            <a:r>
              <a:rPr lang="en-US" altLang="ko-KR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B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(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)=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en-US" altLang="ko-KR" sz="2400" baseline="30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2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+1</a:t>
            </a:r>
            <a:endParaRPr lang="en-US" altLang="ko-KR" sz="2400" i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 rot="-5400000">
            <a:off x="3065463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Value of function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62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7" grpId="0" animBg="1"/>
      <p:bldP spid="25089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6E7B2-A636-4E70-BF6A-3B40D672721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More Examples …</a:t>
            </a:r>
            <a:endParaRPr lang="en-US" alt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72400" cy="4648200"/>
          </a:xfrm>
        </p:spPr>
        <p:txBody>
          <a:bodyPr/>
          <a:lstStyle/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 baseline="30000">
                <a:cs typeface="Times New Roman" panose="02020603050405020304" pitchFamily="18" charset="0"/>
              </a:rPr>
              <a:t>4</a:t>
            </a:r>
            <a:r>
              <a:rPr lang="en-US" altLang="en-US">
                <a:cs typeface="Times New Roman" panose="02020603050405020304" pitchFamily="18" charset="0"/>
              </a:rPr>
              <a:t> + 100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 baseline="30000">
                <a:cs typeface="Times New Roman" panose="02020603050405020304" pitchFamily="18" charset="0"/>
              </a:rPr>
              <a:t>2</a:t>
            </a:r>
            <a:r>
              <a:rPr lang="en-US" altLang="en-US">
                <a:cs typeface="Times New Roman" panose="02020603050405020304" pitchFamily="18" charset="0"/>
              </a:rPr>
              <a:t> + 10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+ 50 </a:t>
            </a:r>
            <a:r>
              <a:rPr lang="en-US" altLang="en-US">
                <a:ea typeface="MS Mincho" panose="02020609040205080304" pitchFamily="49" charset="-128"/>
              </a:rPr>
              <a:t>is </a:t>
            </a:r>
            <a:r>
              <a:rPr lang="en-US" altLang="en-US" i="1">
                <a:ea typeface="MS Mincho" panose="02020609040205080304" pitchFamily="49" charset="-128"/>
              </a:rPr>
              <a:t>O</a:t>
            </a:r>
            <a:r>
              <a:rPr lang="en-US" altLang="en-US">
                <a:ea typeface="MS Mincho" panose="02020609040205080304" pitchFamily="49" charset="-128"/>
              </a:rPr>
              <a:t>(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 baseline="30000">
                <a:cs typeface="Times New Roman" panose="02020603050405020304" pitchFamily="18" charset="0"/>
              </a:rPr>
              <a:t>4</a:t>
            </a:r>
            <a:r>
              <a:rPr lang="en-US" altLang="en-US">
                <a:ea typeface="MS Mincho" panose="02020609040205080304" pitchFamily="49" charset="-128"/>
              </a:rPr>
              <a:t>)</a:t>
            </a:r>
            <a:r>
              <a:rPr lang="en-US" altLang="en-US"/>
              <a:t> </a:t>
            </a:r>
          </a:p>
          <a:p>
            <a:r>
              <a:rPr lang="en-US" altLang="en-US">
                <a:ea typeface="MS Mincho" panose="02020609040205080304" pitchFamily="49" charset="-128"/>
              </a:rPr>
              <a:t>10</a:t>
            </a:r>
            <a:r>
              <a:rPr lang="en-US" altLang="en-US" i="1">
                <a:ea typeface="MS Mincho" panose="02020609040205080304" pitchFamily="49" charset="-128"/>
              </a:rPr>
              <a:t>n</a:t>
            </a:r>
            <a:r>
              <a:rPr lang="en-US" altLang="en-US" baseline="30000">
                <a:ea typeface="MS Mincho" panose="02020609040205080304" pitchFamily="49" charset="-128"/>
              </a:rPr>
              <a:t>3</a:t>
            </a:r>
            <a:r>
              <a:rPr lang="en-US" altLang="en-US">
                <a:ea typeface="MS Mincho" panose="02020609040205080304" pitchFamily="49" charset="-128"/>
              </a:rPr>
              <a:t> + 2</a:t>
            </a:r>
            <a:r>
              <a:rPr lang="en-US" altLang="en-US" i="1">
                <a:ea typeface="MS Mincho" panose="02020609040205080304" pitchFamily="49" charset="-128"/>
              </a:rPr>
              <a:t>n</a:t>
            </a:r>
            <a:r>
              <a:rPr lang="en-US" altLang="en-US" baseline="30000">
                <a:ea typeface="MS Mincho" panose="02020609040205080304" pitchFamily="49" charset="-128"/>
              </a:rPr>
              <a:t>2</a:t>
            </a:r>
            <a:r>
              <a:rPr lang="en-US" altLang="en-US">
                <a:ea typeface="MS Mincho" panose="02020609040205080304" pitchFamily="49" charset="-128"/>
              </a:rPr>
              <a:t> is </a:t>
            </a:r>
            <a:r>
              <a:rPr lang="en-US" altLang="en-US" i="1">
                <a:ea typeface="MS Mincho" panose="02020609040205080304" pitchFamily="49" charset="-128"/>
              </a:rPr>
              <a:t>O</a:t>
            </a:r>
            <a:r>
              <a:rPr lang="en-US" altLang="en-US">
                <a:ea typeface="MS Mincho" panose="02020609040205080304" pitchFamily="49" charset="-128"/>
              </a:rPr>
              <a:t>(</a:t>
            </a:r>
            <a:r>
              <a:rPr lang="en-US" altLang="en-US" i="1">
                <a:ea typeface="MS Mincho" panose="02020609040205080304" pitchFamily="49" charset="-128"/>
              </a:rPr>
              <a:t>n</a:t>
            </a:r>
            <a:r>
              <a:rPr lang="en-US" altLang="en-US" baseline="30000">
                <a:ea typeface="MS Mincho" panose="02020609040205080304" pitchFamily="49" charset="-128"/>
              </a:rPr>
              <a:t>3</a:t>
            </a:r>
            <a:r>
              <a:rPr lang="en-US" altLang="en-US">
                <a:ea typeface="MS Mincho" panose="02020609040205080304" pitchFamily="49" charset="-128"/>
              </a:rPr>
              <a:t>)    </a:t>
            </a:r>
          </a:p>
          <a:p>
            <a:r>
              <a:rPr lang="en-US" altLang="en-US" i="1">
                <a:ea typeface="MS Mincho" panose="02020609040205080304" pitchFamily="49" charset="-128"/>
              </a:rPr>
              <a:t>n</a:t>
            </a:r>
            <a:r>
              <a:rPr lang="en-US" altLang="en-US" baseline="30000">
                <a:ea typeface="MS Mincho" panose="02020609040205080304" pitchFamily="49" charset="-128"/>
              </a:rPr>
              <a:t>3</a:t>
            </a:r>
            <a:r>
              <a:rPr lang="en-US" altLang="en-US">
                <a:ea typeface="MS Mincho" panose="02020609040205080304" pitchFamily="49" charset="-128"/>
              </a:rPr>
              <a:t> - </a:t>
            </a:r>
            <a:r>
              <a:rPr lang="en-US" altLang="en-US" i="1">
                <a:ea typeface="MS Mincho" panose="02020609040205080304" pitchFamily="49" charset="-128"/>
              </a:rPr>
              <a:t>n</a:t>
            </a:r>
            <a:r>
              <a:rPr lang="en-US" altLang="en-US" baseline="30000">
                <a:ea typeface="MS Mincho" panose="02020609040205080304" pitchFamily="49" charset="-128"/>
              </a:rPr>
              <a:t>2</a:t>
            </a:r>
            <a:r>
              <a:rPr lang="en-US" altLang="en-US">
                <a:ea typeface="MS Mincho" panose="02020609040205080304" pitchFamily="49" charset="-128"/>
              </a:rPr>
              <a:t> is </a:t>
            </a:r>
            <a:r>
              <a:rPr lang="en-US" altLang="en-US" i="1">
                <a:ea typeface="MS Mincho" panose="02020609040205080304" pitchFamily="49" charset="-128"/>
              </a:rPr>
              <a:t>O</a:t>
            </a:r>
            <a:r>
              <a:rPr lang="en-US" altLang="en-US">
                <a:ea typeface="MS Mincho" panose="02020609040205080304" pitchFamily="49" charset="-128"/>
              </a:rPr>
              <a:t>(</a:t>
            </a:r>
            <a:r>
              <a:rPr lang="en-US" altLang="en-US" i="1">
                <a:ea typeface="MS Mincho" panose="02020609040205080304" pitchFamily="49" charset="-128"/>
              </a:rPr>
              <a:t>n</a:t>
            </a:r>
            <a:r>
              <a:rPr lang="en-US" altLang="en-US" baseline="30000">
                <a:ea typeface="MS Mincho" panose="02020609040205080304" pitchFamily="49" charset="-128"/>
              </a:rPr>
              <a:t>3</a:t>
            </a:r>
            <a:r>
              <a:rPr lang="en-US" altLang="en-US">
                <a:ea typeface="MS Mincho" panose="02020609040205080304" pitchFamily="49" charset="-128"/>
              </a:rPr>
              <a:t>)</a:t>
            </a:r>
          </a:p>
          <a:p>
            <a:r>
              <a:rPr lang="en-US" altLang="en-US">
                <a:ea typeface="MS Mincho" panose="02020609040205080304" pitchFamily="49" charset="-128"/>
              </a:rPr>
              <a:t>constants</a:t>
            </a: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10 is </a:t>
            </a:r>
            <a:r>
              <a:rPr lang="en-US" altLang="en-US" i="1">
                <a:ea typeface="MS Mincho" panose="02020609040205080304" pitchFamily="49" charset="-128"/>
              </a:rPr>
              <a:t>O</a:t>
            </a:r>
            <a:r>
              <a:rPr lang="en-US" altLang="en-US">
                <a:ea typeface="MS Mincho" panose="02020609040205080304" pitchFamily="49" charset="-128"/>
              </a:rPr>
              <a:t>(1)</a:t>
            </a:r>
          </a:p>
          <a:p>
            <a:pPr lvl="1"/>
            <a:r>
              <a:rPr lang="en-US" altLang="en-US">
                <a:ea typeface="MS Mincho" panose="02020609040205080304" pitchFamily="49" charset="-128"/>
              </a:rPr>
              <a:t>1273 is </a:t>
            </a:r>
            <a:r>
              <a:rPr lang="en-US" altLang="en-US" i="1">
                <a:ea typeface="MS Mincho" panose="02020609040205080304" pitchFamily="49" charset="-128"/>
              </a:rPr>
              <a:t>O</a:t>
            </a:r>
            <a:r>
              <a:rPr lang="en-US" altLang="en-US">
                <a:ea typeface="MS Mincho" panose="02020609040205080304" pitchFamily="49" charset="-128"/>
              </a:rPr>
              <a:t>(1)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2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FB4839-2F57-4C45-9B1F-5C4782D0E89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762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Back to Our Example</a:t>
            </a:r>
            <a:endParaRPr lang="en-US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1143000"/>
            <a:ext cx="8355013" cy="5486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 i="1">
                <a:cs typeface="Times New Roman" panose="02020603050405020304" pitchFamily="18" charset="0"/>
              </a:rPr>
              <a:t>Algorithm 1                               Algorithm 2</a:t>
            </a:r>
            <a:endParaRPr lang="en-US" altLang="en-US" sz="2000" b="1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                 </a:t>
            </a:r>
            <a:r>
              <a:rPr lang="en-US" altLang="en-US" sz="2000" b="1">
                <a:cs typeface="Times New Roman" panose="02020603050405020304" pitchFamily="18" charset="0"/>
              </a:rPr>
              <a:t>Cost                                                 Cost</a:t>
            </a:r>
            <a:endParaRPr lang="en-US" altLang="en-US" sz="2000" b="1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arr[0] = 0;         c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                  for(i=0; i&lt;N; i++)          c</a:t>
            </a:r>
            <a:r>
              <a:rPr lang="en-US" altLang="en-US" sz="2000" baseline="-25000">
                <a:cs typeface="Times New Roman" panose="02020603050405020304" pitchFamily="18" charset="0"/>
              </a:rPr>
              <a:t>2</a:t>
            </a:r>
            <a:endParaRPr lang="en-US" altLang="en-US" sz="2000" baseline="-2500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arr[1] = 0;         c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                     arr[i] = 0;                   c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  <a:endParaRPr lang="en-US" altLang="en-US" sz="2000" baseline="-2500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arr[2] = 0;         c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 ...</a:t>
            </a:r>
            <a:endParaRPr lang="en-US" altLang="en-US" sz="200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arr[N-1] = 0;     c</a:t>
            </a:r>
            <a:r>
              <a:rPr lang="en-US" altLang="en-US" sz="2000" baseline="-25000"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 </a:t>
            </a:r>
            <a:endParaRPr lang="en-US" altLang="en-US" sz="200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                    -----------                                          -------------</a:t>
            </a:r>
            <a:endParaRPr lang="en-US" altLang="en-US" sz="200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s-ES_tradnl" altLang="en-US" sz="2000">
                <a:cs typeface="Times New Roman" panose="02020603050405020304" pitchFamily="18" charset="0"/>
              </a:rPr>
              <a:t>     c</a:t>
            </a:r>
            <a:r>
              <a:rPr lang="es-ES_tradnl" altLang="en-US" sz="2000" baseline="-25000"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cs typeface="Times New Roman" panose="02020603050405020304" pitchFamily="18" charset="0"/>
              </a:rPr>
              <a:t>+c</a:t>
            </a:r>
            <a:r>
              <a:rPr lang="es-ES_tradnl" altLang="en-US" sz="2000" baseline="-25000"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cs typeface="Times New Roman" panose="02020603050405020304" pitchFamily="18" charset="0"/>
              </a:rPr>
              <a:t>+...+c</a:t>
            </a:r>
            <a:r>
              <a:rPr lang="es-ES_tradnl" altLang="en-US" sz="2000" baseline="-25000"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cs typeface="Times New Roman" panose="02020603050405020304" pitchFamily="18" charset="0"/>
              </a:rPr>
              <a:t> = </a:t>
            </a:r>
            <a:r>
              <a:rPr lang="es-ES_tradnl" altLang="en-US" sz="200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altLang="en-US" sz="2000" baseline="-2500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solidFill>
                  <a:srgbClr val="DD0111"/>
                </a:solidFill>
                <a:cs typeface="Times New Roman" panose="02020603050405020304" pitchFamily="18" charset="0"/>
              </a:rPr>
              <a:t> x N</a:t>
            </a:r>
            <a:r>
              <a:rPr lang="es-ES_tradnl" altLang="en-US" sz="2000">
                <a:cs typeface="Times New Roman" panose="02020603050405020304" pitchFamily="18" charset="0"/>
              </a:rPr>
              <a:t>                         (N+1) x c</a:t>
            </a:r>
            <a:r>
              <a:rPr lang="es-ES_tradnl" altLang="en-US" sz="2000" baseline="-25000">
                <a:cs typeface="Times New Roman" panose="02020603050405020304" pitchFamily="18" charset="0"/>
              </a:rPr>
              <a:t>2</a:t>
            </a:r>
            <a:r>
              <a:rPr lang="es-ES_tradnl" altLang="en-US" sz="2000">
                <a:cs typeface="Times New Roman" panose="02020603050405020304" pitchFamily="18" charset="0"/>
              </a:rPr>
              <a:t> + N x c</a:t>
            </a:r>
            <a:r>
              <a:rPr lang="es-ES_tradnl" altLang="en-US" sz="2000" baseline="-25000"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cs typeface="Times New Roman" panose="02020603050405020304" pitchFamily="18" charset="0"/>
              </a:rPr>
              <a:t> = </a:t>
            </a:r>
            <a:endParaRPr lang="en-US" altLang="en-US" sz="200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s-ES_tradnl" altLang="en-US" sz="2000">
                <a:ea typeface="MS Mincho" panose="02020609040205080304" pitchFamily="49" charset="-128"/>
              </a:rPr>
              <a:t>                                                                   </a:t>
            </a:r>
            <a:r>
              <a:rPr lang="en-US" altLang="en-US" sz="2000">
                <a:solidFill>
                  <a:srgbClr val="DD0111"/>
                </a:solidFill>
                <a:ea typeface="MS Mincho" panose="02020609040205080304" pitchFamily="49" charset="-128"/>
              </a:rPr>
              <a:t>(c</a:t>
            </a:r>
            <a:r>
              <a:rPr lang="en-US" altLang="en-US" sz="2000" baseline="-25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000">
                <a:solidFill>
                  <a:srgbClr val="DD0111"/>
                </a:solidFill>
                <a:ea typeface="MS Mincho" panose="02020609040205080304" pitchFamily="49" charset="-128"/>
              </a:rPr>
              <a:t> + c</a:t>
            </a:r>
            <a:r>
              <a:rPr lang="en-US" altLang="en-US" sz="2000" baseline="-2500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altLang="en-US" sz="2000">
                <a:solidFill>
                  <a:srgbClr val="DD0111"/>
                </a:solidFill>
                <a:ea typeface="MS Mincho" panose="02020609040205080304" pitchFamily="49" charset="-128"/>
              </a:rPr>
              <a:t>) x N + c</a:t>
            </a:r>
            <a:r>
              <a:rPr lang="en-US" altLang="en-US" sz="2000" baseline="-25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400">
                <a:solidFill>
                  <a:srgbClr val="DD0111"/>
                </a:solidFill>
              </a:rPr>
              <a:t> </a:t>
            </a:r>
          </a:p>
          <a:p>
            <a:pPr>
              <a:lnSpc>
                <a:spcPct val="65000"/>
              </a:lnSpc>
              <a:buFontTx/>
              <a:buNone/>
            </a:pPr>
            <a:endParaRPr lang="en-US" altLang="en-US" sz="2400">
              <a:solidFill>
                <a:srgbClr val="DD0111"/>
              </a:solidFill>
            </a:endParaRPr>
          </a:p>
          <a:p>
            <a:pPr>
              <a:lnSpc>
                <a:spcPct val="65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Both algorithms are of the same order: </a:t>
            </a:r>
            <a:r>
              <a:rPr lang="en-US" altLang="en-US" sz="2400" i="1">
                <a:cs typeface="Times New Roman" panose="02020603050405020304" pitchFamily="18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1609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D308-B0C6-4D03-AE73-682F124D8CD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Example (cont’d)</a:t>
            </a:r>
            <a:endParaRPr lang="en-US" altLang="en-US" sz="3600">
              <a:ea typeface="MS Mincho" panose="02020609040205080304" pitchFamily="49" charset="-128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8077200" cy="4419600"/>
          </a:xfrm>
        </p:spPr>
        <p:txBody>
          <a:bodyPr/>
          <a:lstStyle/>
          <a:p>
            <a:endParaRPr lang="en-US" altLang="en-US" sz="24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cs typeface="Times New Roman" panose="02020603050405020304" pitchFamily="18" charset="0"/>
              </a:rPr>
              <a:t>Algorithm 3                          </a:t>
            </a:r>
            <a:r>
              <a:rPr lang="en-US" altLang="en-US" sz="2400"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cs typeface="Times New Roman" panose="02020603050405020304" pitchFamily="18" charset="0"/>
              </a:rPr>
              <a:t>Cost </a:t>
            </a:r>
            <a:endParaRPr lang="en-US" altLang="en-US" sz="2400" b="1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 	sum = 0;                                 c</a:t>
            </a:r>
            <a:r>
              <a:rPr lang="en-US" altLang="en-US" sz="2400" baseline="-25000">
                <a:cs typeface="Times New Roman" panose="02020603050405020304" pitchFamily="18" charset="0"/>
              </a:rPr>
              <a:t>1</a:t>
            </a:r>
            <a:r>
              <a:rPr lang="en-US" altLang="en-US" sz="2400">
                <a:cs typeface="Times New Roman" panose="02020603050405020304" pitchFamily="18" charset="0"/>
              </a:rPr>
              <a:t> </a:t>
            </a:r>
            <a:endParaRPr lang="en-US" altLang="en-US" sz="2400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for(i=0; i&lt;N; i++)                     c</a:t>
            </a:r>
            <a:r>
              <a:rPr lang="en-US" altLang="en-US" sz="2400" baseline="-25000">
                <a:cs typeface="Times New Roman" panose="02020603050405020304" pitchFamily="18" charset="0"/>
              </a:rPr>
              <a:t>2</a:t>
            </a:r>
            <a:endParaRPr lang="en-US" altLang="en-US" sz="2400" baseline="-25000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	   for(j=0; j&lt;N; j++)                  c</a:t>
            </a:r>
            <a:r>
              <a:rPr lang="en-US" altLang="en-US" sz="2400" baseline="-25000">
                <a:cs typeface="Times New Roman" panose="02020603050405020304" pitchFamily="18" charset="0"/>
              </a:rPr>
              <a:t>2</a:t>
            </a:r>
            <a:r>
              <a:rPr lang="en-US" altLang="en-US" sz="2400">
                <a:cs typeface="Times New Roman" panose="02020603050405020304" pitchFamily="18" charset="0"/>
              </a:rPr>
              <a:t> </a:t>
            </a:r>
            <a:endParaRPr lang="en-US" altLang="en-US" sz="2400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	   sum += arr[i][j];                    c</a:t>
            </a:r>
            <a:r>
              <a:rPr lang="en-US" altLang="en-US" sz="2400" baseline="-25000">
                <a:cs typeface="Times New Roman" panose="02020603050405020304" pitchFamily="18" charset="0"/>
              </a:rPr>
              <a:t>3</a:t>
            </a:r>
            <a:endParaRPr lang="en-US" altLang="en-US" sz="2400" baseline="-25000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                                     	       ------------</a:t>
            </a:r>
          </a:p>
          <a:p>
            <a:pPr>
              <a:buFontTx/>
              <a:buNone/>
            </a:pPr>
            <a:r>
              <a:rPr lang="en-US" altLang="en-US" sz="2400" i="1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 + 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altLang="en-US" sz="2400" baseline="-25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x 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(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+1) + 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altLang="en-US" sz="2400" baseline="-25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x N x 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(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+1) + 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altLang="en-US" sz="2400" baseline="-2500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altLang="en-US" sz="240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altLang="en-US" sz="2400" i="1">
                <a:solidFill>
                  <a:srgbClr val="DD0111"/>
                </a:solidFill>
                <a:ea typeface="MS Mincho" panose="02020609040205080304" pitchFamily="49" charset="-128"/>
              </a:rPr>
              <a:t>x N</a:t>
            </a:r>
            <a:r>
              <a:rPr lang="en-US" altLang="en-US" sz="2400" i="1" baseline="30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400" i="1">
                <a:ea typeface="MS Mincho" panose="02020609040205080304" pitchFamily="49" charset="-128"/>
              </a:rPr>
              <a:t> </a:t>
            </a:r>
            <a:r>
              <a:rPr lang="en-US" altLang="en-US" sz="2400">
                <a:ea typeface="MS Mincho" panose="02020609040205080304" pitchFamily="49" charset="-128"/>
              </a:rPr>
              <a:t>= </a:t>
            </a:r>
            <a:r>
              <a:rPr lang="en-US" altLang="en-US" sz="2400" i="1">
                <a:ea typeface="MS Mincho" panose="02020609040205080304" pitchFamily="49" charset="-128"/>
              </a:rPr>
              <a:t>O</a:t>
            </a:r>
            <a:r>
              <a:rPr lang="en-US" altLang="en-US" sz="2400">
                <a:ea typeface="MS Mincho" panose="02020609040205080304" pitchFamily="49" charset="-128"/>
              </a:rPr>
              <a:t>(</a:t>
            </a:r>
            <a:r>
              <a:rPr lang="en-US" altLang="en-US" sz="2400" i="1">
                <a:ea typeface="MS Mincho" panose="02020609040205080304" pitchFamily="49" charset="-128"/>
              </a:rPr>
              <a:t>N</a:t>
            </a:r>
            <a:r>
              <a:rPr lang="en-US" altLang="en-US" sz="2400" baseline="30000">
                <a:ea typeface="MS Mincho" panose="02020609040205080304" pitchFamily="49" charset="-128"/>
              </a:rPr>
              <a:t>2</a:t>
            </a:r>
            <a:r>
              <a:rPr lang="en-US" altLang="en-US" sz="2400">
                <a:ea typeface="MS Mincho" panose="02020609040205080304" pitchFamily="49" charset="-128"/>
              </a:rPr>
              <a:t>)</a:t>
            </a:r>
            <a:r>
              <a:rPr lang="en-US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42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4D31C8-3A42-4C00-BE4B-5FC9C11D891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notations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1839" y="1214439"/>
            <a:ext cx="4122737" cy="5076825"/>
          </a:xfrm>
        </p:spPr>
        <p:txBody>
          <a:bodyPr/>
          <a:lstStyle/>
          <a:p>
            <a:r>
              <a:rPr lang="en-US" altLang="en-US" sz="2400">
                <a:latin typeface="Monotype Corsiva" panose="03010101010201010101" pitchFamily="66" charset="0"/>
              </a:rPr>
              <a:t>O-notation</a:t>
            </a:r>
          </a:p>
          <a:p>
            <a:endParaRPr lang="en-US" altLang="en-US" sz="2400"/>
          </a:p>
        </p:txBody>
      </p:sp>
      <p:graphicFrame>
        <p:nvGraphicFramePr>
          <p:cNvPr id="149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20776" y="1736725"/>
          <a:ext cx="7769225" cy="43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Paint Shop Pro Image" r:id="rId3" imgW="7736585" imgH="4380488" progId="PaintShopPro">
                  <p:embed/>
                </p:oleObj>
              </mc:Choice>
              <mc:Fallback>
                <p:oleObj name="Paint Shop Pro Image" r:id="rId3" imgW="7736585" imgH="4380488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6" y="1736725"/>
                        <a:ext cx="7769225" cy="439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810125" y="2563814"/>
            <a:ext cx="4122738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Monotype Corsiva" panose="03010101010201010101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94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6437B-5A5B-4AA2-AD3D-C170DEA8F6A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Big-O Visualization</a:t>
            </a:r>
          </a:p>
        </p:txBody>
      </p:sp>
      <p:pic>
        <p:nvPicPr>
          <p:cNvPr id="237571" name="Picture 3" descr="bigO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9401" y="1471614"/>
            <a:ext cx="6594475" cy="456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6256339" y="1414463"/>
            <a:ext cx="2998787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   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O(g(n))</a:t>
            </a:r>
            <a:r>
              <a:rPr lang="en-US" altLang="en-US" sz="2000">
                <a:solidFill>
                  <a:srgbClr val="DD0111"/>
                </a:solidFill>
              </a:rPr>
              <a:t> is the set of functions with smaller or same order of growth as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3270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27246F-A24F-44A6-85E7-9F0917B44A4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2n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 = O(n</a:t>
            </a:r>
            <a:r>
              <a:rPr lang="en-US" altLang="en-US" baseline="30000" dirty="0">
                <a:latin typeface="Comic Sans MS" panose="030F0702030302020204" pitchFamily="66" charset="0"/>
              </a:rPr>
              <a:t>3</a:t>
            </a:r>
            <a:r>
              <a:rPr lang="en-US" altLang="en-US" dirty="0">
                <a:latin typeface="Comic Sans MS" panose="030F0702030302020204" pitchFamily="66" charset="0"/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 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 = O(n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 1000n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+1000n = O(n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): </a:t>
            </a:r>
          </a:p>
          <a:p>
            <a:pPr lvl="1">
              <a:lnSpc>
                <a:spcPct val="200000"/>
              </a:lnSpc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n = </a:t>
            </a:r>
            <a:r>
              <a:rPr lang="en-US" altLang="en-US" dirty="0" smtClean="0">
                <a:latin typeface="Comic Sans MS" panose="030F0702030302020204" pitchFamily="66" charset="0"/>
              </a:rPr>
              <a:t>O(n</a:t>
            </a:r>
            <a:r>
              <a:rPr lang="en-US" altLang="en-US" baseline="30000" dirty="0" smtClean="0">
                <a:latin typeface="Comic Sans MS" panose="030F0702030302020204" pitchFamily="66" charset="0"/>
              </a:rPr>
              <a:t>2</a:t>
            </a:r>
            <a:r>
              <a:rPr lang="en-US" altLang="en-US" dirty="0" smtClean="0">
                <a:latin typeface="Comic Sans MS" panose="030F0702030302020204" pitchFamily="66" charset="0"/>
              </a:rPr>
              <a:t>):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3384550" y="1946154"/>
            <a:ext cx="514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2n</a:t>
            </a:r>
            <a:r>
              <a:rPr lang="en-US" altLang="en-US" sz="2400" baseline="30000" dirty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≤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 cn</a:t>
            </a:r>
            <a:r>
              <a:rPr lang="en-US" altLang="en-US" sz="2400" baseline="30000" dirty="0">
                <a:solidFill>
                  <a:schemeClr val="accent2"/>
                </a:solidFill>
                <a:latin typeface="Comic Sans MS" panose="030F0702030302020204" pitchFamily="66" charset="0"/>
              </a:rPr>
              <a:t>3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 2 ≤ </a:t>
            </a:r>
            <a:r>
              <a:rPr lang="en-US" altLang="en-US" sz="2400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cn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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c = 1 and n</a:t>
            </a:r>
            <a:r>
              <a:rPr lang="en-US" altLang="en-US" sz="2400" baseline="-25000" dirty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= 2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3289527" y="2955924"/>
            <a:ext cx="488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400" baseline="30000" dirty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≤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 cn</a:t>
            </a:r>
            <a:r>
              <a:rPr lang="en-US" altLang="en-US" sz="2400" baseline="30000" dirty="0">
                <a:solidFill>
                  <a:schemeClr val="accent2"/>
                </a:solidFill>
                <a:latin typeface="Comic Sans MS" panose="030F0702030302020204" pitchFamily="66" charset="0"/>
              </a:rPr>
              <a:t>2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 c ≥  1  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c = 1 and n</a:t>
            </a:r>
            <a:r>
              <a:rPr lang="en-US" altLang="en-US" sz="2400" baseline="-25000" dirty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= 1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1219200" y="4167188"/>
            <a:ext cx="847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1000n</a:t>
            </a:r>
            <a:r>
              <a:rPr lang="en-US" altLang="en-US" sz="2400" baseline="30000" dirty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+1000n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≤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 1000n</a:t>
            </a:r>
            <a:r>
              <a:rPr lang="en-US" altLang="en-US" sz="2400" baseline="30000" dirty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+ n</a:t>
            </a:r>
            <a:r>
              <a:rPr lang="en-US" altLang="en-US" sz="2400" baseline="30000" dirty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 =1001n</a:t>
            </a:r>
            <a:r>
              <a:rPr lang="en-US" altLang="en-US" sz="2400" baseline="30000" dirty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 c=1001 and n</a:t>
            </a:r>
            <a:r>
              <a:rPr lang="en-US" altLang="en-US" sz="2400" baseline="-25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1000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1219200" y="5115720"/>
            <a:ext cx="5510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n </a:t>
            </a: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≤</a:t>
            </a: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 cn</a:t>
            </a:r>
            <a:r>
              <a:rPr lang="en-US" altLang="en-US" sz="2800" baseline="30000" dirty="0">
                <a:solidFill>
                  <a:schemeClr val="accent2"/>
                </a:solidFill>
                <a:latin typeface="Comic Sans MS" panose="030F0702030302020204" pitchFamily="66" charset="0"/>
              </a:rPr>
              <a:t>2 </a:t>
            </a: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 </a:t>
            </a:r>
            <a:r>
              <a:rPr lang="en-US" altLang="en-US" sz="2800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cn</a:t>
            </a: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≥ 1  </a:t>
            </a: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c = 1 and n</a:t>
            </a:r>
            <a:r>
              <a:rPr lang="en-US" altLang="en-US" sz="2800" baseline="-25000" dirty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275976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  <p:bldP spid="150533" grpId="0"/>
      <p:bldP spid="150534" grpId="0"/>
      <p:bldP spid="1505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C8F8C9-9C3E-41FD-ACC6-0D097049B6D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An </a:t>
            </a:r>
            <a:r>
              <a:rPr lang="en-US" altLang="ko-KR" i="1">
                <a:ea typeface="굴림" panose="020B0600000101010101" pitchFamily="34" charset="-127"/>
              </a:rPr>
              <a:t>algorithm</a:t>
            </a:r>
            <a:r>
              <a:rPr lang="en-US" altLang="ko-KR">
                <a:ea typeface="굴림" panose="020B0600000101010101" pitchFamily="34" charset="-127"/>
              </a:rPr>
              <a:t> is a finite set of precise instructions for performing a computation or for solving a problem.</a:t>
            </a:r>
            <a:endParaRPr lang="en-US" altLang="en-US" b="1">
              <a:cs typeface="Times New Roman" panose="02020603050405020304" pitchFamily="18" charset="0"/>
            </a:endParaRPr>
          </a:p>
          <a:p>
            <a:r>
              <a:rPr lang="en-US" altLang="en-US">
                <a:cs typeface="Courier New" panose="02070309020205020404" pitchFamily="49" charset="0"/>
              </a:rPr>
              <a:t>What is the goal of analysis of algorithms?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To compare algorithms mainly in terms of running time but also in terms of other factors (e.g., memory requirements,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ea typeface="MS Mincho" panose="02020609040205080304" pitchFamily="49" charset="-128"/>
              </a:rPr>
              <a:t>programmer's effort etc.)</a:t>
            </a:r>
            <a:r>
              <a:rPr lang="en-US" altLang="en-US"/>
              <a:t> </a:t>
            </a:r>
          </a:p>
          <a:p>
            <a:r>
              <a:rPr lang="en-US" altLang="en-US">
                <a:cs typeface="Courier New" panose="02070309020205020404" pitchFamily="49" charset="0"/>
              </a:rPr>
              <a:t>What do we mean by running time analysis?</a:t>
            </a:r>
          </a:p>
          <a:p>
            <a:pPr lvl="1"/>
            <a:r>
              <a:rPr lang="en-US" altLang="en-US" b="1">
                <a:cs typeface="Times New Roman" panose="02020603050405020304" pitchFamily="18" charset="0"/>
              </a:rPr>
              <a:t>Determine how running time increases as the </a:t>
            </a:r>
            <a:r>
              <a:rPr lang="en-US" altLang="en-US" b="1">
                <a:solidFill>
                  <a:srgbClr val="DD0111"/>
                </a:solidFill>
                <a:cs typeface="Times New Roman" panose="02020603050405020304" pitchFamily="18" charset="0"/>
              </a:rPr>
              <a:t>size</a:t>
            </a:r>
            <a:r>
              <a:rPr lang="en-US" altLang="en-US" b="1">
                <a:cs typeface="Times New Roman" panose="02020603050405020304" pitchFamily="18" charset="0"/>
              </a:rPr>
              <a:t> of the problem increases</a:t>
            </a:r>
            <a:r>
              <a:rPr lang="en-US" altLang="en-US">
                <a:cs typeface="Times New Roman" panose="02020603050405020304" pitchFamily="18" charset="0"/>
              </a:rPr>
              <a:t>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8599-B57B-4DBD-9389-9D6320782D4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More Examples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Show that 30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+8 is O(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).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Show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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i="1" baseline="-25000">
                <a:ea typeface="굴림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30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+8 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cn,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&gt;n</a:t>
            </a:r>
            <a:r>
              <a:rPr lang="en-US" altLang="ko-KR" baseline="-25000">
                <a:ea typeface="굴림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  <a:p>
            <a:pPr lvl="2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Let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c=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31,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i="1" baseline="-25000">
                <a:ea typeface="굴림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=8.  Assume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&gt;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i="1" baseline="-25000">
                <a:ea typeface="굴림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=8.  Then</a:t>
            </a:r>
            <a:b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= 31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= 30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+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&gt; 30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+8, so 30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+8 &lt;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6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00EF4A-DBE4-474B-9EF8-9BF4FF5287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34" charset="-127"/>
              </a:rPr>
              <a:t>Note 30</a:t>
            </a:r>
            <a:r>
              <a:rPr lang="en-US" altLang="ko-KR" sz="2400" i="1">
                <a:ea typeface="굴림" panose="020B0600000101010101" pitchFamily="34" charset="-127"/>
              </a:rPr>
              <a:t>n</a:t>
            </a:r>
            <a:r>
              <a:rPr lang="en-US" altLang="ko-KR" sz="2400">
                <a:ea typeface="굴림" panose="020B0600000101010101" pitchFamily="34" charset="-127"/>
              </a:rPr>
              <a:t>+8 isn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’</a:t>
            </a:r>
            <a:r>
              <a:rPr lang="en-US" altLang="ko-KR" sz="2400">
                <a:ea typeface="굴림" panose="020B0600000101010101" pitchFamily="34" charset="-127"/>
              </a:rPr>
              <a:t>t</a:t>
            </a:r>
            <a:br>
              <a:rPr lang="en-US" altLang="ko-KR" sz="2400">
                <a:ea typeface="굴림" panose="020B0600000101010101" pitchFamily="34" charset="-127"/>
              </a:rPr>
            </a:br>
            <a:r>
              <a:rPr lang="en-US" altLang="ko-KR" sz="2400">
                <a:ea typeface="굴림" panose="020B0600000101010101" pitchFamily="34" charset="-127"/>
              </a:rPr>
              <a:t>less than </a:t>
            </a:r>
            <a:r>
              <a:rPr lang="en-US" altLang="ko-KR" sz="2400" i="1">
                <a:ea typeface="굴림" panose="020B0600000101010101" pitchFamily="34" charset="-127"/>
              </a:rPr>
              <a:t>n</a:t>
            </a:r>
            <a:r>
              <a:rPr lang="en-US" altLang="ko-KR" sz="2400">
                <a:ea typeface="굴림" panose="020B0600000101010101" pitchFamily="34" charset="-127"/>
              </a:rPr>
              <a:t/>
            </a:r>
            <a:br>
              <a:rPr lang="en-US" altLang="ko-KR" sz="2400">
                <a:ea typeface="굴림" panose="020B0600000101010101" pitchFamily="34" charset="-127"/>
              </a:rPr>
            </a:br>
            <a:r>
              <a:rPr lang="en-US" altLang="ko-KR" sz="2400" i="1">
                <a:ea typeface="굴림" panose="020B0600000101010101" pitchFamily="34" charset="-127"/>
              </a:rPr>
              <a:t>anywhere </a:t>
            </a:r>
            <a:r>
              <a:rPr lang="en-US" altLang="ko-KR" sz="2400">
                <a:ea typeface="굴림" panose="020B0600000101010101" pitchFamily="34" charset="-127"/>
              </a:rPr>
              <a:t>(</a:t>
            </a:r>
            <a:r>
              <a:rPr lang="en-US" altLang="ko-KR" sz="2400" i="1">
                <a:ea typeface="굴림" panose="020B0600000101010101" pitchFamily="34" charset="-127"/>
              </a:rPr>
              <a:t>n</a:t>
            </a:r>
            <a:r>
              <a:rPr lang="en-US" altLang="ko-KR" sz="2400">
                <a:ea typeface="굴림" panose="020B0600000101010101" pitchFamily="34" charset="-127"/>
              </a:rPr>
              <a:t>&gt;0).</a:t>
            </a:r>
          </a:p>
          <a:p>
            <a:r>
              <a:rPr lang="en-US" altLang="ko-KR" sz="2400">
                <a:ea typeface="굴림" panose="020B0600000101010101" pitchFamily="34" charset="-127"/>
              </a:rPr>
              <a:t>It isn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’</a:t>
            </a:r>
            <a:r>
              <a:rPr lang="en-US" altLang="ko-KR" sz="2400">
                <a:ea typeface="굴림" panose="020B0600000101010101" pitchFamily="34" charset="-127"/>
              </a:rPr>
              <a:t>t even</a:t>
            </a:r>
            <a:br>
              <a:rPr lang="en-US" altLang="ko-KR" sz="2400">
                <a:ea typeface="굴림" panose="020B0600000101010101" pitchFamily="34" charset="-127"/>
              </a:rPr>
            </a:br>
            <a:r>
              <a:rPr lang="en-US" altLang="ko-KR" sz="2400">
                <a:ea typeface="굴림" panose="020B0600000101010101" pitchFamily="34" charset="-127"/>
              </a:rPr>
              <a:t>less than 31</a:t>
            </a:r>
            <a:r>
              <a:rPr lang="en-US" altLang="ko-KR" sz="2400" i="1">
                <a:ea typeface="굴림" panose="020B0600000101010101" pitchFamily="34" charset="-127"/>
              </a:rPr>
              <a:t>n</a:t>
            </a:r>
            <a:r>
              <a:rPr lang="en-US" altLang="ko-KR" sz="2400">
                <a:ea typeface="굴림" panose="020B0600000101010101" pitchFamily="34" charset="-127"/>
              </a:rPr>
              <a:t/>
            </a:r>
            <a:br>
              <a:rPr lang="en-US" altLang="ko-KR" sz="2400">
                <a:ea typeface="굴림" panose="020B0600000101010101" pitchFamily="34" charset="-127"/>
              </a:rPr>
            </a:br>
            <a:r>
              <a:rPr lang="en-US" altLang="ko-KR" sz="2400" i="1">
                <a:ea typeface="굴림" panose="020B0600000101010101" pitchFamily="34" charset="-127"/>
              </a:rPr>
              <a:t>everywhere</a:t>
            </a:r>
            <a:r>
              <a:rPr lang="en-US" altLang="ko-KR" sz="2400">
                <a:ea typeface="굴림" panose="020B0600000101010101" pitchFamily="34" charset="-127"/>
              </a:rPr>
              <a:t>.</a:t>
            </a:r>
          </a:p>
          <a:p>
            <a:r>
              <a:rPr lang="en-US" altLang="ko-KR" sz="2400">
                <a:ea typeface="굴림" panose="020B0600000101010101" pitchFamily="34" charset="-127"/>
              </a:rPr>
              <a:t>But it </a:t>
            </a:r>
            <a:r>
              <a:rPr lang="en-US" altLang="ko-KR" sz="2400" i="1">
                <a:ea typeface="굴림" panose="020B0600000101010101" pitchFamily="34" charset="-127"/>
              </a:rPr>
              <a:t>is</a:t>
            </a:r>
            <a:r>
              <a:rPr lang="en-US" altLang="ko-KR" sz="2400">
                <a:ea typeface="굴림" panose="020B0600000101010101" pitchFamily="34" charset="-127"/>
              </a:rPr>
              <a:t> less than</a:t>
            </a:r>
            <a:br>
              <a:rPr lang="en-US" altLang="ko-KR" sz="2400">
                <a:ea typeface="굴림" panose="020B0600000101010101" pitchFamily="34" charset="-127"/>
              </a:rPr>
            </a:br>
            <a:r>
              <a:rPr lang="en-US" altLang="ko-KR" sz="2400">
                <a:ea typeface="굴림" panose="020B0600000101010101" pitchFamily="34" charset="-127"/>
              </a:rPr>
              <a:t>31</a:t>
            </a:r>
            <a:r>
              <a:rPr lang="en-US" altLang="ko-KR" sz="2400" i="1">
                <a:ea typeface="굴림" panose="020B0600000101010101" pitchFamily="34" charset="-127"/>
              </a:rPr>
              <a:t>n</a:t>
            </a:r>
            <a:r>
              <a:rPr lang="en-US" altLang="ko-KR" sz="2400">
                <a:ea typeface="굴림" panose="020B0600000101010101" pitchFamily="34" charset="-127"/>
              </a:rPr>
              <a:t> </a:t>
            </a:r>
            <a:r>
              <a:rPr lang="en-US" altLang="ko-KR" sz="2400" u="sng">
                <a:ea typeface="굴림" panose="020B0600000101010101" pitchFamily="34" charset="-127"/>
              </a:rPr>
              <a:t>everywhere to</a:t>
            </a:r>
            <a:br>
              <a:rPr lang="en-US" altLang="ko-KR" sz="2400" u="sng">
                <a:ea typeface="굴림" panose="020B0600000101010101" pitchFamily="34" charset="-127"/>
              </a:rPr>
            </a:br>
            <a:r>
              <a:rPr lang="en-US" altLang="ko-KR" sz="2400" u="sng">
                <a:ea typeface="굴림" panose="020B0600000101010101" pitchFamily="34" charset="-127"/>
              </a:rPr>
              <a:t>the right of </a:t>
            </a:r>
            <a:r>
              <a:rPr lang="en-US" altLang="ko-KR" sz="2400" i="1" u="sng">
                <a:ea typeface="굴림" panose="020B0600000101010101" pitchFamily="34" charset="-127"/>
              </a:rPr>
              <a:t>n</a:t>
            </a:r>
            <a:r>
              <a:rPr lang="en-US" altLang="ko-KR" sz="2400" u="sng">
                <a:ea typeface="굴림" panose="020B0600000101010101" pitchFamily="34" charset="-127"/>
              </a:rPr>
              <a:t>=8</a:t>
            </a:r>
            <a:r>
              <a:rPr lang="en-US" altLang="ko-KR" sz="2400">
                <a:ea typeface="굴림" panose="020B0600000101010101" pitchFamily="34" charset="-127"/>
              </a:rPr>
              <a:t>. </a:t>
            </a:r>
          </a:p>
        </p:txBody>
      </p:sp>
      <p:grpSp>
        <p:nvGrpSpPr>
          <p:cNvPr id="247811" name="Group 3"/>
          <p:cNvGrpSpPr>
            <a:grpSpLocks/>
          </p:cNvGrpSpPr>
          <p:nvPr/>
        </p:nvGrpSpPr>
        <p:grpSpPr bwMode="auto">
          <a:xfrm>
            <a:off x="5426076" y="2286000"/>
            <a:ext cx="2117725" cy="3200400"/>
            <a:chOff x="3178" y="1440"/>
            <a:chExt cx="1334" cy="2016"/>
          </a:xfrm>
        </p:grpSpPr>
        <p:sp>
          <p:nvSpPr>
            <p:cNvPr id="247812" name="Rectangle 4"/>
            <p:cNvSpPr>
              <a:spLocks noChangeArrowheads="1"/>
            </p:cNvSpPr>
            <p:nvPr/>
          </p:nvSpPr>
          <p:spPr bwMode="auto"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3" name="Line 5"/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20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4" name="Text Box 6"/>
            <p:cNvSpPr txBox="1">
              <a:spLocks noChangeArrowheads="1"/>
            </p:cNvSpPr>
            <p:nvPr/>
          </p:nvSpPr>
          <p:spPr bwMode="auto">
            <a:xfrm>
              <a:off x="3178" y="3120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2400" i="1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n&gt;n</a:t>
              </a:r>
              <a:r>
                <a:rPr lang="en-US" altLang="ko-KR" sz="2400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  <a:r>
                <a:rPr lang="en-US" altLang="ko-KR" sz="240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=8 </a:t>
              </a:r>
              <a:r>
                <a:rPr lang="en-US" altLang="ko-KR" sz="240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sym typeface="Symbol" panose="05050102010706020507" pitchFamily="18" charset="2"/>
                </a:rPr>
                <a:t>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</p:grpSp>
      <p:sp>
        <p:nvSpPr>
          <p:cNvPr id="2478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Big-O example, graphically</a:t>
            </a:r>
          </a:p>
        </p:txBody>
      </p:sp>
      <p:sp>
        <p:nvSpPr>
          <p:cNvPr id="247816" name="Line 8"/>
          <p:cNvSpPr>
            <a:spLocks noChangeShapeType="1"/>
          </p:cNvSpPr>
          <p:nvPr/>
        </p:nvSpPr>
        <p:spPr bwMode="auto">
          <a:xfrm flipV="1">
            <a:off x="4648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7" name="Line 9"/>
          <p:cNvSpPr>
            <a:spLocks noChangeShapeType="1"/>
          </p:cNvSpPr>
          <p:nvPr/>
        </p:nvSpPr>
        <p:spPr bwMode="auto">
          <a:xfrm>
            <a:off x="4648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8" name="Line 10"/>
          <p:cNvSpPr>
            <a:spLocks noChangeShapeType="1"/>
          </p:cNvSpPr>
          <p:nvPr/>
        </p:nvSpPr>
        <p:spPr bwMode="auto">
          <a:xfrm flipV="1">
            <a:off x="4648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5257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Increasing 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n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 rot="-5400000">
            <a:off x="3065463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Value of function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7821" name="Line 13"/>
          <p:cNvSpPr>
            <a:spLocks noChangeShapeType="1"/>
          </p:cNvSpPr>
          <p:nvPr/>
        </p:nvSpPr>
        <p:spPr bwMode="auto">
          <a:xfrm flipV="1">
            <a:off x="4648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22" name="Text Box 14"/>
          <p:cNvSpPr txBox="1">
            <a:spLocks noChangeArrowheads="1"/>
          </p:cNvSpPr>
          <p:nvPr/>
        </p:nvSpPr>
        <p:spPr bwMode="auto">
          <a:xfrm>
            <a:off x="70104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solidFill>
                  <a:srgbClr val="0066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64008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30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+8</a:t>
            </a:r>
          </a:p>
        </p:txBody>
      </p:sp>
      <p:grpSp>
        <p:nvGrpSpPr>
          <p:cNvPr id="247824" name="Group 16"/>
          <p:cNvGrpSpPr>
            <a:grpSpLocks/>
          </p:cNvGrpSpPr>
          <p:nvPr/>
        </p:nvGrpSpPr>
        <p:grpSpPr bwMode="auto">
          <a:xfrm>
            <a:off x="4648200" y="2205039"/>
            <a:ext cx="1905000" cy="3281363"/>
            <a:chOff x="2688" y="1389"/>
            <a:chExt cx="1200" cy="2067"/>
          </a:xfrm>
        </p:grpSpPr>
        <p:sp>
          <p:nvSpPr>
            <p:cNvPr id="247825" name="Line 17"/>
            <p:cNvSpPr>
              <a:spLocks noChangeShapeType="1"/>
            </p:cNvSpPr>
            <p:nvPr/>
          </p:nvSpPr>
          <p:spPr bwMode="auto">
            <a:xfrm flipV="1">
              <a:off x="2688" y="1440"/>
              <a:ext cx="1200" cy="20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6" name="Text Box 18"/>
            <p:cNvSpPr txBox="1">
              <a:spLocks noChangeArrowheads="1"/>
            </p:cNvSpPr>
            <p:nvPr/>
          </p:nvSpPr>
          <p:spPr bwMode="auto">
            <a:xfrm>
              <a:off x="3168" y="1389"/>
              <a:ext cx="6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ko-KR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cn </a:t>
              </a:r>
              <a:r>
                <a:rPr lang="en-US" altLang="ko-KR" sz="240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=</a:t>
              </a:r>
              <a:br>
                <a:rPr lang="en-US" altLang="ko-KR" sz="240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</a:br>
              <a:r>
                <a:rPr lang="en-US" altLang="ko-KR" sz="240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  <a:r>
                <a:rPr lang="en-US" altLang="ko-KR" sz="2400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n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</p:grp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7620000" y="3532189"/>
            <a:ext cx="1447800" cy="124142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3600">
                <a:latin typeface="Times New Roman" panose="02020603050405020304" pitchFamily="18" charset="0"/>
                <a:ea typeface="굴림" panose="020B0600000101010101" pitchFamily="34" charset="-127"/>
              </a:rPr>
              <a:t>30</a:t>
            </a: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en-US" altLang="ko-KR" sz="3600">
                <a:latin typeface="Times New Roman" panose="02020603050405020304" pitchFamily="18" charset="0"/>
                <a:ea typeface="굴림" panose="020B0600000101010101" pitchFamily="34" charset="-127"/>
              </a:rPr>
              <a:t>+8</a:t>
            </a:r>
            <a:br>
              <a:rPr lang="en-US" altLang="ko-KR" sz="3600">
                <a:latin typeface="Times New Roman" panose="02020603050405020304" pitchFamily="18" charset="0"/>
                <a:ea typeface="굴림" panose="020B0600000101010101" pitchFamily="34" charset="-127"/>
              </a:rPr>
            </a:br>
            <a:r>
              <a:rPr lang="en-US" altLang="ko-KR" sz="36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O(</a:t>
            </a:r>
            <a:r>
              <a:rPr lang="en-US" altLang="ko-KR" sz="3600" i="1">
                <a:solidFill>
                  <a:srgbClr val="006600"/>
                </a:solidFill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36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85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BDCC79-A5C8-4E21-B621-D309B4870D3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 Uniqueness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111251"/>
            <a:ext cx="8634412" cy="5376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>
                <a:cs typeface="Arial" panose="020B0604020202020204" pitchFamily="34" charset="0"/>
              </a:rPr>
              <a:t>There is no unique set of values for </a:t>
            </a: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 sz="2400" baseline="-2500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>
                <a:cs typeface="Arial" panose="020B0604020202020204" pitchFamily="34" charset="0"/>
              </a:rPr>
              <a:t> and </a:t>
            </a: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c </a:t>
            </a:r>
            <a:r>
              <a:rPr lang="en-US" altLang="en-US" sz="2400">
                <a:cs typeface="Arial" panose="020B0604020202020204" pitchFamily="34" charset="0"/>
              </a:rPr>
              <a:t>in proving the asymptotic bounds</a:t>
            </a:r>
            <a:endParaRPr lang="en-US" altLang="en-US" sz="240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/>
              <a:t>Prove that  </a:t>
            </a:r>
            <a:r>
              <a:rPr lang="en-US" altLang="en-US" sz="2400">
                <a:latin typeface="Comic Sans MS" panose="030F0702030302020204" pitchFamily="66" charset="0"/>
              </a:rPr>
              <a:t>100n + 5 = O(n</a:t>
            </a:r>
            <a:r>
              <a:rPr lang="en-US" altLang="en-US" sz="2400" baseline="30000"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latin typeface="Comic Sans MS" panose="030F0702030302020204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100n + 5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≤ 100n + n = 101n ≤ 101n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endParaRPr lang="en-US" altLang="en-US" sz="200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				for all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n ≥ 5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		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 sz="2000" baseline="-2500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= 5 and c = 101</a:t>
            </a:r>
            <a:r>
              <a:rPr lang="en-US" altLang="en-US" sz="200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is a solution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100n + 5 ≤ 100n + 5n = 105n ≤ 105n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r>
              <a:rPr lang="en-US" altLang="en-US" sz="2000" baseline="30000">
                <a:cs typeface="Arial" panose="020B0604020202020204" pitchFamily="34" charset="0"/>
              </a:rPr>
              <a:t/>
            </a:r>
            <a:br>
              <a:rPr lang="en-US" altLang="en-US" sz="2000" baseline="30000">
                <a:cs typeface="Arial" panose="020B0604020202020204" pitchFamily="34" charset="0"/>
              </a:rPr>
            </a:br>
            <a:r>
              <a:rPr lang="en-US" altLang="en-US" sz="2000" baseline="30000">
                <a:cs typeface="Arial" panose="020B0604020202020204" pitchFamily="34" charset="0"/>
              </a:rPr>
              <a:t>			</a:t>
            </a:r>
            <a:r>
              <a:rPr lang="en-US" altLang="en-US" sz="2000">
                <a:cs typeface="Arial" panose="020B0604020202020204" pitchFamily="34" charset="0"/>
              </a:rPr>
              <a:t>for all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n ≥ 1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		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 sz="2000" baseline="-2500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= 1 and c = 105</a:t>
            </a:r>
            <a:r>
              <a:rPr lang="en-US" altLang="en-US" sz="200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is also a solution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Must find</a:t>
            </a:r>
            <a:r>
              <a:rPr lang="en-US" altLang="en-US" sz="180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DD0111"/>
                </a:solidFill>
                <a:cs typeface="Arial" panose="020B0604020202020204" pitchFamily="34" charset="0"/>
              </a:rPr>
              <a:t>SOME</a:t>
            </a:r>
            <a:r>
              <a:rPr lang="en-US" altLang="en-US" sz="180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>
                <a:cs typeface="Arial" panose="020B0604020202020204" pitchFamily="34" charset="0"/>
              </a:rPr>
              <a:t>constants c and n</a:t>
            </a:r>
            <a:r>
              <a:rPr lang="en-US" altLang="en-US" sz="1800" baseline="-25000">
                <a:cs typeface="Arial" panose="020B0604020202020204" pitchFamily="34" charset="0"/>
              </a:rPr>
              <a:t>0</a:t>
            </a:r>
            <a:r>
              <a:rPr lang="en-US" altLang="en-US" sz="1800">
                <a:cs typeface="Arial" panose="020B0604020202020204" pitchFamily="34" charset="0"/>
              </a:rPr>
              <a:t> that satisfy the asymptotic notation relation</a:t>
            </a:r>
          </a:p>
        </p:txBody>
      </p:sp>
    </p:spTree>
    <p:extLst>
      <p:ext uri="{BB962C8B-B14F-4D97-AF65-F5344CB8AC3E}">
        <p14:creationId xmlns:p14="http://schemas.microsoft.com/office/powerpoint/2010/main" val="19244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E3D7C8-3610-4509-BA8A-F2922334A20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notations (cont.)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 - notation</a:t>
            </a:r>
          </a:p>
        </p:txBody>
      </p:sp>
      <p:graphicFrame>
        <p:nvGraphicFramePr>
          <p:cNvPr id="152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87389" y="1620839"/>
          <a:ext cx="7615237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Paint Shop Pro Image" r:id="rId3" imgW="7619512" imgH="4565854" progId="PaintShopPro">
                  <p:embed/>
                </p:oleObj>
              </mc:Choice>
              <mc:Fallback>
                <p:oleObj name="Paint Shop Pro Image" r:id="rId3" imgW="7619512" imgH="4565854" progId="PaintShopPro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9" y="1620839"/>
                        <a:ext cx="7615237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4887914" y="2986089"/>
            <a:ext cx="3900487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   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(g(n))</a:t>
            </a:r>
            <a:r>
              <a:rPr lang="en-US" altLang="en-US" sz="2000">
                <a:solidFill>
                  <a:srgbClr val="DD0111"/>
                </a:solidFill>
              </a:rPr>
              <a:t> is the set of functions with larger or same order of growth as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13882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22309-1FB0-4C53-893C-F8811EEC5C9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dirty="0">
                <a:latin typeface="Monotype Corsiva" panose="03010101010201010101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5n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 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r>
              <a:rPr lang="en-US" altLang="en-US" dirty="0">
                <a:latin typeface="Comic Sans MS" panose="030F0702030302020204" pitchFamily="66" charset="0"/>
              </a:rPr>
              <a:t>(n)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100n + 5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≠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(n</a:t>
            </a:r>
            <a:r>
              <a:rPr lang="en-US" altLang="en-US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altLang="en-US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endParaRPr lang="en-US" altLang="en-US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endParaRPr lang="en-US" altLang="en-US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endParaRPr lang="en-US" altLang="en-US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n 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r>
              <a:rPr lang="en-US" altLang="en-US" dirty="0">
                <a:latin typeface="Comic Sans MS" panose="030F0702030302020204" pitchFamily="66" charset="0"/>
              </a:rPr>
              <a:t>(2n), n</a:t>
            </a:r>
            <a:r>
              <a:rPr lang="en-US" altLang="en-US" baseline="30000" dirty="0">
                <a:latin typeface="Comic Sans MS" panose="030F0702030302020204" pitchFamily="66" charset="0"/>
              </a:rPr>
              <a:t>3</a:t>
            </a:r>
            <a:r>
              <a:rPr lang="en-US" altLang="en-US" dirty="0">
                <a:latin typeface="Comic Sans MS" panose="030F0702030302020204" pitchFamily="66" charset="0"/>
              </a:rPr>
              <a:t> 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r>
              <a:rPr lang="en-US" altLang="en-US" dirty="0">
                <a:latin typeface="Comic Sans MS" panose="030F0702030302020204" pitchFamily="66" charset="0"/>
              </a:rPr>
              <a:t>(n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, n </a:t>
            </a:r>
            <a:r>
              <a:rPr lang="en-US" altLang="en-US" dirty="0">
                <a:latin typeface="Comic Sans MS" panose="030F0702030302020204" pitchFamily="66" charset="0"/>
              </a:rPr>
              <a:t>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(</a:t>
            </a:r>
            <a:r>
              <a:rPr lang="en-US" alt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logn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503261" y="2377282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altLang="en-US" sz="2400" dirty="0">
                <a:latin typeface="Monotype Corsiva" panose="03010101010201010101" pitchFamily="66" charset="0"/>
                <a:sym typeface="Symbol" panose="05050102010706020507" pitchFamily="18" charset="2"/>
              </a:rPr>
              <a:t> c, n</a:t>
            </a:r>
            <a:r>
              <a:rPr lang="en-US" altLang="en-US" sz="2400" baseline="-25000" dirty="0">
                <a:latin typeface="Monotype Corsiva" panose="03010101010201010101" pitchFamily="66" charset="0"/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latin typeface="Monotype Corsiva" panose="03010101010201010101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such that:</a:t>
            </a:r>
            <a:r>
              <a:rPr lang="en-US" altLang="en-US" sz="2400" dirty="0">
                <a:latin typeface="Monotype Corsiva" panose="03010101010201010101" pitchFamily="66" charset="0"/>
                <a:sym typeface="Symbol" panose="05050102010706020507" pitchFamily="18" charset="2"/>
              </a:rPr>
              <a:t> 0  </a:t>
            </a:r>
            <a:r>
              <a:rPr lang="en-US" altLang="en-US" sz="2400" dirty="0" err="1">
                <a:latin typeface="Monotype Corsiva" panose="03010101010201010101" pitchFamily="66" charset="0"/>
                <a:sym typeface="Symbol" panose="05050102010706020507" pitchFamily="18" charset="2"/>
              </a:rPr>
              <a:t>cn</a:t>
            </a:r>
            <a:r>
              <a:rPr lang="en-US" altLang="en-US" sz="2400" dirty="0">
                <a:latin typeface="Monotype Corsiva" panose="03010101010201010101" pitchFamily="66" charset="0"/>
                <a:sym typeface="Symbol" panose="05050102010706020507" pitchFamily="18" charset="2"/>
              </a:rPr>
              <a:t>  5n</a:t>
            </a:r>
            <a:r>
              <a:rPr lang="en-US" altLang="en-US" sz="2400" baseline="30000" dirty="0">
                <a:latin typeface="Monotype Corsiva" panose="03010101010201010101" pitchFamily="66" charset="0"/>
                <a:sym typeface="Symbol" panose="05050102010706020507" pitchFamily="18" charset="2"/>
              </a:rPr>
              <a:t>2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5268913" y="1863725"/>
            <a:ext cx="177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 cn  5n</a:t>
            </a:r>
            <a:r>
              <a:rPr lang="en-US" altLang="en-US" sz="2400" baseline="30000">
                <a:latin typeface="Comic Sans MS" panose="030F0702030302020204" pitchFamily="66" charset="0"/>
                <a:sym typeface="Symbol" panose="05050102010706020507" pitchFamily="18" charset="2"/>
              </a:rPr>
              <a:t>2 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6856413" y="1863725"/>
            <a:ext cx="269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 c = 1 and n</a:t>
            </a:r>
            <a:r>
              <a:rPr lang="en-US" altLang="en-US" sz="2400" baseline="-25000"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= 1</a:t>
            </a:r>
            <a:r>
              <a:rPr lang="en-US" altLang="en-US" sz="2400" baseline="300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4725988" y="2280444"/>
            <a:ext cx="518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 c, n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such that: 0  cn</a:t>
            </a:r>
            <a:r>
              <a:rPr lang="en-US" altLang="en-US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 100n + 5</a:t>
            </a:r>
            <a:endParaRPr lang="en-US" altLang="en-US" sz="2400" baseline="300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1706564" y="3579813"/>
            <a:ext cx="532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100n + 5  100n + 5n ( n  1) = 105n</a:t>
            </a:r>
            <a:endParaRPr lang="en-US" altLang="en-US" sz="2400" baseline="300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706564" y="4111625"/>
            <a:ext cx="164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cn</a:t>
            </a:r>
            <a:r>
              <a:rPr lang="en-US" altLang="en-US" sz="2400" baseline="30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 105n</a:t>
            </a:r>
            <a:endParaRPr lang="en-US" altLang="en-US" sz="2400" baseline="30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3216275" y="4133850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 n(cn – 105)  0</a:t>
            </a:r>
            <a:r>
              <a:rPr lang="en-US" altLang="en-US" sz="2400" baseline="300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1758951" y="4664075"/>
            <a:ext cx="488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Since n is positive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 cn – 105  0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6556376" y="4656138"/>
            <a:ext cx="190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 n  105/c</a:t>
            </a:r>
            <a:endParaRPr lang="en-US" altLang="en-US" sz="2400" baseline="30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1728788" y="5138739"/>
            <a:ext cx="68101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 </a:t>
            </a:r>
            <a:r>
              <a:rPr lang="en-US" altLang="en-US" sz="2400">
                <a:sym typeface="Symbol" panose="05050102010706020507" pitchFamily="18" charset="2"/>
              </a:rPr>
              <a:t>contradiction: </a:t>
            </a: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ym typeface="Symbol" panose="05050102010706020507" pitchFamily="18" charset="2"/>
              </a:rPr>
              <a:t> cannot be smaller than a constant</a:t>
            </a:r>
            <a:endParaRPr lang="en-US" altLang="en-US" sz="2400" baseline="30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51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  <p:bldP spid="153607" grpId="0"/>
      <p:bldP spid="153608" grpId="0"/>
      <p:bldP spid="153609" grpId="0"/>
      <p:bldP spid="153610" grpId="0"/>
      <p:bldP spid="153611" grpId="0"/>
      <p:bldP spid="153612" grpId="0"/>
      <p:bldP spid="1536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9D51C-3BD8-4D02-A244-8163EFD5AD1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notations (cont.)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Monotype Corsiva" panose="03010101010201010101" pitchFamily="66" charset="0"/>
                <a:sym typeface="Symbol" panose="05050102010706020507" pitchFamily="18" charset="2"/>
              </a:rPr>
              <a:t>-notation</a:t>
            </a:r>
          </a:p>
        </p:txBody>
      </p:sp>
      <p:graphicFrame>
        <p:nvGraphicFramePr>
          <p:cNvPr id="15462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66750" y="2574926"/>
          <a:ext cx="5676900" cy="387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Paint Shop Pro Image" r:id="rId3" imgW="5678049" imgH="3873171" progId="PaintShopPro">
                  <p:embed/>
                </p:oleObj>
              </mc:Choice>
              <mc:Fallback>
                <p:oleObj name="Paint Shop Pro Image" r:id="rId3" imgW="5678049" imgH="3873171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574926"/>
                        <a:ext cx="5676900" cy="387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666751" y="1614489"/>
          <a:ext cx="80486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Paint Shop Pro Image" r:id="rId5" imgW="8048780" imgH="858537" progId="PaintShopPro">
                  <p:embed/>
                </p:oleObj>
              </mc:Choice>
              <mc:Fallback>
                <p:oleObj name="Paint Shop Pro Image" r:id="rId5" imgW="8048780" imgH="858537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1" y="1614489"/>
                        <a:ext cx="80486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4667250" y="2846388"/>
            <a:ext cx="408940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   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(g(n))</a:t>
            </a:r>
            <a:r>
              <a:rPr lang="en-US" altLang="en-US" sz="2000">
                <a:solidFill>
                  <a:srgbClr val="DD0111"/>
                </a:solidFill>
              </a:rPr>
              <a:t> is the set of functions with the same order of growth as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g(n)</a:t>
            </a:r>
            <a:endParaRPr lang="en-US" altLang="en-US">
              <a:solidFill>
                <a:srgbClr val="DD011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en-US" altLang="en-US">
              <a:solidFill>
                <a:srgbClr val="DD011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FFF14E-1AD3-40C0-BA6D-A8125F10D96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952500"/>
            <a:ext cx="8415338" cy="5894388"/>
          </a:xfrm>
        </p:spPr>
        <p:txBody>
          <a:bodyPr/>
          <a:lstStyle/>
          <a:p>
            <a:pPr lvl="1">
              <a:lnSpc>
                <a:spcPct val="180000"/>
              </a:lnSpc>
            </a:pP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/2 –n/2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>
                <a:latin typeface="Comic Sans MS" panose="030F0702030302020204" pitchFamily="66" charset="0"/>
              </a:rPr>
              <a:t>(n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)</a:t>
            </a:r>
          </a:p>
          <a:p>
            <a:pPr lvl="2">
              <a:lnSpc>
                <a:spcPct val="180000"/>
              </a:lnSpc>
            </a:pPr>
            <a:r>
              <a:rPr lang="en-US" altLang="en-US"/>
              <a:t>½ n</a:t>
            </a:r>
            <a:r>
              <a:rPr lang="en-US" altLang="en-US" baseline="30000"/>
              <a:t>2</a:t>
            </a:r>
            <a:r>
              <a:rPr lang="en-US" altLang="en-US"/>
              <a:t> - ½ n </a:t>
            </a:r>
            <a:r>
              <a:rPr lang="en-US" altLang="en-US">
                <a:sym typeface="Symbol" panose="05050102010706020507" pitchFamily="18" charset="2"/>
              </a:rPr>
              <a:t>≤ </a:t>
            </a:r>
            <a:r>
              <a:rPr lang="en-US" altLang="en-US"/>
              <a:t>½ n</a:t>
            </a:r>
            <a:r>
              <a:rPr lang="en-US" altLang="en-US" baseline="30000"/>
              <a:t>2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n ≥ 0       </a:t>
            </a:r>
            <a:r>
              <a:rPr lang="en-US" altLang="en-US"/>
              <a:t>c</a:t>
            </a:r>
            <a:r>
              <a:rPr lang="en-US" altLang="en-US" baseline="-25000"/>
              <a:t>2</a:t>
            </a:r>
            <a:r>
              <a:rPr lang="en-US" altLang="en-US"/>
              <a:t>= ½</a:t>
            </a:r>
          </a:p>
          <a:p>
            <a:pPr lvl="2">
              <a:lnSpc>
                <a:spcPct val="180000"/>
              </a:lnSpc>
            </a:pPr>
            <a:r>
              <a:rPr lang="en-US" altLang="en-US"/>
              <a:t>½ n</a:t>
            </a:r>
            <a:r>
              <a:rPr lang="en-US" altLang="en-US" baseline="30000"/>
              <a:t>2</a:t>
            </a:r>
            <a:r>
              <a:rPr lang="en-US" altLang="en-US"/>
              <a:t> - ½ n </a:t>
            </a:r>
            <a:r>
              <a:rPr lang="en-US" altLang="en-US">
                <a:sym typeface="Symbol" panose="05050102010706020507" pitchFamily="18" charset="2"/>
              </a:rPr>
              <a:t>≥ </a:t>
            </a:r>
            <a:r>
              <a:rPr lang="en-US" altLang="en-US"/>
              <a:t>½ n</a:t>
            </a:r>
            <a:r>
              <a:rPr lang="en-US" altLang="en-US" baseline="30000"/>
              <a:t>2</a:t>
            </a:r>
            <a:r>
              <a:rPr lang="en-US" altLang="en-US"/>
              <a:t> - ½ n * ½ n ( </a:t>
            </a:r>
            <a:r>
              <a:rPr lang="en-US" altLang="en-US">
                <a:sym typeface="Symbol" panose="05050102010706020507" pitchFamily="18" charset="2"/>
              </a:rPr>
              <a:t>n ≥ 2 </a:t>
            </a:r>
            <a:r>
              <a:rPr lang="en-US" altLang="en-US"/>
              <a:t>) = ¼ n</a:t>
            </a:r>
            <a:r>
              <a:rPr lang="en-US" altLang="en-US" baseline="30000"/>
              <a:t>2</a:t>
            </a:r>
            <a:r>
              <a:rPr lang="en-US" altLang="en-US"/>
              <a:t> 	</a:t>
            </a:r>
            <a:r>
              <a:rPr lang="en-US" altLang="en-US">
                <a:sym typeface="Symbol" panose="05050102010706020507" pitchFamily="18" charset="2"/>
              </a:rPr>
              <a:t>   </a:t>
            </a:r>
            <a:r>
              <a:rPr lang="en-US" altLang="en-US"/>
              <a:t>c</a:t>
            </a:r>
            <a:r>
              <a:rPr lang="en-US" altLang="en-US" baseline="-25000"/>
              <a:t>1</a:t>
            </a:r>
            <a:r>
              <a:rPr lang="en-US" altLang="en-US"/>
              <a:t>= ¼ </a:t>
            </a:r>
          </a:p>
          <a:p>
            <a:pPr lvl="2">
              <a:lnSpc>
                <a:spcPct val="180000"/>
              </a:lnSpc>
            </a:pPr>
            <a:endParaRPr lang="en-US" altLang="en-US">
              <a:sym typeface="Symbol" panose="05050102010706020507" pitchFamily="18" charset="2"/>
            </a:endParaRPr>
          </a:p>
          <a:p>
            <a:pPr lvl="1">
              <a:lnSpc>
                <a:spcPct val="180000"/>
              </a:lnSpc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 ≠ (n</a:t>
            </a:r>
            <a:r>
              <a:rPr lang="en-US" altLang="en-US" baseline="30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): </a:t>
            </a:r>
            <a:r>
              <a:rPr lang="en-US" altLang="en-US">
                <a:latin typeface="Comic Sans MS" panose="030F0702030302020204" pitchFamily="66" charset="0"/>
              </a:rPr>
              <a:t>c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r>
              <a:rPr lang="en-US" altLang="en-US">
                <a:latin typeface="Comic Sans MS" panose="030F0702030302020204" pitchFamily="66" charset="0"/>
              </a:rPr>
              <a:t> 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≤ n ≤ c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n</a:t>
            </a:r>
            <a:r>
              <a:rPr lang="en-US" altLang="en-US" baseline="30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000" baseline="3000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8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 only holds for: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n ≤ 1/</a:t>
            </a:r>
            <a:r>
              <a:rPr lang="en-US" altLang="en-US">
                <a:latin typeface="Comic Sans MS" panose="030F0702030302020204" pitchFamily="66" charset="0"/>
              </a:rPr>
              <a:t>c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140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1B01FB-EE0A-4054-BCD5-41B95506E32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952500"/>
            <a:ext cx="8415338" cy="5894388"/>
          </a:xfrm>
        </p:spPr>
        <p:txBody>
          <a:bodyPr/>
          <a:lstStyle/>
          <a:p>
            <a:pPr lvl="1">
              <a:lnSpc>
                <a:spcPct val="180000"/>
              </a:lnSpc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6n</a:t>
            </a:r>
            <a:r>
              <a:rPr lang="en-US" altLang="en-US" baseline="30000">
                <a:latin typeface="Comic Sans MS" panose="030F0702030302020204" pitchFamily="66" charset="0"/>
                <a:sym typeface="Symbol" panose="05050102010706020507" pitchFamily="18" charset="2"/>
              </a:rPr>
              <a:t>3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≠  (n</a:t>
            </a:r>
            <a:r>
              <a:rPr lang="en-US" altLang="en-US" baseline="30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): </a:t>
            </a:r>
            <a:r>
              <a:rPr lang="en-US" altLang="en-US">
                <a:latin typeface="Comic Sans MS" panose="030F0702030302020204" pitchFamily="66" charset="0"/>
              </a:rPr>
              <a:t>c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r>
              <a:rPr lang="en-US" altLang="en-US">
                <a:latin typeface="Comic Sans MS" panose="030F0702030302020204" pitchFamily="66" charset="0"/>
              </a:rPr>
              <a:t> 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≤ 6n</a:t>
            </a:r>
            <a:r>
              <a:rPr lang="en-US" altLang="en-US" baseline="30000">
                <a:latin typeface="Comic Sans MS" panose="030F0702030302020204" pitchFamily="66" charset="0"/>
                <a:sym typeface="Symbol" panose="05050102010706020507" pitchFamily="18" charset="2"/>
              </a:rPr>
              <a:t>3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≤ c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n</a:t>
            </a:r>
            <a:r>
              <a:rPr lang="en-US" altLang="en-US" baseline="30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baseline="3000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8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 only holds for: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 ≤ </a:t>
            </a:r>
            <a:r>
              <a:rPr lang="en-US" altLang="en-US">
                <a:latin typeface="Comic Sans MS" panose="030F0702030302020204" pitchFamily="66" charset="0"/>
              </a:rPr>
              <a:t>c</a:t>
            </a:r>
            <a:r>
              <a:rPr lang="en-US" altLang="en-US" baseline="-25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 /6</a:t>
            </a:r>
          </a:p>
          <a:p>
            <a:pPr lvl="1">
              <a:lnSpc>
                <a:spcPct val="180000"/>
              </a:lnSpc>
              <a:buFontTx/>
              <a:buNone/>
            </a:pP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>
              <a:lnSpc>
                <a:spcPct val="180000"/>
              </a:lnSpc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 ≠ (logn): </a:t>
            </a:r>
            <a:r>
              <a:rPr lang="en-US" altLang="en-US">
                <a:latin typeface="Comic Sans MS" panose="030F0702030302020204" pitchFamily="66" charset="0"/>
              </a:rPr>
              <a:t>c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logn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≤ n ≤ c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logn</a:t>
            </a:r>
          </a:p>
          <a:p>
            <a:pPr lvl="1">
              <a:lnSpc>
                <a:spcPct val="180000"/>
              </a:lnSpc>
              <a:buFontTx/>
              <a:buNone/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			  c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≥  n/logn,  n≥ n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–</a:t>
            </a:r>
            <a:r>
              <a:rPr lang="en-US" altLang="en-US">
                <a:sym typeface="Symbol" panose="05050102010706020507" pitchFamily="18" charset="2"/>
              </a:rPr>
              <a:t> impossible</a:t>
            </a:r>
          </a:p>
        </p:txBody>
      </p:sp>
    </p:spTree>
    <p:extLst>
      <p:ext uri="{BB962C8B-B14F-4D97-AF65-F5344CB8AC3E}">
        <p14:creationId xmlns:p14="http://schemas.microsoft.com/office/powerpoint/2010/main" val="389994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7BD7C5-849D-4888-8F5D-B47278EA65A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Subset relations between order-of-growth sets.</a:t>
            </a: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1752600" y="3200400"/>
            <a:ext cx="6477000" cy="2743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Relations Between Different Sets</a:t>
            </a:r>
          </a:p>
        </p:txBody>
      </p:sp>
      <p:sp>
        <p:nvSpPr>
          <p:cNvPr id="251909" name="Oval 5"/>
          <p:cNvSpPr>
            <a:spLocks noChangeArrowheads="1"/>
          </p:cNvSpPr>
          <p:nvPr/>
        </p:nvSpPr>
        <p:spPr bwMode="auto">
          <a:xfrm>
            <a:off x="2133600" y="3657600"/>
            <a:ext cx="3505200" cy="1905000"/>
          </a:xfrm>
          <a:prstGeom prst="ellipse">
            <a:avLst/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0" name="Oval 6"/>
          <p:cNvSpPr>
            <a:spLocks noChangeArrowheads="1"/>
          </p:cNvSpPr>
          <p:nvPr/>
        </p:nvSpPr>
        <p:spPr bwMode="auto">
          <a:xfrm>
            <a:off x="4114800" y="3657600"/>
            <a:ext cx="3505200" cy="1905000"/>
          </a:xfrm>
          <a:prstGeom prst="ellipse">
            <a:avLst/>
          </a:prstGeom>
          <a:solidFill>
            <a:srgbClr val="00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4267201" y="2709864"/>
            <a:ext cx="1173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3200" b="1">
                <a:latin typeface="Times New Roman" panose="02020603050405020304" pitchFamily="18" charset="0"/>
                <a:ea typeface="굴림" panose="020B0600000101010101" pitchFamily="34" charset="-127"/>
              </a:rPr>
              <a:t>R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sz="3200" b="1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endParaRPr lang="en-US" altLang="ko-KR" sz="32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51912" name="Oval 8"/>
          <p:cNvSpPr>
            <a:spLocks noChangeArrowheads="1"/>
          </p:cNvSpPr>
          <p:nvPr/>
        </p:nvSpPr>
        <p:spPr bwMode="auto">
          <a:xfrm>
            <a:off x="2133600" y="3657600"/>
            <a:ext cx="3505200" cy="1905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5335589" y="3097214"/>
            <a:ext cx="1082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ko-KR" altLang="en-US" sz="32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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( </a:t>
            </a:r>
            <a:r>
              <a:rPr lang="en-US" altLang="ko-KR" sz="3200" i="1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ko-KR" sz="32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3287714" y="3111500"/>
            <a:ext cx="1063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32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O( </a:t>
            </a:r>
            <a:r>
              <a:rPr lang="en-US" altLang="ko-KR" sz="3200" i="1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ko-KR" sz="32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4348163" y="4283075"/>
            <a:ext cx="1071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ko-KR" altLang="en-US" sz="32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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( </a:t>
            </a:r>
            <a:r>
              <a:rPr lang="en-US" altLang="ko-KR" sz="3200" i="1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ko-KR" sz="32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4724400" y="38862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• 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f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CF37E5-E6EA-45B0-A37C-57EC5B7381A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5334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Common orders of magnitude</a:t>
            </a:r>
            <a:endParaRPr lang="en-US" altLang="en-US"/>
          </a:p>
        </p:txBody>
      </p:sp>
      <p:pic>
        <p:nvPicPr>
          <p:cNvPr id="238595" name="Picture 3" descr="asymptotic_fig1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409700"/>
            <a:ext cx="43735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4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2E9847-814F-4516-8A24-1CB5A15828E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Size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Input size (number of elements in the input)</a:t>
            </a:r>
            <a:endParaRPr lang="en-US" altLang="en-US">
              <a:latin typeface="Monotype Corsiva" panose="03010101010201010101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/>
              <a:t>size of an array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polynomial degree 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# of elements in a matrix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# of bits in the binary representation of the input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vertices and edges in a graph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5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36E95034-B1D2-412A-B8B9-82FCA4CB4AB5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239618" name="Picture 2" descr="asymptotic_fig2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1"/>
            <a:ext cx="8382000" cy="44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10668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</a:rPr>
              <a:t>Common orders of magnitude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8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8667DC-D6DE-457D-8DC1-2759F24833A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Logarithms and properties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1839" y="1214439"/>
            <a:ext cx="8320087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In algorithm analysis we often use the notation </a:t>
            </a:r>
            <a:r>
              <a:rPr lang="en-US" altLang="en-US" sz="2400">
                <a:solidFill>
                  <a:srgbClr val="CC0000"/>
                </a:solidFill>
              </a:rPr>
              <a:t>“</a:t>
            </a:r>
            <a:r>
              <a:rPr lang="en-US" altLang="en-US" sz="2400">
                <a:solidFill>
                  <a:srgbClr val="CC0000"/>
                </a:solidFill>
                <a:latin typeface="Comic Sans MS" panose="030F0702030302020204" pitchFamily="66" charset="0"/>
              </a:rPr>
              <a:t>log n</a:t>
            </a:r>
            <a:r>
              <a:rPr lang="en-US" altLang="en-US" sz="2400">
                <a:solidFill>
                  <a:srgbClr val="CC0000"/>
                </a:solidFill>
              </a:rPr>
              <a:t>”</a:t>
            </a:r>
            <a:r>
              <a:rPr lang="en-US" altLang="en-US" sz="2400"/>
              <a:t> without specifying the base</a:t>
            </a:r>
          </a:p>
        </p:txBody>
      </p:sp>
      <p:graphicFrame>
        <p:nvGraphicFramePr>
          <p:cNvPr id="2457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28950" y="2616200"/>
          <a:ext cx="1828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3" imgW="774360" imgH="457200" progId="Equation.3">
                  <p:embed/>
                </p:oleObj>
              </mc:Choice>
              <mc:Fallback>
                <p:oleObj name="Equation" r:id="rId3" imgW="774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616200"/>
                        <a:ext cx="1828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00726" y="2603500"/>
          <a:ext cx="11160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5" imgW="533160" imgH="228600" progId="Equation.3">
                  <p:embed/>
                </p:oleObj>
              </mc:Choice>
              <mc:Fallback>
                <p:oleObj name="Equation" r:id="rId5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6" y="2603500"/>
                        <a:ext cx="11160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971551" y="2701925"/>
            <a:ext cx="17396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Binary logarithm</a:t>
            </a:r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971550" y="3236913"/>
            <a:ext cx="18390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Natural logarithm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3087688" y="3789364"/>
          <a:ext cx="2032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7" imgW="990360" imgH="457200" progId="Equation.3">
                  <p:embed/>
                </p:oleObj>
              </mc:Choice>
              <mc:Fallback>
                <p:oleObj name="Equation" r:id="rId7" imgW="990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3789364"/>
                        <a:ext cx="20320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/>
          <p:cNvGraphicFramePr>
            <a:graphicFrameLocks noChangeAspect="1"/>
          </p:cNvGraphicFramePr>
          <p:nvPr/>
        </p:nvGraphicFramePr>
        <p:xfrm>
          <a:off x="6991351" y="2627314"/>
          <a:ext cx="9493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9" imgW="444240" imgH="203040" progId="Equation.3">
                  <p:embed/>
                </p:oleObj>
              </mc:Choice>
              <mc:Fallback>
                <p:oleObj name="Equation" r:id="rId9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1" y="2627314"/>
                        <a:ext cx="9493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0" name="Object 10"/>
          <p:cNvGraphicFramePr>
            <a:graphicFrameLocks noChangeAspect="1"/>
          </p:cNvGraphicFramePr>
          <p:nvPr/>
        </p:nvGraphicFramePr>
        <p:xfrm>
          <a:off x="5829300" y="3192463"/>
          <a:ext cx="11112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11" imgW="533160" imgH="203040" progId="Equation.3">
                  <p:embed/>
                </p:oleObj>
              </mc:Choice>
              <mc:Fallback>
                <p:oleObj name="Equation" r:id="rId11" imgW="533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192463"/>
                        <a:ext cx="11112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1" name="Object 11"/>
          <p:cNvGraphicFramePr>
            <a:graphicFrameLocks noChangeAspect="1"/>
          </p:cNvGraphicFramePr>
          <p:nvPr/>
        </p:nvGraphicFramePr>
        <p:xfrm>
          <a:off x="6991351" y="3192463"/>
          <a:ext cx="16414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13" imgW="787320" imgH="203040" progId="Equation.3">
                  <p:embed/>
                </p:oleObj>
              </mc:Choice>
              <mc:Fallback>
                <p:oleObj name="Equation" r:id="rId13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1" y="3192463"/>
                        <a:ext cx="16414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2" name="Object 12"/>
          <p:cNvGraphicFramePr>
            <a:graphicFrameLocks noChangeAspect="1"/>
          </p:cNvGraphicFramePr>
          <p:nvPr/>
        </p:nvGraphicFramePr>
        <p:xfrm>
          <a:off x="5829300" y="3676650"/>
          <a:ext cx="9779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15" imgW="495000" imgH="419040" progId="Equation.3">
                  <p:embed/>
                </p:oleObj>
              </mc:Choice>
              <mc:Fallback>
                <p:oleObj name="Equation" r:id="rId15" imgW="495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676650"/>
                        <a:ext cx="9779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3" name="Object 13"/>
          <p:cNvGraphicFramePr>
            <a:graphicFrameLocks noChangeAspect="1"/>
          </p:cNvGraphicFramePr>
          <p:nvPr/>
        </p:nvGraphicFramePr>
        <p:xfrm>
          <a:off x="6991351" y="3889375"/>
          <a:ext cx="15541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17" imgW="787320" imgH="203040" progId="Equation.3">
                  <p:embed/>
                </p:oleObj>
              </mc:Choice>
              <mc:Fallback>
                <p:oleObj name="Equation" r:id="rId17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1" y="3889375"/>
                        <a:ext cx="15541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5" name="Object 15"/>
          <p:cNvGraphicFramePr>
            <a:graphicFrameLocks noChangeAspect="1"/>
          </p:cNvGraphicFramePr>
          <p:nvPr/>
        </p:nvGraphicFramePr>
        <p:xfrm>
          <a:off x="5945188" y="5227639"/>
          <a:ext cx="10287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19" imgW="520560" imgH="228600" progId="Equation.DSMT4">
                  <p:embed/>
                </p:oleObj>
              </mc:Choice>
              <mc:Fallback>
                <p:oleObj name="Equation" r:id="rId19" imgW="52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5227639"/>
                        <a:ext cx="10287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6" name="Object 16"/>
          <p:cNvGraphicFramePr>
            <a:graphicFrameLocks noChangeAspect="1"/>
          </p:cNvGraphicFramePr>
          <p:nvPr/>
        </p:nvGraphicFramePr>
        <p:xfrm>
          <a:off x="7119939" y="4559300"/>
          <a:ext cx="676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21" imgW="342720" imgH="203040" progId="Equation.3">
                  <p:embed/>
                </p:oleObj>
              </mc:Choice>
              <mc:Fallback>
                <p:oleObj name="Equation" r:id="rId21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9" y="4559300"/>
                        <a:ext cx="6762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7" name="Object 17"/>
          <p:cNvGraphicFramePr>
            <a:graphicFrameLocks noChangeAspect="1"/>
          </p:cNvGraphicFramePr>
          <p:nvPr/>
        </p:nvGraphicFramePr>
        <p:xfrm>
          <a:off x="6051550" y="4584700"/>
          <a:ext cx="9540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23" imgW="482400" imgH="203040" progId="Equation.3">
                  <p:embed/>
                </p:oleObj>
              </mc:Choice>
              <mc:Fallback>
                <p:oleObj name="Equation" r:id="rId23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4584700"/>
                        <a:ext cx="9540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8" name="Object 18"/>
          <p:cNvGraphicFramePr>
            <a:graphicFrameLocks noChangeAspect="1"/>
          </p:cNvGraphicFramePr>
          <p:nvPr/>
        </p:nvGraphicFramePr>
        <p:xfrm>
          <a:off x="7088189" y="5129214"/>
          <a:ext cx="8524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25" imgW="431640" imgH="431640" progId="Equation.DSMT4">
                  <p:embed/>
                </p:oleObj>
              </mc:Choice>
              <mc:Fallback>
                <p:oleObj name="Equation" r:id="rId25" imgW="431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9" y="5129214"/>
                        <a:ext cx="8524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18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80E25B-BDF9-4E9D-825E-8B72B84C595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Examples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106489"/>
            <a:ext cx="8229600" cy="56086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/>
              <a:t>For each of the following pairs of functions, either f(n) is O(g(n)), f(n) is Ω(g(n)), or f(n) = Θ(g(n)). Determine which relationship is correct.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log 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; g(n) = log n + 5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n; g(n) = log 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log log n; g(n) = log n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n; g(n) = log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 n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n log n + n; g(n) = log n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10; g(n) = log 10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2</a:t>
            </a:r>
            <a:r>
              <a:rPr lang="en-US" altLang="en-US" baseline="30000">
                <a:latin typeface="Comic Sans MS" panose="030F0702030302020204" pitchFamily="66" charset="0"/>
              </a:rPr>
              <a:t>n</a:t>
            </a:r>
            <a:r>
              <a:rPr lang="en-US" altLang="en-US">
                <a:latin typeface="Comic Sans MS" panose="030F0702030302020204" pitchFamily="66" charset="0"/>
              </a:rPr>
              <a:t>; g(n) = 10n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Comic Sans MS" panose="030F0702030302020204" pitchFamily="66" charset="0"/>
              </a:rPr>
              <a:t>f(n) = 2</a:t>
            </a:r>
            <a:r>
              <a:rPr lang="en-US" altLang="en-US" baseline="30000">
                <a:latin typeface="Comic Sans MS" panose="030F0702030302020204" pitchFamily="66" charset="0"/>
              </a:rPr>
              <a:t>n</a:t>
            </a:r>
            <a:r>
              <a:rPr lang="en-US" altLang="en-US">
                <a:latin typeface="Comic Sans MS" panose="030F0702030302020204" pitchFamily="66" charset="0"/>
              </a:rPr>
              <a:t>; g(n) = 3</a:t>
            </a:r>
            <a:r>
              <a:rPr lang="en-US" altLang="en-US" baseline="30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6191250" y="2387600"/>
            <a:ext cx="214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 (g(n))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6191250" y="2860675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(g(n))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191251" y="3335338"/>
            <a:ext cx="206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O(g(n))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6191250" y="3810000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(g(n))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6191250" y="4284663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(g(n))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6191250" y="4759325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(g(n))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191250" y="5233988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(g(n))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6191251" y="5708650"/>
            <a:ext cx="206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f(n)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O(g(n))</a:t>
            </a:r>
          </a:p>
        </p:txBody>
      </p:sp>
    </p:spTree>
    <p:extLst>
      <p:ext uri="{BB962C8B-B14F-4D97-AF65-F5344CB8AC3E}">
        <p14:creationId xmlns:p14="http://schemas.microsoft.com/office/powerpoint/2010/main" val="202050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/>
      <p:bldP spid="224261" grpId="0"/>
      <p:bldP spid="224262" grpId="0"/>
      <p:bldP spid="224263" grpId="0"/>
      <p:bldP spid="224264" grpId="0"/>
      <p:bldP spid="224265" grpId="0"/>
      <p:bldP spid="224266" grpId="0"/>
      <p:bldP spid="2242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CC69F-1139-4C3D-A3FB-CF18D593FFC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63198"/>
            <a:ext cx="8915400" cy="4525963"/>
          </a:xfrm>
        </p:spPr>
        <p:txBody>
          <a:bodyPr/>
          <a:lstStyle/>
          <a:p>
            <a:r>
              <a:rPr lang="en-US" altLang="en-US" sz="2400" i="1" dirty="0">
                <a:solidFill>
                  <a:srgbClr val="DD011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Theorem:</a:t>
            </a:r>
            <a:r>
              <a:rPr lang="en-US" altLang="en-US" sz="2400" i="1" dirty="0">
                <a:latin typeface="Monotype Corsiva" panose="03010101010201010101" pitchFamily="66" charset="0"/>
                <a:sym typeface="Symbol" panose="05050102010706020507" pitchFamily="18" charset="2"/>
              </a:rPr>
              <a:t>		</a:t>
            </a:r>
          </a:p>
          <a:p>
            <a:pPr>
              <a:buFontTx/>
              <a:buNone/>
            </a:pPr>
            <a:r>
              <a:rPr lang="en-US" altLang="en-US" sz="2400" i="1" dirty="0">
                <a:latin typeface="Monotype Corsiva" panose="03010101010201010101" pitchFamily="66" charset="0"/>
                <a:sym typeface="Symbol" panose="05050102010706020507" pitchFamily="18" charset="2"/>
              </a:rPr>
              <a:t>		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f(n) = (g(n))  f = O(g(n)) and f = (g(n))</a:t>
            </a:r>
            <a:endParaRPr lang="en-US" altLang="en-US" sz="2400" dirty="0"/>
          </a:p>
          <a:p>
            <a:r>
              <a:rPr lang="en-US" altLang="en-US" sz="2400" dirty="0"/>
              <a:t>Transitivity</a:t>
            </a:r>
            <a:r>
              <a:rPr lang="en-US" altLang="en-US" sz="2400" b="1" dirty="0"/>
              <a:t>: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f(n) 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 dirty="0">
                <a:latin typeface="Comic Sans MS" panose="030F0702030302020204" pitchFamily="66" charset="0"/>
              </a:rPr>
              <a:t>(g(n))</a:t>
            </a:r>
            <a:r>
              <a:rPr lang="en-US" altLang="en-US" sz="2000" dirty="0">
                <a:latin typeface="Monotype Corsiva" panose="03010101010201010101" pitchFamily="66" charset="0"/>
              </a:rPr>
              <a:t> </a:t>
            </a:r>
            <a:r>
              <a:rPr lang="en-US" altLang="en-US" sz="2000" dirty="0"/>
              <a:t>and</a:t>
            </a:r>
            <a:r>
              <a:rPr lang="en-US" altLang="en-US" sz="2000" dirty="0">
                <a:latin typeface="Monotype Corsiva" panose="03010101010201010101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g(n) 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 dirty="0">
                <a:latin typeface="Comic Sans MS" panose="030F0702030302020204" pitchFamily="66" charset="0"/>
              </a:rPr>
              <a:t>(h(n))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</a:t>
            </a:r>
            <a:r>
              <a:rPr lang="en-US" altLang="en-US" sz="2000" dirty="0">
                <a:latin typeface="Comic Sans MS" panose="030F0702030302020204" pitchFamily="66" charset="0"/>
              </a:rPr>
              <a:t> f(n) 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 dirty="0">
                <a:latin typeface="Comic Sans MS" panose="030F0702030302020204" pitchFamily="66" charset="0"/>
              </a:rPr>
              <a:t>(h(n))</a:t>
            </a:r>
          </a:p>
          <a:p>
            <a:pPr lvl="1"/>
            <a:r>
              <a:rPr lang="en-US" altLang="en-US" sz="2000" dirty="0"/>
              <a:t>Same for </a:t>
            </a:r>
            <a:r>
              <a:rPr lang="en-US" altLang="en-US" sz="2000" dirty="0">
                <a:latin typeface="Comic Sans MS" panose="030F0702030302020204" pitchFamily="66" charset="0"/>
              </a:rPr>
              <a:t>O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endParaRPr lang="en-US" altLang="en-US" sz="2000" dirty="0"/>
          </a:p>
          <a:p>
            <a:r>
              <a:rPr lang="en-US" altLang="en-US" sz="2400" dirty="0"/>
              <a:t>Reflexivity: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f(n) 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 dirty="0">
                <a:latin typeface="Comic Sans MS" panose="030F0702030302020204" pitchFamily="66" charset="0"/>
              </a:rPr>
              <a:t>(f(n))</a:t>
            </a:r>
          </a:p>
          <a:p>
            <a:pPr lvl="1"/>
            <a:r>
              <a:rPr lang="en-US" altLang="en-US" sz="2000" dirty="0"/>
              <a:t>Same for </a:t>
            </a:r>
            <a:r>
              <a:rPr lang="en-US" altLang="en-US" sz="2000" dirty="0">
                <a:latin typeface="Comic Sans MS" panose="030F0702030302020204" pitchFamily="66" charset="0"/>
              </a:rPr>
              <a:t>O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endParaRPr lang="en-US" altLang="en-US" sz="2000" dirty="0"/>
          </a:p>
          <a:p>
            <a:r>
              <a:rPr lang="en-US" altLang="en-US" sz="2400" dirty="0"/>
              <a:t>Symmetry: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f(n) 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 dirty="0">
                <a:latin typeface="Comic Sans MS" panose="030F0702030302020204" pitchFamily="66" charset="0"/>
              </a:rPr>
              <a:t>(g(n)) </a:t>
            </a:r>
            <a:r>
              <a:rPr lang="en-US" altLang="en-US" sz="2000" dirty="0"/>
              <a:t>if and only if </a:t>
            </a:r>
            <a:r>
              <a:rPr lang="en-US" altLang="en-US" sz="2000" dirty="0">
                <a:latin typeface="Comic Sans MS" panose="030F0702030302020204" pitchFamily="66" charset="0"/>
              </a:rPr>
              <a:t>g(n) 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 dirty="0">
                <a:latin typeface="Comic Sans MS" panose="030F0702030302020204" pitchFamily="66" charset="0"/>
              </a:rPr>
              <a:t>(f(n))</a:t>
            </a:r>
          </a:p>
          <a:p>
            <a:r>
              <a:rPr lang="en-US" altLang="en-US" sz="2400" dirty="0"/>
              <a:t>Transpose symmetry: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f(n) = O(g(n)) </a:t>
            </a:r>
            <a:r>
              <a:rPr lang="en-US" altLang="en-US" sz="2000" dirty="0"/>
              <a:t>if and only if </a:t>
            </a:r>
            <a:r>
              <a:rPr lang="en-US" altLang="en-US" sz="2000" dirty="0">
                <a:latin typeface="Comic Sans MS" panose="030F0702030302020204" pitchFamily="66" charset="0"/>
              </a:rPr>
              <a:t>g(n) =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r>
              <a:rPr lang="en-US" altLang="en-US" sz="2000" dirty="0">
                <a:latin typeface="Comic Sans MS" panose="030F0702030302020204" pitchFamily="66" charset="0"/>
              </a:rPr>
              <a:t>(f(n))</a:t>
            </a:r>
          </a:p>
        </p:txBody>
      </p:sp>
    </p:spTree>
    <p:extLst>
      <p:ext uri="{BB962C8B-B14F-4D97-AF65-F5344CB8AC3E}">
        <p14:creationId xmlns:p14="http://schemas.microsoft.com/office/powerpoint/2010/main" val="40806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B04000-729C-408F-8808-4F9F73F9A8B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Notations in Equations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90600"/>
            <a:ext cx="8915400" cy="4525963"/>
          </a:xfrm>
        </p:spPr>
        <p:txBody>
          <a:bodyPr/>
          <a:lstStyle/>
          <a:p>
            <a:r>
              <a:rPr lang="en-US" altLang="en-US" dirty="0"/>
              <a:t>On the right-hand side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Comic Sans MS" panose="030F0702030302020204" pitchFamily="66" charset="0"/>
              </a:rPr>
              <a:t>(n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  <a:r>
              <a:rPr lang="en-US" altLang="en-US" dirty="0"/>
              <a:t> stands for some anonymous function in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Comic Sans MS" panose="030F0702030302020204" pitchFamily="66" charset="0"/>
              </a:rPr>
              <a:t>(n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2n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 + 3n + 1 = 2n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 +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  <a:r>
              <a:rPr lang="en-US" altLang="en-US" dirty="0">
                <a:sym typeface="Symbol" panose="05050102010706020507" pitchFamily="18" charset="2"/>
              </a:rPr>
              <a:t>  means: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CC0000"/>
                </a:solidFill>
              </a:rPr>
              <a:t>There exists a function</a:t>
            </a:r>
            <a:r>
              <a:rPr lang="en-US" alt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 f(n) </a:t>
            </a:r>
            <a:r>
              <a:rPr lang="en-US" altLang="en-US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 (n)</a:t>
            </a: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 such that 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		</a:t>
            </a:r>
            <a:r>
              <a:rPr lang="en-US" alt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2n</a:t>
            </a:r>
            <a:r>
              <a:rPr lang="en-US" altLang="en-US" baseline="30000" dirty="0">
                <a:solidFill>
                  <a:srgbClr val="CC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 + 3n + 1 = 2n</a:t>
            </a:r>
            <a:r>
              <a:rPr lang="en-US" altLang="en-US" baseline="30000" dirty="0">
                <a:solidFill>
                  <a:srgbClr val="CC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 + f(n)</a:t>
            </a:r>
            <a:endParaRPr lang="en-US" altLang="en-US" dirty="0">
              <a:solidFill>
                <a:srgbClr val="CC0000"/>
              </a:solidFill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On the left-hand side</a:t>
            </a:r>
          </a:p>
          <a:p>
            <a:pPr lvl="1"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2n</a:t>
            </a:r>
            <a:r>
              <a:rPr lang="en-US" altLang="en-US" baseline="30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 +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en-US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No matter how the anonymous function is chosen on the left-hand side, there is a way to choose the anonymous function on the right-hand side to make the equation valid.</a:t>
            </a:r>
          </a:p>
        </p:txBody>
      </p:sp>
    </p:spTree>
    <p:extLst>
      <p:ext uri="{BB962C8B-B14F-4D97-AF65-F5344CB8AC3E}">
        <p14:creationId xmlns:p14="http://schemas.microsoft.com/office/powerpoint/2010/main" val="3174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569F7-2605-459B-96B5-D822AB3D62D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Summations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/>
              <a:t>Arithmetic series: </a:t>
            </a:r>
          </a:p>
          <a:p>
            <a:pPr>
              <a:lnSpc>
                <a:spcPct val="200000"/>
              </a:lnSpc>
            </a:pPr>
            <a:r>
              <a:rPr lang="en-US" altLang="en-US" sz="2400"/>
              <a:t>Geometric series:</a:t>
            </a:r>
          </a:p>
          <a:p>
            <a:pPr lvl="1">
              <a:lnSpc>
                <a:spcPct val="200000"/>
              </a:lnSpc>
            </a:pPr>
            <a:r>
              <a:rPr lang="en-US" altLang="en-US" sz="2000"/>
              <a:t>Special case: |</a:t>
            </a:r>
            <a:r>
              <a:rPr lang="en-US" altLang="en-US" sz="2000">
                <a:latin typeface="Monotype Corsiva" panose="03010101010201010101" pitchFamily="66" charset="0"/>
              </a:rPr>
              <a:t>x| &lt; 1:</a:t>
            </a:r>
          </a:p>
          <a:p>
            <a:pPr>
              <a:lnSpc>
                <a:spcPct val="200000"/>
              </a:lnSpc>
            </a:pPr>
            <a:r>
              <a:rPr lang="en-US" altLang="en-US" sz="2400"/>
              <a:t>Harmonic series:</a:t>
            </a:r>
          </a:p>
          <a:p>
            <a:pPr>
              <a:lnSpc>
                <a:spcPct val="200000"/>
              </a:lnSpc>
            </a:pPr>
            <a:r>
              <a:rPr lang="en-US" altLang="en-US" sz="2400"/>
              <a:t>Other important formulas:</a:t>
            </a:r>
          </a:p>
        </p:txBody>
      </p:sp>
      <p:graphicFrame>
        <p:nvGraphicFramePr>
          <p:cNvPr id="16794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926263" y="1349375"/>
          <a:ext cx="800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1349375"/>
                        <a:ext cx="8001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4926013" y="1333500"/>
          <a:ext cx="1979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5" imgW="1320480" imgH="431640" progId="Equation.3">
                  <p:embed/>
                </p:oleObj>
              </mc:Choice>
              <mc:Fallback>
                <p:oleObj name="Equation" r:id="rId5" imgW="1320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1333500"/>
                        <a:ext cx="19796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7596188" y="2117725"/>
          <a:ext cx="1350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7" imgW="901440" imgH="419040" progId="Equation.3">
                  <p:embed/>
                </p:oleObj>
              </mc:Choice>
              <mc:Fallback>
                <p:oleObj name="Equation" r:id="rId7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117725"/>
                        <a:ext cx="13509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4926013" y="2125663"/>
          <a:ext cx="26082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9" imgW="1739880" imgH="431640" progId="Equation.3">
                  <p:embed/>
                </p:oleObj>
              </mc:Choice>
              <mc:Fallback>
                <p:oleObj name="Equation" r:id="rId9" imgW="1739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2125663"/>
                        <a:ext cx="26082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5768975" y="2940050"/>
          <a:ext cx="514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11" imgW="342720" imgH="393480" progId="Equation.3">
                  <p:embed/>
                </p:oleObj>
              </mc:Choice>
              <mc:Fallback>
                <p:oleObj name="Equation" r:id="rId11" imgW="342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2940050"/>
                        <a:ext cx="514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4926013" y="2919413"/>
          <a:ext cx="742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13" imgW="495000" imgH="431640" progId="Equation.3">
                  <p:embed/>
                </p:oleObj>
              </mc:Choice>
              <mc:Fallback>
                <p:oleObj name="Equation" r:id="rId13" imgW="495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2919413"/>
                        <a:ext cx="742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6870700" y="3862388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15" imgW="380880" imgH="177480" progId="Equation.3">
                  <p:embed/>
                </p:oleObj>
              </mc:Choice>
              <mc:Fallback>
                <p:oleObj name="Equation" r:id="rId15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3862388"/>
                        <a:ext cx="571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4926013" y="3711575"/>
          <a:ext cx="1903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17" imgW="1269720" imgH="431640" progId="Equation.3">
                  <p:embed/>
                </p:oleObj>
              </mc:Choice>
              <mc:Fallback>
                <p:oleObj name="Equation" r:id="rId17" imgW="1269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3711575"/>
                        <a:ext cx="19034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4926013" y="4505325"/>
          <a:ext cx="666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19" imgW="444240" imgH="431640" progId="Equation.3">
                  <p:embed/>
                </p:oleObj>
              </mc:Choice>
              <mc:Fallback>
                <p:oleObj name="Equation" r:id="rId19" imgW="444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4505325"/>
                        <a:ext cx="666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5583238" y="4678363"/>
          <a:ext cx="723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21" imgW="482400" imgH="203040" progId="Equation.3">
                  <p:embed/>
                </p:oleObj>
              </mc:Choice>
              <mc:Fallback>
                <p:oleObj name="Equation" r:id="rId21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4678363"/>
                        <a:ext cx="723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0" name="Object 14"/>
          <p:cNvGraphicFramePr>
            <a:graphicFrameLocks noChangeAspect="1"/>
          </p:cNvGraphicFramePr>
          <p:nvPr/>
        </p:nvGraphicFramePr>
        <p:xfrm>
          <a:off x="7399338" y="5302250"/>
          <a:ext cx="914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23" imgW="609480" imgH="419040" progId="Equation.3">
                  <p:embed/>
                </p:oleObj>
              </mc:Choice>
              <mc:Fallback>
                <p:oleObj name="Equation" r:id="rId23" imgW="609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338" y="5302250"/>
                        <a:ext cx="914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1" name="Object 15"/>
          <p:cNvGraphicFramePr>
            <a:graphicFrameLocks noChangeAspect="1"/>
          </p:cNvGraphicFramePr>
          <p:nvPr/>
        </p:nvGraphicFramePr>
        <p:xfrm>
          <a:off x="4926013" y="5299075"/>
          <a:ext cx="2436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25" imgW="1625400" imgH="431640" progId="Equation.3">
                  <p:embed/>
                </p:oleObj>
              </mc:Choice>
              <mc:Fallback>
                <p:oleObj name="Equation" r:id="rId25" imgW="162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5299075"/>
                        <a:ext cx="24368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32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D6D4B6-21AF-405D-AC74-E6D8B9B470C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Mathematical Induction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985838"/>
            <a:ext cx="8564562" cy="5872162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powerful, rigorous technique for proving that a statement S(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) is true for </a:t>
            </a:r>
            <a:r>
              <a:rPr lang="en-US" altLang="ko-KR" i="1">
                <a:ea typeface="굴림" panose="020B0600000101010101" pitchFamily="34" charset="-127"/>
              </a:rPr>
              <a:t>every</a:t>
            </a:r>
            <a:r>
              <a:rPr lang="en-US" altLang="ko-KR">
                <a:ea typeface="굴림" panose="020B0600000101010101" pitchFamily="34" charset="-127"/>
              </a:rPr>
              <a:t> natural number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, no matter how large.</a:t>
            </a:r>
          </a:p>
          <a:p>
            <a:pPr>
              <a:lnSpc>
                <a:spcPct val="180000"/>
              </a:lnSpc>
            </a:pPr>
            <a:r>
              <a:rPr lang="en-US" altLang="en-US"/>
              <a:t>Proof:</a:t>
            </a:r>
          </a:p>
          <a:p>
            <a:pPr lvl="1">
              <a:lnSpc>
                <a:spcPct val="180000"/>
              </a:lnSpc>
            </a:pPr>
            <a:r>
              <a:rPr lang="en-US" altLang="en-US" b="1"/>
              <a:t>Basis step</a:t>
            </a:r>
            <a:r>
              <a:rPr lang="en-US" altLang="en-US"/>
              <a:t>: prove that the statement is true for </a:t>
            </a:r>
            <a:r>
              <a:rPr lang="en-US" altLang="en-US">
                <a:latin typeface="Comic Sans MS" panose="030F0702030302020204" pitchFamily="66" charset="0"/>
              </a:rPr>
              <a:t>n = 1</a:t>
            </a:r>
          </a:p>
          <a:p>
            <a:pPr lvl="1">
              <a:lnSpc>
                <a:spcPct val="180000"/>
              </a:lnSpc>
            </a:pPr>
            <a:r>
              <a:rPr lang="en-US" altLang="en-US" b="1"/>
              <a:t>Inductive step:</a:t>
            </a:r>
            <a:r>
              <a:rPr lang="en-US" altLang="en-US"/>
              <a:t> assume that </a:t>
            </a:r>
            <a:r>
              <a:rPr lang="en-US" altLang="en-US">
                <a:latin typeface="Comic Sans MS" panose="030F0702030302020204" pitchFamily="66" charset="0"/>
              </a:rPr>
              <a:t>S(n)</a:t>
            </a:r>
            <a:r>
              <a:rPr lang="en-US" altLang="en-US"/>
              <a:t> is true and prove that </a:t>
            </a:r>
            <a:r>
              <a:rPr lang="en-US" altLang="en-US">
                <a:latin typeface="Comic Sans MS" panose="030F0702030302020204" pitchFamily="66" charset="0"/>
              </a:rPr>
              <a:t>S(n+1)</a:t>
            </a:r>
            <a:r>
              <a:rPr lang="en-US" altLang="en-US"/>
              <a:t> is true for all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≥ 1</a:t>
            </a:r>
          </a:p>
          <a:p>
            <a:pPr>
              <a:lnSpc>
                <a:spcPct val="180000"/>
              </a:lnSpc>
            </a:pPr>
            <a:r>
              <a:rPr lang="en-US" altLang="en-US">
                <a:cs typeface="Arial" panose="020B0604020202020204" pitchFamily="34" charset="0"/>
              </a:rPr>
              <a:t>Find case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n </a:t>
            </a:r>
            <a:r>
              <a:rPr lang="en-US" altLang="en-US">
                <a:cs typeface="Arial" panose="020B0604020202020204" pitchFamily="34" charset="0"/>
              </a:rPr>
              <a:t>“within” case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37186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71A5F-7D7C-4E26-80C4-F44C4863D5A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1214438"/>
            <a:ext cx="8435975" cy="5397500"/>
          </a:xfrm>
        </p:spPr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altLang="en-US"/>
              <a:t>Prove that: 	</a:t>
            </a:r>
            <a:r>
              <a:rPr lang="en-US" altLang="en-US">
                <a:latin typeface="Comic Sans MS" panose="030F0702030302020204" pitchFamily="66" charset="0"/>
              </a:rPr>
              <a:t>2n + 1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2</a:t>
            </a:r>
            <a:r>
              <a:rPr lang="en-US" altLang="en-US" baseline="3000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>
                <a:cs typeface="Arial" panose="020B0604020202020204" pitchFamily="34" charset="0"/>
              </a:rPr>
              <a:t> for all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n ≥ 3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b="1">
                <a:cs typeface="Arial" panose="020B0604020202020204" pitchFamily="34" charset="0"/>
              </a:rPr>
              <a:t>Basis step: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n = 3: 	2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 3 + 1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2</a:t>
            </a:r>
            <a:r>
              <a:rPr lang="en-US" altLang="en-US" baseline="30000"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 7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8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TRUE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b="1">
                <a:cs typeface="Arial" panose="020B0604020202020204" pitchFamily="34" charset="0"/>
                <a:sym typeface="Symbol" panose="05050102010706020507" pitchFamily="18" charset="2"/>
              </a:rPr>
              <a:t>Inductive step: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Assume inequality is true for n, and prove it for (n+1):</a:t>
            </a:r>
          </a:p>
          <a:p>
            <a:pPr marL="914400" lvl="1" indent="-457200">
              <a:lnSpc>
                <a:spcPct val="120000"/>
              </a:lnSpc>
              <a:buNone/>
            </a:pPr>
            <a:r>
              <a:rPr lang="en-US" altLang="en-US">
                <a:latin typeface="Comic Sans MS" panose="030F0702030302020204" pitchFamily="66" charset="0"/>
              </a:rPr>
              <a:t>2n + 1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2</a:t>
            </a:r>
            <a:r>
              <a:rPr lang="en-US" altLang="en-US" baseline="3000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>
                <a:cs typeface="Arial" panose="020B0604020202020204" pitchFamily="34" charset="0"/>
              </a:rPr>
              <a:t>must prove:  </a:t>
            </a:r>
            <a:r>
              <a:rPr lang="en-US" altLang="en-US">
                <a:latin typeface="Comic Sans MS" panose="030F0702030302020204" pitchFamily="66" charset="0"/>
              </a:rPr>
              <a:t>2(n + 1) + 1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2</a:t>
            </a:r>
            <a:r>
              <a:rPr lang="en-US" altLang="en-US" baseline="30000">
                <a:latin typeface="Comic Sans MS" panose="030F0702030302020204" pitchFamily="66" charset="0"/>
                <a:cs typeface="Arial" panose="020B0604020202020204" pitchFamily="34" charset="0"/>
              </a:rPr>
              <a:t>n+1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lnSpc>
                <a:spcPct val="120000"/>
              </a:lnSpc>
              <a:buNone/>
            </a:pPr>
            <a:r>
              <a:rPr lang="en-US" altLang="en-US">
                <a:latin typeface="Comic Sans MS" panose="030F0702030302020204" pitchFamily="66" charset="0"/>
              </a:rPr>
              <a:t>2(n + 1) + 1 = (2n + 1 ) + 2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2</a:t>
            </a:r>
            <a:r>
              <a:rPr lang="en-US" altLang="en-US" baseline="3000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 + 2 ≤ </a:t>
            </a:r>
          </a:p>
          <a:p>
            <a:pPr marL="914400" lvl="1" indent="-457200">
              <a:lnSpc>
                <a:spcPct val="120000"/>
              </a:lnSpc>
              <a:buNone/>
            </a:pP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		  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r>
              <a:rPr lang="en-US" altLang="en-US" baseline="3000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 + 2</a:t>
            </a:r>
            <a:r>
              <a:rPr lang="en-US" altLang="en-US" baseline="3000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 = 2</a:t>
            </a:r>
            <a:r>
              <a:rPr lang="en-US" altLang="en-US" baseline="30000">
                <a:latin typeface="Comic Sans MS" panose="030F0702030302020204" pitchFamily="66" charset="0"/>
                <a:cs typeface="Arial" panose="020B0604020202020204" pitchFamily="34" charset="0"/>
              </a:rPr>
              <a:t>n+1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,  </a:t>
            </a:r>
            <a:r>
              <a:rPr lang="en-US" altLang="en-US">
                <a:cs typeface="Arial" panose="020B0604020202020204" pitchFamily="34" charset="0"/>
              </a:rPr>
              <a:t>since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 2 ≤ 2</a:t>
            </a:r>
            <a:r>
              <a:rPr lang="en-US" altLang="en-US" baseline="3000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>
                <a:cs typeface="Arial" panose="020B0604020202020204" pitchFamily="34" charset="0"/>
              </a:rPr>
              <a:t>for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 n </a:t>
            </a:r>
            <a:r>
              <a:rPr lang="en-US" altLang="en-US">
                <a:cs typeface="Arial" panose="020B0604020202020204" pitchFamily="34" charset="0"/>
              </a:rPr>
              <a:t>≥ 1</a:t>
            </a:r>
          </a:p>
        </p:txBody>
      </p:sp>
    </p:spTree>
    <p:extLst>
      <p:ext uri="{BB962C8B-B14F-4D97-AF65-F5344CB8AC3E}">
        <p14:creationId xmlns:p14="http://schemas.microsoft.com/office/powerpoint/2010/main" val="28178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ED4EBD-7A32-4BBE-9E99-CCDEAA76742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Analysis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214439"/>
            <a:ext cx="8229600" cy="53546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/>
              <a:t>Worst case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Provides an upper bound on running time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An absolute </a:t>
            </a:r>
            <a:r>
              <a:rPr lang="en-US" altLang="en-US" sz="2000">
                <a:solidFill>
                  <a:srgbClr val="CC0000"/>
                </a:solidFill>
              </a:rPr>
              <a:t>guarantee</a:t>
            </a:r>
            <a:r>
              <a:rPr lang="en-US" altLang="en-US" sz="2000"/>
              <a:t> that the algorithm would not run longer, no matter what the inputs are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Best case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000"/>
              <a:t>Provides a lower bound on running time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Input is the one for which the algorithm runs the fastest</a:t>
            </a: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Average case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000"/>
              <a:t>Provides a </a:t>
            </a:r>
            <a:r>
              <a:rPr lang="en-US" altLang="en-US" sz="2000">
                <a:solidFill>
                  <a:srgbClr val="CC0000"/>
                </a:solidFill>
              </a:rPr>
              <a:t>prediction</a:t>
            </a:r>
            <a:r>
              <a:rPr lang="en-US" altLang="en-US" sz="2000"/>
              <a:t> about the running time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Assumes that the input is random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en-US" sz="2000"/>
          </a:p>
        </p:txBody>
      </p:sp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1270000" y="4360864"/>
          <a:ext cx="6972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2806560" imgH="203040" progId="Equation.DSMT4">
                  <p:embed/>
                </p:oleObj>
              </mc:Choice>
              <mc:Fallback>
                <p:oleObj name="Equation" r:id="rId3" imgW="280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360864"/>
                        <a:ext cx="6972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1208089" y="4292601"/>
            <a:ext cx="7202487" cy="644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FEEF40-9917-47BA-9023-1AB9EDBCFB7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we compare algorithms?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We need to define a number of </a:t>
            </a:r>
            <a:r>
              <a:rPr lang="en-US" altLang="en-US" u="sng">
                <a:cs typeface="Times New Roman" panose="02020603050405020304" pitchFamily="18" charset="0"/>
              </a:rPr>
              <a:t>objective measures</a:t>
            </a:r>
            <a:r>
              <a:rPr lang="en-US" altLang="en-US"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(1) Compare execution times? 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en-US" altLang="en-US" b="1" i="1">
                <a:cs typeface="Times New Roman" panose="02020603050405020304" pitchFamily="18" charset="0"/>
              </a:rPr>
              <a:t>Not good</a:t>
            </a:r>
            <a:r>
              <a:rPr lang="en-US" altLang="en-US">
                <a:cs typeface="Times New Roman" panose="02020603050405020304" pitchFamily="18" charset="0"/>
              </a:rPr>
              <a:t>: times are specific to a particular  	computer !!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   (2) Count the number of statements executed?  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en-US" altLang="en-US" b="1" i="1">
                <a:cs typeface="Times New Roman" panose="02020603050405020304" pitchFamily="18" charset="0"/>
              </a:rPr>
              <a:t>Not good</a:t>
            </a:r>
            <a:r>
              <a:rPr lang="en-US" altLang="en-US">
                <a:cs typeface="Times New Roman" panose="02020603050405020304" pitchFamily="18" charset="0"/>
              </a:rPr>
              <a:t>: number of statements vary with 	the programming language </a:t>
            </a:r>
            <a:r>
              <a:rPr lang="en-US" altLang="en-US">
                <a:ea typeface="MS Mincho" panose="02020609040205080304" pitchFamily="49" charset="-128"/>
              </a:rPr>
              <a:t>as well as the 	style of the 	individual programmer.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0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64631E-A7AD-457F-B510-2BBC4537073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Ideal Solution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cs typeface="Times New Roman" panose="02020603050405020304" pitchFamily="18" charset="0"/>
            </a:endParaRPr>
          </a:p>
          <a:p>
            <a:r>
              <a:rPr lang="en-US" altLang="en-US">
                <a:cs typeface="Times New Roman" panose="02020603050405020304" pitchFamily="18" charset="0"/>
              </a:rPr>
              <a:t>Express running time as a function of the input size 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(i.e., </a:t>
            </a:r>
            <a:r>
              <a:rPr lang="en-US" altLang="en-US" i="1">
                <a:solidFill>
                  <a:srgbClr val="DD0111"/>
                </a:solidFill>
                <a:cs typeface="Times New Roman" panose="02020603050405020304" pitchFamily="18" charset="0"/>
              </a:rPr>
              <a:t>f(n)</a:t>
            </a:r>
            <a:r>
              <a:rPr lang="en-US" altLang="en-US">
                <a:cs typeface="Times New Roman" panose="02020603050405020304" pitchFamily="18" charset="0"/>
              </a:rPr>
              <a:t>)</a:t>
            </a:r>
            <a:r>
              <a:rPr lang="en-US" altLang="en-US" i="1">
                <a:cs typeface="Times New Roman" panose="02020603050405020304" pitchFamily="18" charset="0"/>
              </a:rPr>
              <a:t>.</a:t>
            </a:r>
            <a:endParaRPr lang="en-US" altLang="en-US">
              <a:cs typeface="Times New Roman" panose="02020603050405020304" pitchFamily="18" charset="0"/>
            </a:endParaRPr>
          </a:p>
          <a:p>
            <a:r>
              <a:rPr lang="en-US" altLang="en-US">
                <a:cs typeface="Times New Roman" panose="02020603050405020304" pitchFamily="18" charset="0"/>
              </a:rPr>
              <a:t>Compare different functions corresponding to running times.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Such an analysis is independent of machine time, programming style, etc.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2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40FAE-E0DB-47A2-ADA4-9AFF797D0C4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762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Example</a:t>
            </a:r>
            <a:endParaRPr lang="en-US" alt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1143000"/>
            <a:ext cx="8259763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Associate a "cost" with each statement.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Find the "total cost“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by finding the total number of times each statement is executed. 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 i="1">
                <a:cs typeface="Times New Roman" panose="02020603050405020304" pitchFamily="18" charset="0"/>
              </a:rPr>
              <a:t>	    Algorithm 1                         Algorithm 2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2000" b="1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                     </a:t>
            </a:r>
            <a:r>
              <a:rPr lang="en-US" altLang="en-US" sz="2000" b="1">
                <a:cs typeface="Times New Roman" panose="02020603050405020304" pitchFamily="18" charset="0"/>
              </a:rPr>
              <a:t>Cost                                             Cost	</a:t>
            </a:r>
            <a:endParaRPr lang="en-US" altLang="en-US" sz="2000" b="1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	 arr[0] = 0;         </a:t>
            </a:r>
            <a:r>
              <a:rPr lang="en-US" altLang="en-US" sz="200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             for(i=0; i&lt;N; i++)          </a:t>
            </a:r>
            <a:r>
              <a:rPr lang="en-US" altLang="en-US" sz="200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endParaRPr lang="en-US" altLang="en-US" sz="2000" baseline="-2500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	 arr[1] = 0;        </a:t>
            </a:r>
            <a:r>
              <a:rPr lang="en-US" altLang="en-US" sz="200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n-US" altLang="en-US" sz="2000" baseline="-2500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                 arr[i] = 0;                 </a:t>
            </a:r>
            <a:r>
              <a:rPr lang="en-US" altLang="en-US" sz="200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n-US" altLang="en-US" sz="2000" baseline="-2500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en-US" altLang="en-US" sz="2000" baseline="-2500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	 arr[2] = 0;         </a:t>
            </a:r>
            <a:r>
              <a:rPr lang="en-US" altLang="en-US" sz="200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    ...                   ...</a:t>
            </a:r>
            <a:endParaRPr lang="en-US" altLang="en-US" sz="200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	 arr[N-1] = 0;     </a:t>
            </a:r>
            <a:r>
              <a:rPr lang="en-US" altLang="en-US" sz="200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>
                <a:cs typeface="Times New Roman" panose="02020603050405020304" pitchFamily="18" charset="0"/>
              </a:rPr>
              <a:t> 		</a:t>
            </a:r>
            <a:endParaRPr lang="en-US" altLang="en-US" sz="200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                          -----------                                        -------------</a:t>
            </a:r>
            <a:endParaRPr lang="en-US" altLang="en-US" sz="200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s-ES_tradnl" altLang="en-US" sz="2000">
                <a:cs typeface="Times New Roman" panose="02020603050405020304" pitchFamily="18" charset="0"/>
              </a:rPr>
              <a:t>    	           </a:t>
            </a:r>
            <a:r>
              <a:rPr lang="es-ES_tradnl" altLang="en-US" sz="200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es-ES_tradnl" altLang="en-US" sz="2000" baseline="-250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solidFill>
                  <a:schemeClr val="tx2"/>
                </a:solidFill>
                <a:cs typeface="Times New Roman" panose="02020603050405020304" pitchFamily="18" charset="0"/>
              </a:rPr>
              <a:t>+c</a:t>
            </a:r>
            <a:r>
              <a:rPr lang="es-ES_tradnl" altLang="en-US" sz="2000" baseline="-250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solidFill>
                  <a:schemeClr val="tx2"/>
                </a:solidFill>
                <a:cs typeface="Times New Roman" panose="02020603050405020304" pitchFamily="18" charset="0"/>
              </a:rPr>
              <a:t>+...+c</a:t>
            </a:r>
            <a:r>
              <a:rPr lang="es-ES_tradnl" altLang="en-US" sz="2000" baseline="-250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solidFill>
                  <a:schemeClr val="tx2"/>
                </a:solidFill>
                <a:cs typeface="Times New Roman" panose="02020603050405020304" pitchFamily="18" charset="0"/>
              </a:rPr>
              <a:t> = </a:t>
            </a:r>
            <a:r>
              <a:rPr lang="es-ES_tradnl" altLang="en-US" sz="200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altLang="en-US" sz="2000" baseline="-2500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solidFill>
                  <a:srgbClr val="DD0111"/>
                </a:solidFill>
                <a:cs typeface="Times New Roman" panose="02020603050405020304" pitchFamily="18" charset="0"/>
              </a:rPr>
              <a:t> x N</a:t>
            </a:r>
            <a:r>
              <a:rPr lang="es-ES_tradnl" altLang="en-US" sz="2000">
                <a:cs typeface="Times New Roman" panose="02020603050405020304" pitchFamily="18" charset="0"/>
              </a:rPr>
              <a:t>                  </a:t>
            </a:r>
            <a:r>
              <a:rPr lang="es-ES_tradnl" altLang="en-US" sz="2000">
                <a:solidFill>
                  <a:schemeClr val="tx2"/>
                </a:solidFill>
                <a:cs typeface="Times New Roman" panose="02020603050405020304" pitchFamily="18" charset="0"/>
              </a:rPr>
              <a:t>(N+1) x c</a:t>
            </a:r>
            <a:r>
              <a:rPr lang="es-ES_tradnl" altLang="en-US" sz="2000" baseline="-2500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s-ES_tradnl" altLang="en-US" sz="2000">
                <a:solidFill>
                  <a:schemeClr val="tx2"/>
                </a:solidFill>
                <a:cs typeface="Times New Roman" panose="02020603050405020304" pitchFamily="18" charset="0"/>
              </a:rPr>
              <a:t> + N x c</a:t>
            </a:r>
            <a:r>
              <a:rPr lang="es-ES_tradnl" altLang="en-US" sz="2000" baseline="-250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>
                <a:solidFill>
                  <a:schemeClr val="tx2"/>
                </a:solidFill>
                <a:cs typeface="Times New Roman" panose="02020603050405020304" pitchFamily="18" charset="0"/>
              </a:rPr>
              <a:t> =   </a:t>
            </a:r>
            <a:endParaRPr lang="en-US" altLang="en-US" sz="200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s-ES_tradnl" altLang="en-US" sz="2000">
                <a:solidFill>
                  <a:schemeClr val="tx2"/>
                </a:solidFill>
                <a:ea typeface="MS Mincho" panose="02020609040205080304" pitchFamily="49" charset="-128"/>
              </a:rPr>
              <a:t>                                                                     </a:t>
            </a:r>
            <a:r>
              <a:rPr lang="en-US" altLang="en-US" sz="2000">
                <a:solidFill>
                  <a:srgbClr val="DD0111"/>
                </a:solidFill>
                <a:ea typeface="MS Mincho" panose="02020609040205080304" pitchFamily="49" charset="-128"/>
              </a:rPr>
              <a:t>(c</a:t>
            </a:r>
            <a:r>
              <a:rPr lang="en-US" altLang="en-US" sz="2000" baseline="-25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000">
                <a:solidFill>
                  <a:srgbClr val="DD0111"/>
                </a:solidFill>
                <a:ea typeface="MS Mincho" panose="02020609040205080304" pitchFamily="49" charset="-128"/>
              </a:rPr>
              <a:t> + c</a:t>
            </a:r>
            <a:r>
              <a:rPr lang="en-US" altLang="en-US" sz="2000" baseline="-2500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altLang="en-US" sz="2000">
                <a:solidFill>
                  <a:srgbClr val="DD0111"/>
                </a:solidFill>
                <a:ea typeface="MS Mincho" panose="02020609040205080304" pitchFamily="49" charset="-128"/>
              </a:rPr>
              <a:t>) x N + c</a:t>
            </a:r>
            <a:r>
              <a:rPr lang="en-US" altLang="en-US" sz="2000" baseline="-25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 sz="2400"/>
              <a:t> </a:t>
            </a:r>
          </a:p>
          <a:p>
            <a:pPr>
              <a:lnSpc>
                <a:spcPct val="80000"/>
              </a:lnSpc>
            </a:pPr>
            <a:endParaRPr lang="en-US" altLang="en-US" sz="2000"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8873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D4888-3480-4752-861B-4E6E2B23E5B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Another Example</a:t>
            </a:r>
            <a:endParaRPr lang="en-US" altLang="en-US" sz="3600">
              <a:ea typeface="MS Mincho" panose="02020609040205080304" pitchFamily="49" charset="-128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488" y="1443038"/>
            <a:ext cx="8077200" cy="4419600"/>
          </a:xfrm>
        </p:spPr>
        <p:txBody>
          <a:bodyPr/>
          <a:lstStyle/>
          <a:p>
            <a:r>
              <a:rPr lang="en-US" altLang="en-US" b="1" i="1">
                <a:cs typeface="Times New Roman" panose="02020603050405020304" pitchFamily="18" charset="0"/>
              </a:rPr>
              <a:t>Algorithm 3 </a:t>
            </a:r>
            <a:r>
              <a:rPr lang="en-US" altLang="en-US">
                <a:cs typeface="Times New Roman" panose="02020603050405020304" pitchFamily="18" charset="0"/>
              </a:rPr>
              <a:t>	                 </a:t>
            </a:r>
            <a:r>
              <a:rPr lang="en-US" altLang="en-US" i="1">
                <a:cs typeface="Times New Roman" panose="02020603050405020304" pitchFamily="18" charset="0"/>
              </a:rPr>
              <a:t>Cost </a:t>
            </a:r>
            <a:endParaRPr lang="en-US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 	sum = 0;                                 </a:t>
            </a:r>
            <a:r>
              <a:rPr lang="en-US" altLang="en-US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endParaRPr lang="en-US" altLang="en-US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for(i=0; i&lt;N; i++)                     </a:t>
            </a:r>
            <a:r>
              <a:rPr lang="en-US" altLang="en-US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endParaRPr lang="en-US" altLang="en-US" baseline="-2500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	   for(j=0; j&lt;N; j++)                  </a:t>
            </a:r>
            <a:r>
              <a:rPr lang="en-US" altLang="en-US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endParaRPr lang="en-US" altLang="en-US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   	   sum += arr[i][j];              </a:t>
            </a:r>
            <a:r>
              <a:rPr lang="en-US" altLang="en-US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cs typeface="Times New Roman" panose="02020603050405020304" pitchFamily="18" charset="0"/>
              </a:rPr>
              <a:t>3</a:t>
            </a:r>
            <a:endParaRPr lang="en-US" altLang="en-US" baseline="-2500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                                             ------------</a:t>
            </a:r>
          </a:p>
          <a:p>
            <a:pPr>
              <a:buFontTx/>
              <a:buNone/>
            </a:pPr>
            <a:r>
              <a:rPr lang="en-US" altLang="en-US" i="1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altLang="en-US">
                <a:solidFill>
                  <a:srgbClr val="DD0111"/>
                </a:solidFill>
                <a:ea typeface="MS Mincho" panose="02020609040205080304" pitchFamily="49" charset="-128"/>
              </a:rPr>
              <a:t> + </a:t>
            </a:r>
            <a:r>
              <a:rPr lang="en-US" altLang="en-US" i="1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altLang="en-US" i="1">
                <a:solidFill>
                  <a:srgbClr val="DD0111"/>
                </a:solidFill>
                <a:ea typeface="MS Mincho" panose="02020609040205080304" pitchFamily="49" charset="-128"/>
              </a:rPr>
              <a:t>x </a:t>
            </a:r>
            <a:r>
              <a:rPr lang="en-US" altLang="en-US">
                <a:solidFill>
                  <a:srgbClr val="DD0111"/>
                </a:solidFill>
                <a:ea typeface="MS Mincho" panose="02020609040205080304" pitchFamily="49" charset="-128"/>
              </a:rPr>
              <a:t>(</a:t>
            </a:r>
            <a:r>
              <a:rPr lang="en-US" altLang="en-US" i="1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r>
              <a:rPr lang="en-US" altLang="en-US">
                <a:solidFill>
                  <a:srgbClr val="DD0111"/>
                </a:solidFill>
                <a:ea typeface="MS Mincho" panose="02020609040205080304" pitchFamily="49" charset="-128"/>
              </a:rPr>
              <a:t>+1) + </a:t>
            </a:r>
            <a:r>
              <a:rPr lang="en-US" altLang="en-US" i="1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altLang="en-US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altLang="en-US" i="1">
                <a:solidFill>
                  <a:srgbClr val="DD0111"/>
                </a:solidFill>
                <a:ea typeface="MS Mincho" panose="02020609040205080304" pitchFamily="49" charset="-128"/>
              </a:rPr>
              <a:t>x N x </a:t>
            </a:r>
            <a:r>
              <a:rPr lang="en-US" altLang="en-US">
                <a:solidFill>
                  <a:srgbClr val="DD0111"/>
                </a:solidFill>
                <a:ea typeface="MS Mincho" panose="02020609040205080304" pitchFamily="49" charset="-128"/>
              </a:rPr>
              <a:t>(</a:t>
            </a:r>
            <a:r>
              <a:rPr lang="en-US" altLang="en-US" i="1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r>
              <a:rPr lang="en-US" altLang="en-US">
                <a:solidFill>
                  <a:srgbClr val="DD0111"/>
                </a:solidFill>
                <a:ea typeface="MS Mincho" panose="02020609040205080304" pitchFamily="49" charset="-128"/>
              </a:rPr>
              <a:t>+1) + </a:t>
            </a:r>
            <a:r>
              <a:rPr lang="en-US" altLang="en-US" i="1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altLang="en-US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altLang="en-US" i="1">
                <a:solidFill>
                  <a:srgbClr val="DD0111"/>
                </a:solidFill>
                <a:ea typeface="MS Mincho" panose="02020609040205080304" pitchFamily="49" charset="-128"/>
              </a:rPr>
              <a:t>x N</a:t>
            </a:r>
            <a:r>
              <a:rPr lang="en-US" altLang="en-US" i="1" baseline="3000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</a:p>
          <a:p>
            <a:pPr>
              <a:buFontTx/>
              <a:buNone/>
            </a:pPr>
            <a:endParaRPr lang="en-US" altLang="en-US" i="1">
              <a:ea typeface="MS Mincho" panose="02020609040205080304" pitchFamily="49" charset="-128"/>
            </a:endParaRPr>
          </a:p>
          <a:p>
            <a:endParaRPr lang="en-US" altLang="en-US" b="1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5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F2C36F-1413-4DB5-807A-E82B921FF0B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Analysis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 compare two algorithms with running times </a:t>
            </a:r>
            <a:r>
              <a:rPr lang="en-US" altLang="ko-KR" i="1">
                <a:ea typeface="굴림" panose="020B0600000101010101" pitchFamily="34" charset="-127"/>
              </a:rPr>
              <a:t>f(n)</a:t>
            </a:r>
            <a:r>
              <a:rPr lang="en-US" altLang="ko-KR">
                <a:ea typeface="굴림" panose="020B0600000101010101" pitchFamily="34" charset="-127"/>
              </a:rPr>
              <a:t> and </a:t>
            </a:r>
            <a:r>
              <a:rPr lang="en-US" altLang="ko-KR" i="1">
                <a:ea typeface="굴림" panose="020B0600000101010101" pitchFamily="34" charset="-127"/>
              </a:rPr>
              <a:t>g(n),</a:t>
            </a:r>
            <a:r>
              <a:rPr lang="en-US" altLang="ko-KR">
                <a:ea typeface="굴림" panose="020B0600000101010101" pitchFamily="34" charset="-127"/>
              </a:rPr>
              <a:t> we need a </a:t>
            </a:r>
            <a:r>
              <a:rPr lang="en-US" altLang="ko-KR" b="1">
                <a:ea typeface="굴림" panose="020B0600000101010101" pitchFamily="34" charset="-127"/>
              </a:rPr>
              <a:t>rough measure</a:t>
            </a:r>
            <a:r>
              <a:rPr lang="en-US" altLang="ko-KR">
                <a:ea typeface="굴림" panose="020B0600000101010101" pitchFamily="34" charset="-127"/>
              </a:rPr>
              <a:t> that characterizes </a:t>
            </a:r>
            <a:r>
              <a:rPr lang="en-US" altLang="ko-KR" b="1">
                <a:ea typeface="굴림" panose="020B0600000101010101" pitchFamily="34" charset="-127"/>
              </a:rPr>
              <a:t>how fast each function grows.</a:t>
            </a:r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 i="1" u="sng">
                <a:ea typeface="굴림" panose="020B0600000101010101" pitchFamily="34" charset="-127"/>
              </a:rPr>
              <a:t>Hint:</a:t>
            </a:r>
            <a:r>
              <a:rPr lang="en-US" altLang="ko-KR">
                <a:ea typeface="굴림" panose="020B0600000101010101" pitchFamily="34" charset="-127"/>
              </a:rPr>
              <a:t> use </a:t>
            </a:r>
            <a:r>
              <a:rPr lang="en-US" altLang="ko-KR" i="1">
                <a:ea typeface="굴림" panose="020B0600000101010101" pitchFamily="34" charset="-127"/>
              </a:rPr>
              <a:t>rate of growth</a:t>
            </a:r>
            <a:r>
              <a:rPr lang="en-US" altLang="ko-KR">
                <a:ea typeface="굴림" panose="020B0600000101010101" pitchFamily="34" charset="-127"/>
              </a:rPr>
              <a:t> </a:t>
            </a:r>
          </a:p>
          <a:p>
            <a:r>
              <a:rPr lang="en-US" altLang="ko-KR">
                <a:ea typeface="굴림" panose="020B0600000101010101" pitchFamily="34" charset="-127"/>
              </a:rPr>
              <a:t>Compare functions in the limit, that is, </a:t>
            </a:r>
            <a:r>
              <a:rPr lang="en-US" altLang="ko-KR" b="1">
                <a:ea typeface="굴림" panose="020B0600000101010101" pitchFamily="34" charset="-127"/>
              </a:rPr>
              <a:t>asymptotically!</a:t>
            </a:r>
          </a:p>
          <a:p>
            <a:pPr lvl="1"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(i.e., for large values of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)</a:t>
            </a:r>
          </a:p>
          <a:p>
            <a:endParaRPr lang="en-US" altLang="ko-KR">
              <a:ea typeface="굴림" panose="020B0600000101010101" pitchFamily="34" charset="-127"/>
            </a:endParaRP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3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1262</Words>
  <Application>Microsoft Office PowerPoint</Application>
  <PresentationFormat>A4 Paper (210x297 mm)</PresentationFormat>
  <Paragraphs>318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굴림</vt:lpstr>
      <vt:lpstr>MS Mincho</vt:lpstr>
      <vt:lpstr>Arial</vt:lpstr>
      <vt:lpstr>Calibri</vt:lpstr>
      <vt:lpstr>Comic Sans MS</vt:lpstr>
      <vt:lpstr>Courier New</vt:lpstr>
      <vt:lpstr>Monotype Corsiva</vt:lpstr>
      <vt:lpstr>Symbol</vt:lpstr>
      <vt:lpstr>Times New Roman</vt:lpstr>
      <vt:lpstr>Office Theme</vt:lpstr>
      <vt:lpstr>Equation</vt:lpstr>
      <vt:lpstr>Paint Shop Pro Image</vt:lpstr>
      <vt:lpstr>PowerPoint Presentation</vt:lpstr>
      <vt:lpstr>Analysis of Algorithms</vt:lpstr>
      <vt:lpstr>Input Size</vt:lpstr>
      <vt:lpstr>Types of Analysis</vt:lpstr>
      <vt:lpstr>How do we compare algorithms?</vt:lpstr>
      <vt:lpstr>Ideal Solution</vt:lpstr>
      <vt:lpstr>Example</vt:lpstr>
      <vt:lpstr>Another Example</vt:lpstr>
      <vt:lpstr>Asymptotic Analysis</vt:lpstr>
      <vt:lpstr>Rate of Growth</vt:lpstr>
      <vt:lpstr>Asymptotic Notation</vt:lpstr>
      <vt:lpstr>Big-O Notation</vt:lpstr>
      <vt:lpstr>Visualizing Orders of Growth</vt:lpstr>
      <vt:lpstr>More Examples …</vt:lpstr>
      <vt:lpstr>Back to Our Example</vt:lpstr>
      <vt:lpstr>Example (cont’d)</vt:lpstr>
      <vt:lpstr>Asymptotic notations</vt:lpstr>
      <vt:lpstr>Big-O Visualization</vt:lpstr>
      <vt:lpstr>Examples</vt:lpstr>
      <vt:lpstr>More Examples</vt:lpstr>
      <vt:lpstr>Big-O example, graphically</vt:lpstr>
      <vt:lpstr>No Uniqueness</vt:lpstr>
      <vt:lpstr>Asymptotic notations (cont.)</vt:lpstr>
      <vt:lpstr>Examples</vt:lpstr>
      <vt:lpstr>Asymptotic notations (cont.)</vt:lpstr>
      <vt:lpstr>Examples</vt:lpstr>
      <vt:lpstr>Examples</vt:lpstr>
      <vt:lpstr>Relations Between Different Sets</vt:lpstr>
      <vt:lpstr>Common orders of magnitude</vt:lpstr>
      <vt:lpstr>PowerPoint Presentation</vt:lpstr>
      <vt:lpstr>Logarithms and properties</vt:lpstr>
      <vt:lpstr>More Examples</vt:lpstr>
      <vt:lpstr>Properties</vt:lpstr>
      <vt:lpstr>Asymptotic Notations in Equations</vt:lpstr>
      <vt:lpstr>Common Summations</vt:lpstr>
      <vt:lpstr>Mathematical Induction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Vaishali</cp:lastModifiedBy>
  <cp:revision>378</cp:revision>
  <dcterms:created xsi:type="dcterms:W3CDTF">2006-08-16T00:00:00Z</dcterms:created>
  <dcterms:modified xsi:type="dcterms:W3CDTF">2018-02-09T06:39:45Z</dcterms:modified>
</cp:coreProperties>
</file>