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07" r:id="rId2"/>
    <p:sldId id="369" r:id="rId3"/>
    <p:sldId id="387" r:id="rId4"/>
    <p:sldId id="309" r:id="rId5"/>
    <p:sldId id="310" r:id="rId6"/>
    <p:sldId id="311" r:id="rId7"/>
    <p:sldId id="372" r:id="rId8"/>
    <p:sldId id="373" r:id="rId9"/>
    <p:sldId id="315" r:id="rId10"/>
    <p:sldId id="374" r:id="rId11"/>
    <p:sldId id="375" r:id="rId12"/>
    <p:sldId id="376" r:id="rId13"/>
    <p:sldId id="377" r:id="rId14"/>
    <p:sldId id="378" r:id="rId15"/>
    <p:sldId id="381" r:id="rId16"/>
  </p:sldIdLst>
  <p:sldSz cx="9906000" cy="6858000" type="A4"/>
  <p:notesSz cx="7045325" cy="934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4">
          <p15:clr>
            <a:srgbClr val="A4A3A4"/>
          </p15:clr>
        </p15:guide>
        <p15:guide id="5" orient="horz" pos="2803">
          <p15:clr>
            <a:srgbClr val="A4A3A4"/>
          </p15:clr>
        </p15:guide>
        <p15:guide id="6" orient="horz" pos="2944">
          <p15:clr>
            <a:srgbClr val="A4A3A4"/>
          </p15:clr>
        </p15:guide>
        <p15:guide id="7" pos="2080">
          <p15:clr>
            <a:srgbClr val="A4A3A4"/>
          </p15:clr>
        </p15:guide>
        <p15:guide id="8" pos="22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624" autoAdjust="0"/>
  </p:normalViewPr>
  <p:slideViewPr>
    <p:cSldViewPr>
      <p:cViewPr varScale="1">
        <p:scale>
          <a:sx n="66" d="100"/>
          <a:sy n="66" d="100"/>
        </p:scale>
        <p:origin x="1356"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 orient="horz" pos="3024"/>
        <p:guide pos="2304"/>
        <p:guide orient="horz" pos="2803"/>
        <p:guide orient="horz" pos="2944"/>
        <p:guide pos="2080"/>
        <p:guide pos="221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55" tIns="46828" rIns="93655" bIns="46828" rtlCol="0"/>
          <a:lstStyle>
            <a:lvl1pPr algn="l">
              <a:defRPr sz="1300"/>
            </a:lvl1pPr>
          </a:lstStyle>
          <a:p>
            <a:endParaRPr lang="en-US"/>
          </a:p>
        </p:txBody>
      </p:sp>
      <p:sp>
        <p:nvSpPr>
          <p:cNvPr id="3" name="Date Placeholder 2"/>
          <p:cNvSpPr>
            <a:spLocks noGrp="1"/>
          </p:cNvSpPr>
          <p:nvPr>
            <p:ph type="dt" sz="quarter" idx="1"/>
          </p:nvPr>
        </p:nvSpPr>
        <p:spPr>
          <a:xfrm>
            <a:off x="3990720" y="0"/>
            <a:ext cx="3052974" cy="467281"/>
          </a:xfrm>
          <a:prstGeom prst="rect">
            <a:avLst/>
          </a:prstGeom>
        </p:spPr>
        <p:txBody>
          <a:bodyPr vert="horz" lIns="93655" tIns="46828" rIns="93655" bIns="46828" rtlCol="0"/>
          <a:lstStyle>
            <a:lvl1pPr algn="r">
              <a:defRPr sz="1300"/>
            </a:lvl1pPr>
          </a:lstStyle>
          <a:p>
            <a:fld id="{FDBD6149-F860-46EB-888F-B7F54A879ACB}" type="datetimeFigureOut">
              <a:rPr lang="en-US" smtClean="0"/>
              <a:pPr/>
              <a:t>1/7/2019</a:t>
            </a:fld>
            <a:endParaRPr lang="en-US"/>
          </a:p>
        </p:txBody>
      </p:sp>
      <p:sp>
        <p:nvSpPr>
          <p:cNvPr id="4" name="Footer Placeholder 3"/>
          <p:cNvSpPr>
            <a:spLocks noGrp="1"/>
          </p:cNvSpPr>
          <p:nvPr>
            <p:ph type="ftr" sz="quarter" idx="2"/>
          </p:nvPr>
        </p:nvSpPr>
        <p:spPr>
          <a:xfrm>
            <a:off x="0" y="8876711"/>
            <a:ext cx="3052974" cy="467281"/>
          </a:xfrm>
          <a:prstGeom prst="rect">
            <a:avLst/>
          </a:prstGeom>
        </p:spPr>
        <p:txBody>
          <a:bodyPr vert="horz" lIns="93655" tIns="46828" rIns="93655" bIns="46828" rtlCol="0" anchor="b"/>
          <a:lstStyle>
            <a:lvl1pPr algn="l">
              <a:defRPr sz="1300"/>
            </a:lvl1pPr>
          </a:lstStyle>
          <a:p>
            <a:endParaRPr lang="en-US"/>
          </a:p>
        </p:txBody>
      </p:sp>
      <p:sp>
        <p:nvSpPr>
          <p:cNvPr id="5" name="Slide Number Placeholder 4"/>
          <p:cNvSpPr>
            <a:spLocks noGrp="1"/>
          </p:cNvSpPr>
          <p:nvPr>
            <p:ph type="sldNum" sz="quarter" idx="3"/>
          </p:nvPr>
        </p:nvSpPr>
        <p:spPr>
          <a:xfrm>
            <a:off x="3990720" y="8876711"/>
            <a:ext cx="3052974" cy="467281"/>
          </a:xfrm>
          <a:prstGeom prst="rect">
            <a:avLst/>
          </a:prstGeom>
        </p:spPr>
        <p:txBody>
          <a:bodyPr vert="horz" lIns="93655" tIns="46828" rIns="93655" bIns="46828" rtlCol="0" anchor="b"/>
          <a:lstStyle>
            <a:lvl1pPr algn="r">
              <a:defRPr sz="13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55" tIns="46828" rIns="93655" bIns="46828" rtlCol="0"/>
          <a:lstStyle>
            <a:lvl1pPr algn="l">
              <a:defRPr sz="1300"/>
            </a:lvl1pPr>
          </a:lstStyle>
          <a:p>
            <a:endParaRPr lang="en-US"/>
          </a:p>
        </p:txBody>
      </p:sp>
      <p:sp>
        <p:nvSpPr>
          <p:cNvPr id="3" name="Date Placeholder 2"/>
          <p:cNvSpPr>
            <a:spLocks noGrp="1"/>
          </p:cNvSpPr>
          <p:nvPr>
            <p:ph type="dt" idx="1"/>
          </p:nvPr>
        </p:nvSpPr>
        <p:spPr>
          <a:xfrm>
            <a:off x="3990720" y="0"/>
            <a:ext cx="3052974" cy="467281"/>
          </a:xfrm>
          <a:prstGeom prst="rect">
            <a:avLst/>
          </a:prstGeom>
        </p:spPr>
        <p:txBody>
          <a:bodyPr vert="horz" lIns="93655" tIns="46828" rIns="93655" bIns="46828" rtlCol="0"/>
          <a:lstStyle>
            <a:lvl1pPr algn="r">
              <a:defRPr sz="1300"/>
            </a:lvl1pPr>
          </a:lstStyle>
          <a:p>
            <a:fld id="{F54DE4C5-FD42-43C3-A107-FC2F226E7727}" type="datetimeFigureOut">
              <a:rPr lang="en-US" smtClean="0"/>
              <a:pPr/>
              <a:t>1/7/2019</a:t>
            </a:fld>
            <a:endParaRPr lang="en-US"/>
          </a:p>
        </p:txBody>
      </p:sp>
      <p:sp>
        <p:nvSpPr>
          <p:cNvPr id="4" name="Slide Image Placeholder 3"/>
          <p:cNvSpPr>
            <a:spLocks noGrp="1" noRot="1" noChangeAspect="1"/>
          </p:cNvSpPr>
          <p:nvPr>
            <p:ph type="sldImg" idx="2"/>
          </p:nvPr>
        </p:nvSpPr>
        <p:spPr>
          <a:xfrm>
            <a:off x="992188" y="701675"/>
            <a:ext cx="5060950" cy="3505200"/>
          </a:xfrm>
          <a:prstGeom prst="rect">
            <a:avLst/>
          </a:prstGeom>
          <a:noFill/>
          <a:ln w="12700">
            <a:solidFill>
              <a:prstClr val="black"/>
            </a:solidFill>
          </a:ln>
        </p:spPr>
        <p:txBody>
          <a:bodyPr vert="horz" lIns="93655" tIns="46828" rIns="93655" bIns="46828" rtlCol="0" anchor="ctr"/>
          <a:lstStyle/>
          <a:p>
            <a:endParaRPr lang="en-US"/>
          </a:p>
        </p:txBody>
      </p:sp>
      <p:sp>
        <p:nvSpPr>
          <p:cNvPr id="5" name="Notes Placeholder 4"/>
          <p:cNvSpPr>
            <a:spLocks noGrp="1"/>
          </p:cNvSpPr>
          <p:nvPr>
            <p:ph type="body" sz="quarter" idx="3"/>
          </p:nvPr>
        </p:nvSpPr>
        <p:spPr>
          <a:xfrm>
            <a:off x="704533" y="4439166"/>
            <a:ext cx="5636260" cy="4205526"/>
          </a:xfrm>
          <a:prstGeom prst="rect">
            <a:avLst/>
          </a:prstGeom>
        </p:spPr>
        <p:txBody>
          <a:bodyPr vert="horz" lIns="93655" tIns="46828" rIns="93655" bIns="468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76711"/>
            <a:ext cx="3052974" cy="467281"/>
          </a:xfrm>
          <a:prstGeom prst="rect">
            <a:avLst/>
          </a:prstGeom>
        </p:spPr>
        <p:txBody>
          <a:bodyPr vert="horz" lIns="93655" tIns="46828" rIns="93655" bIns="46828" rtlCol="0" anchor="b"/>
          <a:lstStyle>
            <a:lvl1pPr algn="l">
              <a:defRPr sz="1300"/>
            </a:lvl1pPr>
          </a:lstStyle>
          <a:p>
            <a:endParaRPr lang="en-US"/>
          </a:p>
        </p:txBody>
      </p:sp>
      <p:sp>
        <p:nvSpPr>
          <p:cNvPr id="7" name="Slide Number Placeholder 6"/>
          <p:cNvSpPr>
            <a:spLocks noGrp="1"/>
          </p:cNvSpPr>
          <p:nvPr>
            <p:ph type="sldNum" sz="quarter" idx="5"/>
          </p:nvPr>
        </p:nvSpPr>
        <p:spPr>
          <a:xfrm>
            <a:off x="3990720" y="8876711"/>
            <a:ext cx="3052974" cy="467281"/>
          </a:xfrm>
          <a:prstGeom prst="rect">
            <a:avLst/>
          </a:prstGeom>
        </p:spPr>
        <p:txBody>
          <a:bodyPr vert="horz" lIns="93655" tIns="46828" rIns="93655" bIns="46828" rtlCol="0" anchor="b"/>
          <a:lstStyle>
            <a:lvl1pPr algn="r">
              <a:defRPr sz="13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914400" y="6375402"/>
            <a:ext cx="2311400" cy="365125"/>
          </a:xfrm>
          <a:prstGeom prst="rect">
            <a:avLst/>
          </a:prstGeom>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315200" y="5876132"/>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1/7/2019</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1/7/2019</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6629400" y="662940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TextBox 6"/>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cid:image001.png@01D36A9D.39CC0CC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329484" cy="253916"/>
          </a:xfrm>
          <a:prstGeom prst="rect">
            <a:avLst/>
          </a:prstGeom>
          <a:noFill/>
        </p:spPr>
        <p:txBody>
          <a:bodyPr wrap="none" rtlCol="0">
            <a:spAutoFit/>
          </a:bodyPr>
          <a:lstStyle/>
          <a:p>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1" name="Picture 10" descr="cid:image003.png@01D22AF0.03BD7030"/>
          <p:cNvPicPr/>
          <p:nvPr userDrawn="1"/>
        </p:nvPicPr>
        <p:blipFill rotWithShape="1">
          <a:blip r:embed="rId13" r:link="rId14">
            <a:extLst>
              <a:ext uri="{28A0092B-C50C-407E-A947-70E740481C1C}">
                <a14:useLocalDpi xmlns:a14="http://schemas.microsoft.com/office/drawing/2010/main" val="0"/>
              </a:ext>
            </a:extLst>
          </a:blip>
          <a:srcRect r="71223"/>
          <a:stretch/>
        </p:blipFill>
        <p:spPr bwMode="auto">
          <a:xfrm>
            <a:off x="228600" y="6166846"/>
            <a:ext cx="476250" cy="487680"/>
          </a:xfrm>
          <a:prstGeom prst="rect">
            <a:avLst/>
          </a:prstGeom>
          <a:noFill/>
          <a:ln>
            <a:noFill/>
          </a:ln>
          <a:extLst>
            <a:ext uri="{53640926-AAD7-44D8-BBD7-CCE9431645EC}">
              <a14:shadowObscured xmlns:a14="http://schemas.microsoft.com/office/drawing/2010/main"/>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angadhar.cs.et@msruas.ac.in" TargetMode="External"/><Relationship Id="rId2" Type="http://schemas.openxmlformats.org/officeDocument/2006/relationships/hyperlink" Target="mailto:padmapriya.cs.et@msruas.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D:\Final_Btech\DELIVERY\05_ElementsOfComputerProgramming.pptx#-1,2,Objectives" TargetMode="External"/><Relationship Id="rId2" Type="http://schemas.openxmlformats.org/officeDocument/2006/relationships/hyperlink" Target="file:///D:\Final_Btech\DELIVERY\29_DivideAndConquer.pptx#-1,2,Objectiv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D:\Final_Btech\DELIVERY\10_ArraysAndIteration.pptx#-1,2,Objectives" TargetMode="External"/><Relationship Id="rId2" Type="http://schemas.openxmlformats.org/officeDocument/2006/relationships/hyperlink" Target="file:///D:\Final_Btech\DELIVERY\08_SequentialExecution.pptx#-1,2,Objectiv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hyperlink" Target="file:///D:\Final_Btech\DELIVERY\19_RandomNumberGeneration.pptx#-1,2,Objectives" TargetMode="External"/><Relationship Id="rId2" Type="http://schemas.openxmlformats.org/officeDocument/2006/relationships/hyperlink" Target="file:///D:\Final_Btech\DELIVERY\18_ApplyingProgrammingConcepts.pptx#-1,2,Objectives" TargetMode="External"/><Relationship Id="rId1" Type="http://schemas.openxmlformats.org/officeDocument/2006/relationships/slideLayout" Target="../slideLayouts/slideLayout2.xml"/><Relationship Id="rId5" Type="http://schemas.openxmlformats.org/officeDocument/2006/relationships/hyperlink" Target="file:///D:\Final_Btech\DELIVERY\22_AlgorithmsForSearch.pptx#-1,2,Objectives" TargetMode="External"/><Relationship Id="rId4" Type="http://schemas.openxmlformats.org/officeDocument/2006/relationships/hyperlink" Target="file:///D:\Final_Btech\DELIVERY\20_TestingAndValidationOfPrograms.pptx#-1,2,Objectiv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file:///D:\Final_Btech\DELIVERY\32_HistoryOfTheInternet.pptx#-1,2,Objectives" TargetMode="External"/><Relationship Id="rId2" Type="http://schemas.openxmlformats.org/officeDocument/2006/relationships/hyperlink" Target="file:///D:\Final_Btech\DELIVERY\29_DivideAndConquer.pptx#-1,2,Objectiv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ean.et@msruas.ac.in" TargetMode="External"/><Relationship Id="rId2" Type="http://schemas.openxmlformats.org/officeDocument/2006/relationships/hyperlink" Target="mailto:hod.cs.et@msruas.ac.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960438"/>
          </a:xfrm>
        </p:spPr>
        <p:txBody>
          <a:bodyPr/>
          <a:lstStyle/>
          <a:p>
            <a:r>
              <a:rPr lang="en-IN" sz="3200" b="1" dirty="0" smtClean="0"/>
              <a:t>Course Code: </a:t>
            </a:r>
            <a:r>
              <a:rPr lang="en-IN" sz="3200" b="1" dirty="0"/>
              <a:t>CSC211A </a:t>
            </a:r>
            <a:r>
              <a:rPr lang="en-IN" sz="3200" b="1" dirty="0" smtClean="0"/>
              <a:t/>
            </a:r>
            <a:br>
              <a:rPr lang="en-IN" sz="3200" b="1" dirty="0" smtClean="0"/>
            </a:br>
            <a:r>
              <a:rPr lang="en-IN" sz="3200" b="1" dirty="0" smtClean="0"/>
              <a:t/>
            </a:r>
            <a:br>
              <a:rPr lang="en-IN" sz="3200" b="1" dirty="0" smtClean="0"/>
            </a:br>
            <a:r>
              <a:rPr lang="en-IN" sz="3200" b="1" dirty="0" smtClean="0"/>
              <a:t>Course Title: </a:t>
            </a:r>
            <a:r>
              <a:rPr lang="en-US" sz="3200" b="1" dirty="0"/>
              <a:t>Formal Languages and Automata </a:t>
            </a:r>
            <a:r>
              <a:rPr lang="en-US" sz="3200" b="1" dirty="0" smtClean="0"/>
              <a:t>Theory </a:t>
            </a:r>
            <a:endParaRPr lang="en-IN" sz="3200" b="1" dirty="0"/>
          </a:p>
        </p:txBody>
      </p:sp>
      <p:sp>
        <p:nvSpPr>
          <p:cNvPr id="3" name="Content Placeholder 2"/>
          <p:cNvSpPr>
            <a:spLocks noGrp="1"/>
          </p:cNvSpPr>
          <p:nvPr>
            <p:ph idx="1"/>
          </p:nvPr>
        </p:nvSpPr>
        <p:spPr>
          <a:xfrm>
            <a:off x="1981200" y="2971800"/>
            <a:ext cx="6096000" cy="3154364"/>
          </a:xfrm>
        </p:spPr>
        <p:txBody>
          <a:bodyPr/>
          <a:lstStyle/>
          <a:p>
            <a:pPr algn="ctr">
              <a:buNone/>
            </a:pPr>
            <a:r>
              <a:rPr lang="en-IN" sz="2800" b="1" smtClean="0"/>
              <a:t>Course </a:t>
            </a:r>
            <a:r>
              <a:rPr lang="en-IN" sz="2800" b="1" dirty="0" smtClean="0"/>
              <a:t>Leader:</a:t>
            </a:r>
          </a:p>
          <a:p>
            <a:pPr marL="0" indent="0" algn="ctr">
              <a:buNone/>
            </a:pPr>
            <a:r>
              <a:rPr lang="en-IN" sz="2400" b="1" dirty="0" smtClean="0"/>
              <a:t>P. Padma </a:t>
            </a:r>
            <a:r>
              <a:rPr lang="en-IN" sz="2400" b="1" dirty="0" err="1" smtClean="0"/>
              <a:t>Priya</a:t>
            </a:r>
            <a:r>
              <a:rPr lang="en-IN" sz="2400" b="1" dirty="0" smtClean="0"/>
              <a:t> </a:t>
            </a:r>
            <a:r>
              <a:rPr lang="en-IN" sz="2400" b="1" dirty="0" err="1" smtClean="0"/>
              <a:t>Dharishini</a:t>
            </a:r>
            <a:r>
              <a:rPr lang="en-IN" sz="2400" b="1" dirty="0" smtClean="0"/>
              <a:t> </a:t>
            </a:r>
            <a:endParaRPr lang="en-IN" sz="2400" b="1" dirty="0"/>
          </a:p>
          <a:p>
            <a:pPr marL="514350" indent="-514350" algn="ctr">
              <a:buNone/>
            </a:pPr>
            <a:r>
              <a:rPr lang="en-IN" sz="1600" dirty="0" smtClean="0">
                <a:latin typeface="+mj-lt"/>
                <a:hlinkClick r:id="rId2"/>
              </a:rPr>
              <a:t>padmapriya.cs.et@msruas.ac.in</a:t>
            </a:r>
            <a:endParaRPr lang="en-IN" sz="1600" dirty="0">
              <a:latin typeface="+mj-lt"/>
            </a:endParaRPr>
          </a:p>
          <a:p>
            <a:pPr marL="0" indent="0" algn="ctr">
              <a:buNone/>
            </a:pPr>
            <a:r>
              <a:rPr lang="en-US" sz="2400" b="1" dirty="0" smtClean="0"/>
              <a:t> </a:t>
            </a:r>
            <a:endParaRPr lang="en-IN" sz="1600" dirty="0" smtClean="0">
              <a:latin typeface="+mj-lt"/>
              <a:hlinkClick r:id="rId3"/>
            </a:endParaRPr>
          </a:p>
          <a:p>
            <a:pPr marL="0" indent="0" algn="ctr">
              <a:buNone/>
            </a:pPr>
            <a:endParaRPr lang="en-IN" sz="2800" b="1" dirty="0" smtClean="0"/>
          </a:p>
          <a:p>
            <a:pPr algn="ctr">
              <a:buNone/>
            </a:pPr>
            <a:r>
              <a:rPr lang="en-IN" sz="2800" b="1" dirty="0" smtClean="0"/>
              <a:t>			</a:t>
            </a:r>
          </a:p>
          <a:p>
            <a:pPr algn="ctr"/>
            <a:endParaRPr lang="en-IN" sz="2800" dirty="0"/>
          </a:p>
        </p:txBody>
      </p:sp>
    </p:spTree>
    <p:extLst>
      <p:ext uri="{BB962C8B-B14F-4D97-AF65-F5344CB8AC3E}">
        <p14:creationId xmlns:p14="http://schemas.microsoft.com/office/powerpoint/2010/main" val="9459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200" b="1" dirty="0" smtClean="0"/>
              <a:t>References</a:t>
            </a:r>
            <a:endParaRPr lang="en-IN" sz="3200" b="1" dirty="0"/>
          </a:p>
        </p:txBody>
      </p:sp>
      <p:sp>
        <p:nvSpPr>
          <p:cNvPr id="3" name="Content Placeholder 2"/>
          <p:cNvSpPr>
            <a:spLocks noGrp="1"/>
          </p:cNvSpPr>
          <p:nvPr>
            <p:ph idx="1"/>
          </p:nvPr>
        </p:nvSpPr>
        <p:spPr>
          <a:xfrm>
            <a:off x="304800" y="990600"/>
            <a:ext cx="9448800" cy="5638800"/>
          </a:xfrm>
        </p:spPr>
        <p:txBody>
          <a:bodyPr/>
          <a:lstStyle/>
          <a:p>
            <a:pPr marL="0" indent="0">
              <a:buNone/>
            </a:pPr>
            <a:r>
              <a:rPr lang="en-IN" sz="2400" b="1" dirty="0"/>
              <a:t>a. </a:t>
            </a:r>
            <a:r>
              <a:rPr lang="en-IN" sz="2000" b="1" dirty="0"/>
              <a:t>Essential Reading </a:t>
            </a:r>
          </a:p>
          <a:p>
            <a:pPr marL="400050" lvl="1" indent="0">
              <a:buNone/>
            </a:pPr>
            <a:r>
              <a:rPr lang="en-US" sz="1800" dirty="0"/>
              <a:t> </a:t>
            </a:r>
            <a:r>
              <a:rPr lang="en-US" sz="1800" dirty="0" smtClean="0"/>
              <a:t>1. Class </a:t>
            </a:r>
            <a:r>
              <a:rPr lang="en-US" sz="1800" dirty="0"/>
              <a:t>Notes </a:t>
            </a:r>
            <a:endParaRPr lang="en-US" sz="1800" dirty="0" smtClean="0"/>
          </a:p>
          <a:p>
            <a:pPr marL="400050" lvl="1" indent="0">
              <a:buNone/>
            </a:pPr>
            <a:r>
              <a:rPr lang="en-US" sz="1800" dirty="0"/>
              <a:t> </a:t>
            </a:r>
            <a:r>
              <a:rPr lang="en-US" sz="1800" dirty="0" smtClean="0"/>
              <a:t>2</a:t>
            </a:r>
            <a:r>
              <a:rPr lang="en-US" sz="1800" dirty="0"/>
              <a:t>. Linz, P. (1998) An Introduction to Formal Languages and Automata, 3rd </a:t>
            </a:r>
            <a:r>
              <a:rPr lang="en-US" sz="1800" dirty="0" err="1"/>
              <a:t>edn</a:t>
            </a:r>
            <a:r>
              <a:rPr lang="en-US" sz="1800" dirty="0"/>
              <a:t>. </a:t>
            </a:r>
            <a:r>
              <a:rPr lang="en-US" sz="1800" dirty="0" err="1"/>
              <a:t>Narosa</a:t>
            </a:r>
            <a:r>
              <a:rPr lang="en-US" sz="1800" dirty="0"/>
              <a:t> </a:t>
            </a:r>
            <a:r>
              <a:rPr lang="en-US" sz="1800" dirty="0" smtClean="0"/>
              <a:t>   Publishers </a:t>
            </a:r>
          </a:p>
          <a:p>
            <a:pPr marL="0" indent="0">
              <a:buNone/>
            </a:pPr>
            <a:r>
              <a:rPr lang="en-IN" sz="2000" b="1" dirty="0"/>
              <a:t>b. Recommended Reading </a:t>
            </a:r>
          </a:p>
          <a:p>
            <a:pPr lvl="1" indent="-342900">
              <a:buAutoNum type="arabicPeriod"/>
            </a:pPr>
            <a:r>
              <a:rPr lang="en-IN" sz="1800" dirty="0" smtClean="0"/>
              <a:t>Mishra</a:t>
            </a:r>
            <a:r>
              <a:rPr lang="en-IN" sz="1800" dirty="0"/>
              <a:t>, K. L. P. (2009)  Theory of Computer Science, Automata, Languages, and Computation, 3rd </a:t>
            </a:r>
            <a:r>
              <a:rPr lang="en-IN" sz="1800" dirty="0" err="1"/>
              <a:t>edn</a:t>
            </a:r>
            <a:r>
              <a:rPr lang="en-IN" sz="1800" dirty="0"/>
              <a:t>. PHI Learning  </a:t>
            </a:r>
            <a:endParaRPr lang="en-IN" sz="1800" dirty="0" smtClean="0"/>
          </a:p>
          <a:p>
            <a:pPr lvl="1" indent="-342900">
              <a:buAutoNum type="arabicPeriod"/>
            </a:pPr>
            <a:r>
              <a:rPr lang="en-IN" sz="1800" dirty="0" smtClean="0"/>
              <a:t>Hopcroft </a:t>
            </a:r>
            <a:r>
              <a:rPr lang="en-IN" sz="1800" dirty="0"/>
              <a:t>E. J., </a:t>
            </a:r>
            <a:r>
              <a:rPr lang="en-IN" sz="1800" dirty="0" err="1"/>
              <a:t>Maowani</a:t>
            </a:r>
            <a:r>
              <a:rPr lang="en-IN" sz="1800" dirty="0"/>
              <a:t>, R., and Ullman, D. J. (2007) Introduction to Automata Theory, Languages and Computation, 3rd </a:t>
            </a:r>
            <a:r>
              <a:rPr lang="en-IN" sz="1800" dirty="0" err="1"/>
              <a:t>edn</a:t>
            </a:r>
            <a:r>
              <a:rPr lang="en-IN" sz="1800" dirty="0"/>
              <a:t>. Pearson </a:t>
            </a:r>
            <a:r>
              <a:rPr lang="en-IN" sz="1800" dirty="0" smtClean="0"/>
              <a:t>Education</a:t>
            </a:r>
          </a:p>
          <a:p>
            <a:pPr marL="0" indent="0">
              <a:buNone/>
            </a:pPr>
            <a:r>
              <a:rPr lang="en-IN" sz="2600" dirty="0" smtClean="0"/>
              <a:t> </a:t>
            </a:r>
            <a:r>
              <a:rPr lang="en-IN" sz="2000" b="1" dirty="0"/>
              <a:t>c. Magazines and Journals</a:t>
            </a:r>
          </a:p>
          <a:p>
            <a:pPr marL="908050" indent="-457200">
              <a:buAutoNum type="arabicPeriod"/>
            </a:pPr>
            <a:r>
              <a:rPr lang="en-US" sz="1800" dirty="0" smtClean="0"/>
              <a:t>TCS </a:t>
            </a:r>
            <a:r>
              <a:rPr lang="en-US" sz="1800" dirty="0"/>
              <a:t>- Theoretical Computer </a:t>
            </a:r>
            <a:r>
              <a:rPr lang="en-US" sz="1800" dirty="0" smtClean="0"/>
              <a:t>Science</a:t>
            </a:r>
          </a:p>
          <a:p>
            <a:pPr marL="908050" indent="-457200">
              <a:buAutoNum type="arabicPeriod"/>
            </a:pPr>
            <a:r>
              <a:rPr lang="en-US" sz="1800" dirty="0" smtClean="0"/>
              <a:t>MST- </a:t>
            </a:r>
            <a:r>
              <a:rPr lang="en-US" sz="1800" dirty="0"/>
              <a:t>Theory of Computing </a:t>
            </a:r>
            <a:r>
              <a:rPr lang="en-US" sz="1800" dirty="0" smtClean="0"/>
              <a:t>Systems </a:t>
            </a:r>
          </a:p>
          <a:p>
            <a:pPr marL="450850" indent="0">
              <a:buNone/>
            </a:pPr>
            <a:r>
              <a:rPr lang="en-IN" sz="2000" b="1" dirty="0" smtClean="0"/>
              <a:t>d. Websites </a:t>
            </a:r>
            <a:endParaRPr lang="en-IN" sz="2000" b="1" dirty="0"/>
          </a:p>
          <a:p>
            <a:pPr marL="400050" lvl="1" indent="0">
              <a:buNone/>
            </a:pPr>
            <a:r>
              <a:rPr lang="en-IN" sz="1800" dirty="0" smtClean="0"/>
              <a:t>1</a:t>
            </a:r>
            <a:r>
              <a:rPr lang="en-IN" sz="1800" dirty="0"/>
              <a:t>. </a:t>
            </a:r>
            <a:r>
              <a:rPr lang="en-US" sz="1800" dirty="0" smtClean="0"/>
              <a:t>Association of Computing Machinery (ACM), http://www.acm.org/</a:t>
            </a:r>
          </a:p>
          <a:p>
            <a:pPr marL="400050" lvl="1" indent="0">
              <a:buNone/>
            </a:pPr>
            <a:r>
              <a:rPr lang="en-US" sz="1800" dirty="0" smtClean="0"/>
              <a:t>2. IEEE Computer Society, http://www.computer.org/</a:t>
            </a:r>
            <a:endParaRPr lang="en-IN" sz="1800" dirty="0"/>
          </a:p>
        </p:txBody>
      </p:sp>
    </p:spTree>
    <p:extLst>
      <p:ext uri="{BB962C8B-B14F-4D97-AF65-F5344CB8AC3E}">
        <p14:creationId xmlns:p14="http://schemas.microsoft.com/office/powerpoint/2010/main" val="1316835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a:t>
            </a:r>
            <a:br>
              <a:rPr lang="en-IN" sz="3200" b="1" dirty="0" smtClean="0"/>
            </a:br>
            <a:r>
              <a:rPr lang="en-IN" sz="2400" b="1" dirty="0" smtClean="0"/>
              <a:t>Number of Course Credits: 3 (3 Theory)</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0960508"/>
              </p:ext>
            </p:extLst>
          </p:nvPr>
        </p:nvGraphicFramePr>
        <p:xfrm>
          <a:off x="914402" y="1143002"/>
          <a:ext cx="8302863" cy="5072380"/>
        </p:xfrm>
        <a:graphic>
          <a:graphicData uri="http://schemas.openxmlformats.org/drawingml/2006/table">
            <a:tbl>
              <a:tblPr firstRow="1" bandRow="1">
                <a:tableStyleId>{5C22544A-7EE6-4342-B048-85BDC9FD1C3A}</a:tableStyleId>
              </a:tblPr>
              <a:tblGrid>
                <a:gridCol w="609598"/>
                <a:gridCol w="762000"/>
                <a:gridCol w="1219200"/>
                <a:gridCol w="3429000"/>
                <a:gridCol w="1600200"/>
                <a:gridCol w="682865"/>
              </a:tblGrid>
              <a:tr h="1023618">
                <a:tc>
                  <a:txBody>
                    <a:bodyPr/>
                    <a:lstStyle/>
                    <a:p>
                      <a:r>
                        <a:rPr lang="en-IN" sz="1600" dirty="0" smtClean="0"/>
                        <a:t>Lecture</a:t>
                      </a:r>
                      <a:r>
                        <a:rPr lang="en-IN" sz="1600" baseline="0" dirty="0" smtClean="0"/>
                        <a:t> 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Delivered by</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Additional Activity</a:t>
                      </a:r>
                      <a:endParaRPr lang="en-IN" sz="1600" dirty="0"/>
                    </a:p>
                  </a:txBody>
                  <a:tcPr>
                    <a:lnB w="12700" cap="flat" cmpd="sng" algn="ctr">
                      <a:solidFill>
                        <a:schemeClr val="tx1"/>
                      </a:solidFill>
                      <a:prstDash val="solid"/>
                      <a:round/>
                      <a:headEnd type="none" w="med" len="med"/>
                      <a:tailEnd type="none" w="med" len="med"/>
                    </a:lnB>
                  </a:tcPr>
                </a:tc>
              </a:tr>
              <a:tr h="691840">
                <a:tc>
                  <a:txBody>
                    <a:bodyPr/>
                    <a:lstStyle/>
                    <a:p>
                      <a:pPr marL="0" indent="0" algn="ctr">
                        <a:buFontTx/>
                        <a:buNone/>
                      </a:pPr>
                      <a:r>
                        <a:rPr lang="en-IN" dirty="0" smtClean="0"/>
                        <a:t>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fontAlgn="b" latinLnBrk="0" hangingPunct="1">
                        <a:lnSpc>
                          <a:spcPct val="107000"/>
                        </a:lnSpc>
                        <a:spcBef>
                          <a:spcPts val="0"/>
                        </a:spcBef>
                        <a:spcAft>
                          <a:spcPts val="0"/>
                        </a:spcAft>
                      </a:pPr>
                      <a:r>
                        <a:rPr lang="en-US" sz="1800" kern="1200" dirty="0" smtClean="0">
                          <a:solidFill>
                            <a:schemeClr val="dk1"/>
                          </a:solidFill>
                          <a:latin typeface="+mn-lt"/>
                          <a:ea typeface="+mn-ea"/>
                          <a:cs typeface="+mn-cs"/>
                        </a:rPr>
                        <a:t>Introduction</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840">
                <a:tc>
                  <a:txBody>
                    <a:bodyPr/>
                    <a:lstStyle/>
                    <a:p>
                      <a:pPr marL="0" indent="0" algn="ctr">
                        <a:buFontTx/>
                        <a:buNone/>
                      </a:pP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IN" sz="1800" kern="1200" dirty="0" smtClean="0">
                          <a:solidFill>
                            <a:schemeClr val="dk1"/>
                          </a:solidFill>
                          <a:latin typeface="+mn-lt"/>
                          <a:ea typeface="+mn-ea"/>
                          <a:cs typeface="+mn-cs"/>
                        </a:rPr>
                        <a:t>Deterministic Finite Accepter-1</a:t>
                      </a:r>
                      <a:endParaRPr lang="en-IN" sz="1800" kern="1200" dirty="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fontAlgn="b" latinLnBrk="0" hangingPunct="1">
                        <a:lnSpc>
                          <a:spcPct val="107000"/>
                        </a:lnSpc>
                        <a:spcBef>
                          <a:spcPts val="0"/>
                        </a:spcBef>
                        <a:spcAft>
                          <a:spcPts val="0"/>
                        </a:spcAft>
                      </a:pPr>
                      <a:r>
                        <a:rPr lang="en-IN" sz="1800" kern="1200" dirty="0" smtClean="0">
                          <a:solidFill>
                            <a:schemeClr val="dk1"/>
                          </a:solidFill>
                          <a:latin typeface="+mn-lt"/>
                          <a:ea typeface="+mn-ea"/>
                          <a:cs typeface="+mn-cs"/>
                        </a:rPr>
                        <a:t>Deterministic Finite Accepter-2</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kern="1200" dirty="0" smtClean="0">
                          <a:solidFill>
                            <a:schemeClr val="dk1"/>
                          </a:solidFill>
                          <a:latin typeface="+mn-lt"/>
                          <a:ea typeface="+mn-ea"/>
                          <a:cs typeface="+mn-cs"/>
                        </a:rPr>
                        <a:t>Padma </a:t>
                      </a:r>
                      <a:r>
                        <a:rPr lang="en-IN" sz="1800" kern="1200" dirty="0" err="1" smtClean="0">
                          <a:solidFill>
                            <a:schemeClr val="dk1"/>
                          </a:solidFill>
                          <a:latin typeface="+mn-lt"/>
                          <a:ea typeface="+mn-ea"/>
                          <a:cs typeface="+mn-cs"/>
                        </a:rPr>
                        <a:t>Priya</a:t>
                      </a:r>
                      <a:r>
                        <a:rPr lang="en-IN" sz="1800" kern="1200" dirty="0" smtClean="0">
                          <a:solidFill>
                            <a:schemeClr val="dk1"/>
                          </a:solidFill>
                          <a:latin typeface="+mn-lt"/>
                          <a:ea typeface="+mn-ea"/>
                          <a:cs typeface="+mn-cs"/>
                        </a:rPr>
                        <a:t> P.</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fontAlgn="b" latinLnBrk="0" hangingPunct="1">
                        <a:lnSpc>
                          <a:spcPct val="107000"/>
                        </a:lnSpc>
                        <a:spcBef>
                          <a:spcPts val="0"/>
                        </a:spcBef>
                        <a:spcAft>
                          <a:spcPts val="0"/>
                        </a:spcAft>
                      </a:pPr>
                      <a:r>
                        <a:rPr lang="en-IN" sz="1800" kern="1200" dirty="0" smtClean="0">
                          <a:solidFill>
                            <a:schemeClr val="dk1"/>
                          </a:solidFill>
                          <a:latin typeface="+mn-lt"/>
                          <a:ea typeface="+mn-ea"/>
                          <a:cs typeface="+mn-cs"/>
                        </a:rPr>
                        <a:t>NFA-1</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NFA-2</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5475">
                <a:tc>
                  <a:txBody>
                    <a:bodyPr/>
                    <a:lstStyle/>
                    <a:p>
                      <a:pPr marL="0" indent="0" algn="ctr">
                        <a:buFontTx/>
                        <a:buNone/>
                      </a:pP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7000"/>
                        </a:lnSpc>
                        <a:spcBef>
                          <a:spcPts val="0"/>
                        </a:spcBef>
                        <a:spcAft>
                          <a:spcPts val="0"/>
                        </a:spcAft>
                        <a:buClrTx/>
                        <a:buSzTx/>
                        <a:buFontTx/>
                        <a:buNone/>
                        <a:tabLst/>
                        <a:defRPr/>
                      </a:pPr>
                      <a:r>
                        <a:rPr lang="en-US" sz="1800" kern="1200" noProof="0" dirty="0" smtClean="0">
                          <a:solidFill>
                            <a:schemeClr val="dk1"/>
                          </a:solidFill>
                          <a:latin typeface="+mn-lt"/>
                          <a:ea typeface="+mn-ea"/>
                          <a:cs typeface="+mn-cs"/>
                        </a:rPr>
                        <a:t>Equivalence of NFA and DFA</a:t>
                      </a:r>
                      <a:endParaRPr lang="en-IN" sz="1800" kern="1200" noProof="0" dirty="0" smtClean="0">
                        <a:solidFill>
                          <a:schemeClr val="dk1"/>
                        </a:solidFill>
                        <a:latin typeface="+mn-lt"/>
                        <a:ea typeface="+mn-ea"/>
                        <a:cs typeface="+mn-cs"/>
                        <a:hlinkClick r:id="rId3"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60550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r>
              <a:rPr lang="en-IN" sz="3200" b="1" dirty="0"/>
              <a:t/>
            </a:r>
            <a:br>
              <a:rPr lang="en-IN" sz="3200" b="1" dirty="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0163397"/>
              </p:ext>
            </p:extLst>
          </p:nvPr>
        </p:nvGraphicFramePr>
        <p:xfrm>
          <a:off x="914400" y="660205"/>
          <a:ext cx="8508559" cy="5317773"/>
        </p:xfrm>
        <a:graphic>
          <a:graphicData uri="http://schemas.openxmlformats.org/drawingml/2006/table">
            <a:tbl>
              <a:tblPr firstRow="1" bandRow="1">
                <a:tableStyleId>{5C22544A-7EE6-4342-B048-85BDC9FD1C3A}</a:tableStyleId>
              </a:tblPr>
              <a:tblGrid>
                <a:gridCol w="609600"/>
                <a:gridCol w="1066800"/>
                <a:gridCol w="1066800"/>
                <a:gridCol w="3429000"/>
                <a:gridCol w="1676400"/>
                <a:gridCol w="659959"/>
              </a:tblGrid>
              <a:tr h="837134">
                <a:tc>
                  <a:txBody>
                    <a:bodyPr/>
                    <a:lstStyle/>
                    <a:p>
                      <a:r>
                        <a:rPr lang="en-IN" sz="1600" dirty="0" smtClean="0"/>
                        <a:t>Lecture</a:t>
                      </a:r>
                      <a:r>
                        <a:rPr lang="en-IN" sz="1600" baseline="0" dirty="0" smtClean="0"/>
                        <a:t> 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Delivered by</a:t>
                      </a:r>
                      <a:endParaRPr lang="en-IN" sz="16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endParaRPr lang="en-IN" sz="1600" dirty="0"/>
                    </a:p>
                  </a:txBody>
                  <a:tcPr>
                    <a:lnB w="12700" cap="flat" cmpd="sng" algn="ctr">
                      <a:solidFill>
                        <a:schemeClr val="tx1"/>
                      </a:solidFill>
                      <a:prstDash val="solid"/>
                      <a:round/>
                      <a:headEnd type="none" w="med" len="med"/>
                      <a:tailEnd type="none" w="med" len="med"/>
                    </a:lnB>
                  </a:tcPr>
                </a:tc>
              </a:tr>
              <a:tr h="567778">
                <a:tc>
                  <a:txBody>
                    <a:bodyPr/>
                    <a:lstStyle/>
                    <a:p>
                      <a:pPr marL="0" indent="0" algn="ctr">
                        <a:buFontTx/>
                        <a:buNone/>
                      </a:pPr>
                      <a:r>
                        <a:rPr lang="en-IN" sz="1800" kern="1200" dirty="0" smtClean="0">
                          <a:solidFill>
                            <a:schemeClr val="dk1"/>
                          </a:solidFill>
                          <a:latin typeface="+mn-lt"/>
                          <a:ea typeface="+mn-ea"/>
                          <a:cs typeface="+mn-cs"/>
                        </a:rPr>
                        <a:t>7</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800" kern="1200" noProof="0" dirty="0" smtClean="0">
                          <a:solidFill>
                            <a:schemeClr val="dk1"/>
                          </a:solidFill>
                          <a:latin typeface="+mn-lt"/>
                          <a:ea typeface="+mn-ea"/>
                          <a:cs typeface="+mn-cs"/>
                        </a:rPr>
                        <a:t>Properties of Regular Language-1</a:t>
                      </a:r>
                      <a:endParaRPr lang="en-GB" sz="1800" kern="1200" noProof="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8</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Properties of Regular Language-2</a:t>
                      </a:r>
                      <a:endParaRPr lang="en-IN" sz="1800" kern="120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9</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Reverse of a Regular Language-1</a:t>
                      </a:r>
                      <a:endParaRPr lang="en-IN" sz="1800" kern="120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10</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Reverse of a Regular Language-2</a:t>
                      </a:r>
                      <a:endParaRPr lang="en-IN" sz="1800" kern="1200" dirty="0" smtClean="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a:buFontTx/>
                        <a:buNone/>
                      </a:pPr>
                      <a:r>
                        <a:rPr lang="en-IN" sz="1800" kern="1200" dirty="0" smtClean="0">
                          <a:solidFill>
                            <a:schemeClr val="dk1"/>
                          </a:solidFill>
                          <a:latin typeface="+mn-lt"/>
                          <a:ea typeface="+mn-ea"/>
                          <a:cs typeface="+mn-cs"/>
                        </a:rPr>
                        <a:t>11</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More properties of regular Language-1</a:t>
                      </a:r>
                      <a:endParaRPr lang="en-US" sz="1800" kern="1200" dirty="0" smtClean="0">
                        <a:solidFill>
                          <a:schemeClr val="dk1"/>
                        </a:solidFill>
                        <a:latin typeface="+mn-lt"/>
                        <a:ea typeface="+mn-ea"/>
                        <a:cs typeface="+mn-cs"/>
                        <a:hlinkClick r:id="rId3"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25089">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12</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More properties of regular Language-2</a:t>
                      </a:r>
                      <a:endParaRPr lang="en-IN" sz="1800" kern="1200" dirty="0" smtClean="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kern="1200" noProof="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7778">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13</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Applications of pumping Lemma-1</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Tx/>
                        <a:buNone/>
                      </a:pP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43331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br>
              <a:rPr lang="en-IN" sz="3200" b="1" dirty="0" smtClean="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315807"/>
              </p:ext>
            </p:extLst>
          </p:nvPr>
        </p:nvGraphicFramePr>
        <p:xfrm>
          <a:off x="922511" y="699021"/>
          <a:ext cx="8566932" cy="4769260"/>
        </p:xfrm>
        <a:graphic>
          <a:graphicData uri="http://schemas.openxmlformats.org/drawingml/2006/table">
            <a:tbl>
              <a:tblPr firstRow="1" bandRow="1">
                <a:tableStyleId>{5C22544A-7EE6-4342-B048-85BDC9FD1C3A}</a:tableStyleId>
              </a:tblPr>
              <a:tblGrid>
                <a:gridCol w="530026"/>
                <a:gridCol w="1138263"/>
                <a:gridCol w="990600"/>
                <a:gridCol w="3318895"/>
                <a:gridCol w="1938905"/>
                <a:gridCol w="650243"/>
              </a:tblGrid>
              <a:tr h="696368">
                <a:tc>
                  <a:txBody>
                    <a:bodyPr/>
                    <a:lstStyle/>
                    <a:p>
                      <a:pPr algn="ctr"/>
                      <a:r>
                        <a:rPr lang="en-IN" sz="1400" dirty="0" smtClean="0"/>
                        <a:t>Lecture</a:t>
                      </a:r>
                      <a:r>
                        <a:rPr lang="en-IN" sz="1400" baseline="0" dirty="0" smtClean="0"/>
                        <a:t> No.</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dirty="0" smtClean="0"/>
                        <a:t>Date</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dirty="0" smtClean="0"/>
                        <a:t>Time</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dirty="0" smtClean="0"/>
                        <a:t>Topic</a:t>
                      </a:r>
                      <a:endParaRPr lang="en-IN" sz="14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t>Delivered</a:t>
                      </a:r>
                      <a:r>
                        <a:rPr lang="en-IN" sz="1400" baseline="0" dirty="0" smtClean="0"/>
                        <a:t> by</a:t>
                      </a:r>
                      <a:endParaRPr lang="en-IN" sz="1400" dirty="0" smtClean="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t>Additional Activity</a:t>
                      </a:r>
                    </a:p>
                  </a:txBody>
                  <a:tcPr anchor="ctr">
                    <a:lnB w="12700" cap="flat" cmpd="sng" algn="ctr">
                      <a:solidFill>
                        <a:schemeClr val="tx1"/>
                      </a:solidFill>
                      <a:prstDash val="solid"/>
                      <a:round/>
                      <a:headEnd type="none" w="med" len="med"/>
                      <a:tailEnd type="none" w="med" len="med"/>
                    </a:lnB>
                  </a:tcPr>
                </a:tc>
              </a:tr>
              <a:tr h="59097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14</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Applications of pumping Lemma-2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65526">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15</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i="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Context Free Languages-1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6693">
                <a:tc>
                  <a:txBody>
                    <a:bodyPr/>
                    <a:lstStyle/>
                    <a:p>
                      <a:pPr marL="0" indent="0" algn="ctr">
                        <a:buFontTx/>
                        <a:buNone/>
                      </a:pPr>
                      <a:r>
                        <a:rPr lang="en-IN" sz="1600" kern="1200" dirty="0" smtClean="0">
                          <a:solidFill>
                            <a:schemeClr val="dk1"/>
                          </a:solidFill>
                          <a:latin typeface="+mn-lt"/>
                          <a:ea typeface="+mn-ea"/>
                          <a:cs typeface="+mn-cs"/>
                        </a:rPr>
                        <a:t>16</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i="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Context Free Languages-2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marL="0" indent="0" algn="ctr">
                        <a:buFontTx/>
                        <a:buNone/>
                      </a:pPr>
                      <a:r>
                        <a:rPr lang="en-IN" dirty="0" smtClean="0"/>
                        <a:t>17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i="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dirty="0" smtClean="0"/>
                        <a:t>Parser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84835">
                <a:tc>
                  <a:txBody>
                    <a:bodyPr/>
                    <a:lstStyle/>
                    <a:p>
                      <a:pPr marL="0" indent="0" algn="ctr">
                        <a:buFontTx/>
                        <a:buNone/>
                      </a:pPr>
                      <a:r>
                        <a:rPr lang="en-IN" sz="1600" kern="1200" dirty="0" smtClean="0">
                          <a:solidFill>
                            <a:schemeClr val="dk1"/>
                          </a:solidFill>
                          <a:latin typeface="+mn-lt"/>
                          <a:ea typeface="+mn-ea"/>
                          <a:cs typeface="+mn-cs"/>
                        </a:rPr>
                        <a:t>18</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i="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Simplification of Context Free Grammar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marL="0" indent="0" algn="ctr">
                        <a:buFontTx/>
                        <a:buNone/>
                      </a:pPr>
                      <a:r>
                        <a:rPr lang="en-IN" sz="1600" kern="1200" dirty="0" smtClean="0">
                          <a:solidFill>
                            <a:schemeClr val="dk1"/>
                          </a:solidFill>
                          <a:latin typeface="+mn-lt"/>
                          <a:ea typeface="+mn-ea"/>
                          <a:cs typeface="+mn-cs"/>
                        </a:rPr>
                        <a:t>19</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Normal Forms of Context Free Grammar-1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69130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br>
              <a:rPr lang="en-IN" sz="3200" b="1" dirty="0" smtClean="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4250954"/>
              </p:ext>
            </p:extLst>
          </p:nvPr>
        </p:nvGraphicFramePr>
        <p:xfrm>
          <a:off x="985797" y="774101"/>
          <a:ext cx="8234404" cy="5345219"/>
        </p:xfrm>
        <a:graphic>
          <a:graphicData uri="http://schemas.openxmlformats.org/drawingml/2006/table">
            <a:tbl>
              <a:tblPr firstRow="1" bandRow="1">
                <a:tableStyleId>{5C22544A-7EE6-4342-B048-85BDC9FD1C3A}</a:tableStyleId>
              </a:tblPr>
              <a:tblGrid>
                <a:gridCol w="684271"/>
                <a:gridCol w="1073132"/>
                <a:gridCol w="965405"/>
                <a:gridCol w="3020052"/>
                <a:gridCol w="1736530"/>
                <a:gridCol w="755014"/>
              </a:tblGrid>
              <a:tr h="7166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lt1"/>
                          </a:solidFill>
                          <a:latin typeface="+mn-lt"/>
                          <a:ea typeface="+mn-ea"/>
                          <a:cs typeface="+mn-cs"/>
                        </a:rPr>
                        <a:t>Lecture No.</a:t>
                      </a:r>
                      <a:endParaRPr lang="en-IN" sz="1400" b="1"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Additional Activity</a:t>
                      </a:r>
                    </a:p>
                  </a:txBody>
                  <a:tcPr>
                    <a:lnB w="12700" cap="flat" cmpd="sng" algn="ctr">
                      <a:solidFill>
                        <a:schemeClr val="tx1"/>
                      </a:solidFill>
                      <a:prstDash val="solid"/>
                      <a:round/>
                      <a:headEnd type="none" w="med" len="med"/>
                      <a:tailEnd type="none" w="med" len="med"/>
                    </a:lnB>
                  </a:tcPr>
                </a:tc>
              </a:tr>
              <a:tr h="645011">
                <a:tc>
                  <a:txBody>
                    <a:bodyPr/>
                    <a:lstStyle/>
                    <a:p>
                      <a:pPr marL="0" indent="0" algn="ctr">
                        <a:buFontTx/>
                        <a:buNone/>
                      </a:pPr>
                      <a:r>
                        <a:rPr lang="en-IN" sz="1600" kern="1200" dirty="0" smtClean="0">
                          <a:solidFill>
                            <a:schemeClr val="dk1"/>
                          </a:solidFill>
                          <a:latin typeface="+mn-lt"/>
                          <a:ea typeface="+mn-ea"/>
                          <a:cs typeface="+mn-cs"/>
                        </a:rPr>
                        <a:t>20</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i="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Normal Forms of Context Free Grammar-2</a:t>
                      </a:r>
                      <a:endParaRPr lang="en-IN" sz="1800" kern="1200" dirty="0" smtClean="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a:buFontTx/>
                        <a:buNone/>
                      </a:pPr>
                      <a:r>
                        <a:rPr lang="en-IN" sz="1600" kern="1200" dirty="0" smtClean="0">
                          <a:solidFill>
                            <a:schemeClr val="dk1"/>
                          </a:solidFill>
                          <a:latin typeface="+mn-lt"/>
                          <a:ea typeface="+mn-ea"/>
                          <a:cs typeface="+mn-cs"/>
                        </a:rPr>
                        <a:t>21</a:t>
                      </a: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IN" sz="1800" kern="1200" dirty="0" smtClean="0">
                          <a:solidFill>
                            <a:schemeClr val="dk1"/>
                          </a:solidFill>
                          <a:latin typeface="+mn-lt"/>
                          <a:ea typeface="+mn-ea"/>
                          <a:cs typeface="+mn-cs"/>
                        </a:rPr>
                        <a:t>NPDA-1</a:t>
                      </a:r>
                      <a:endParaRPr lang="en-IN" sz="1800" kern="1200" dirty="0" smtClean="0">
                        <a:solidFill>
                          <a:schemeClr val="dk1"/>
                        </a:solidFill>
                        <a:latin typeface="+mn-lt"/>
                        <a:ea typeface="+mn-ea"/>
                        <a:cs typeface="+mn-cs"/>
                        <a:hlinkClick r:id="rId3"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22</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800" kern="1200" dirty="0" smtClean="0">
                          <a:solidFill>
                            <a:schemeClr val="dk1"/>
                          </a:solidFill>
                          <a:latin typeface="+mn-lt"/>
                          <a:ea typeface="+mn-ea"/>
                          <a:cs typeface="+mn-cs"/>
                        </a:rPr>
                        <a:t>NPDA-2</a:t>
                      </a:r>
                      <a:endParaRPr lang="en-US" sz="1800" kern="1200" dirty="0" smtClean="0">
                        <a:solidFill>
                          <a:schemeClr val="dk1"/>
                        </a:solidFill>
                        <a:latin typeface="+mn-lt"/>
                        <a:ea typeface="+mn-ea"/>
                        <a:cs typeface="+mn-cs"/>
                        <a:hlinkClick r:id="rId4"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23</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US" sz="1800" kern="1200" dirty="0" smtClean="0">
                          <a:solidFill>
                            <a:schemeClr val="dk1"/>
                          </a:solidFill>
                          <a:latin typeface="+mn-lt"/>
                          <a:ea typeface="+mn-ea"/>
                          <a:cs typeface="+mn-cs"/>
                        </a:rPr>
                        <a:t>Non-context Free Language</a:t>
                      </a:r>
                      <a:endParaRPr lang="en-US" sz="1800" kern="1200" dirty="0" smtClean="0">
                        <a:solidFill>
                          <a:schemeClr val="dk1"/>
                        </a:solidFill>
                        <a:latin typeface="+mn-lt"/>
                        <a:ea typeface="+mn-ea"/>
                        <a:cs typeface="+mn-cs"/>
                        <a:hlinkClick r:id="rId5"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8655">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24</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IN" sz="1800" kern="1200" dirty="0" smtClean="0">
                          <a:solidFill>
                            <a:schemeClr val="dk1"/>
                          </a:solidFill>
                          <a:latin typeface="+mn-lt"/>
                          <a:ea typeface="+mn-ea"/>
                          <a:cs typeface="+mn-cs"/>
                        </a:rPr>
                        <a:t>Negative Properties of CFL</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3914">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25</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IN" sz="1800" kern="1200" dirty="0" smtClean="0">
                          <a:solidFill>
                            <a:schemeClr val="dk1"/>
                          </a:solidFill>
                          <a:latin typeface="+mn-lt"/>
                          <a:ea typeface="+mn-ea"/>
                          <a:cs typeface="+mn-cs"/>
                        </a:rPr>
                        <a:t>Applications of Regular Closure-1</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3914">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26</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latinLnBrk="0" hangingPunct="1">
                        <a:lnSpc>
                          <a:spcPct val="107000"/>
                        </a:lnSpc>
                        <a:spcBef>
                          <a:spcPts val="0"/>
                        </a:spcBef>
                        <a:spcAft>
                          <a:spcPts val="0"/>
                        </a:spcAft>
                        <a:buFontTx/>
                        <a:buNone/>
                      </a:pPr>
                      <a:r>
                        <a:rPr lang="en-IN" sz="1800" kern="1200" dirty="0" smtClean="0">
                          <a:solidFill>
                            <a:schemeClr val="dk1"/>
                          </a:solidFill>
                          <a:latin typeface="+mn-lt"/>
                          <a:ea typeface="+mn-ea"/>
                          <a:cs typeface="+mn-cs"/>
                        </a:rPr>
                        <a:t>Applications of Regular Closure-2</a:t>
                      </a:r>
                      <a:endParaRPr lang="en-IN"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706">
                <a:tc>
                  <a:txBody>
                    <a:bodyPr/>
                    <a:lstStyle/>
                    <a:p>
                      <a:pPr marL="0" indent="0" algn="ctr" defTabSz="914400" rtl="0" eaLnBrk="1" latinLnBrk="0" hangingPunct="1">
                        <a:buFontTx/>
                        <a:buNone/>
                      </a:pPr>
                      <a:endParaRPr lang="en-IN" sz="1800" kern="1200" dirty="0" smtClean="0">
                        <a:solidFill>
                          <a:schemeClr val="dk1"/>
                        </a:solidFill>
                        <a:latin typeface="+mn-lt"/>
                        <a:ea typeface="+mn-ea"/>
                        <a:cs typeface="+mn-cs"/>
                      </a:endParaRPr>
                    </a:p>
                    <a:p>
                      <a:pPr marL="0" indent="0" algn="ctr" defTabSz="914400" rtl="0" eaLnBrk="1" latinLnBrk="0" hangingPunct="1">
                        <a:buFontTx/>
                        <a:buNone/>
                      </a:pPr>
                      <a:r>
                        <a:rPr lang="en-IN" sz="1800" kern="1200" dirty="0" smtClean="0">
                          <a:solidFill>
                            <a:schemeClr val="dk1"/>
                          </a:solidFill>
                          <a:latin typeface="+mn-lt"/>
                          <a:ea typeface="+mn-ea"/>
                          <a:cs typeface="+mn-cs"/>
                        </a:rPr>
                        <a:t>27</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dirty="0" smtClean="0"/>
                        <a:t>Pumping Lemma for CFL-1</a:t>
                      </a:r>
                      <a:endParaRPr lang="en-GB"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76886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6038"/>
            <a:ext cx="8915400" cy="563562"/>
          </a:xfrm>
        </p:spPr>
        <p:txBody>
          <a:bodyPr/>
          <a:lstStyle/>
          <a:p>
            <a:r>
              <a:rPr lang="en-IN" sz="3200" b="1" dirty="0" smtClean="0"/>
              <a:t>Course Delivery Schedule, Cont’d ...</a:t>
            </a:r>
            <a:br>
              <a:rPr lang="en-IN" sz="3200" b="1" dirty="0" smtClean="0"/>
            </a:br>
            <a:r>
              <a:rPr lang="en-IN" sz="2400" b="1" dirty="0" smtClean="0"/>
              <a:t> </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0549493"/>
              </p:ext>
            </p:extLst>
          </p:nvPr>
        </p:nvGraphicFramePr>
        <p:xfrm>
          <a:off x="495300" y="762000"/>
          <a:ext cx="8915399" cy="5910655"/>
        </p:xfrm>
        <a:graphic>
          <a:graphicData uri="http://schemas.openxmlformats.org/drawingml/2006/table">
            <a:tbl>
              <a:tblPr firstRow="1" bandRow="1">
                <a:tableStyleId>{5C22544A-7EE6-4342-B048-85BDC9FD1C3A}</a:tableStyleId>
              </a:tblPr>
              <a:tblGrid>
                <a:gridCol w="740860"/>
                <a:gridCol w="1062690"/>
                <a:gridCol w="1144434"/>
                <a:gridCol w="3269816"/>
                <a:gridCol w="1657468"/>
                <a:gridCol w="1040131"/>
              </a:tblGrid>
              <a:tr h="558574">
                <a:tc>
                  <a:txBody>
                    <a:bodyPr/>
                    <a:lstStyle/>
                    <a:p>
                      <a:r>
                        <a:rPr lang="en-IN" sz="1600" dirty="0" smtClean="0"/>
                        <a:t>Lecture</a:t>
                      </a:r>
                      <a:r>
                        <a:rPr lang="en-IN" sz="1600" baseline="0" dirty="0" smtClean="0"/>
                        <a:t> 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Date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Time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Topic</a:t>
                      </a:r>
                      <a:endParaRPr lang="en-IN" sz="16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Delivered</a:t>
                      </a:r>
                      <a:r>
                        <a:rPr lang="en-IN" sz="1600" baseline="0" dirty="0" smtClean="0"/>
                        <a:t> by</a:t>
                      </a:r>
                      <a:endParaRPr lang="en-IN" sz="1600" dirty="0" smtClean="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Additional Activity</a:t>
                      </a:r>
                    </a:p>
                  </a:txBody>
                  <a:tcPr>
                    <a:lnB w="12700" cap="flat" cmpd="sng" algn="ctr">
                      <a:solidFill>
                        <a:schemeClr val="tx1"/>
                      </a:solidFill>
                      <a:prstDash val="solid"/>
                      <a:round/>
                      <a:headEnd type="none" w="med" len="med"/>
                      <a:tailEnd type="none" w="med" len="med"/>
                    </a:lnB>
                  </a:tcPr>
                </a:tc>
              </a:tr>
              <a:tr h="610559">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28</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26.3.19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kern="1200" dirty="0" smtClean="0">
                          <a:solidFill>
                            <a:schemeClr val="dk1"/>
                          </a:solidFill>
                          <a:latin typeface="+mn-lt"/>
                          <a:ea typeface="+mn-ea"/>
                          <a:cs typeface="+mn-cs"/>
                        </a:rPr>
                        <a:t>Pumping Lemma for CFL-2</a:t>
                      </a:r>
                      <a:endParaRPr lang="en-IN" sz="1800" kern="1200" dirty="0">
                        <a:solidFill>
                          <a:schemeClr val="dk1"/>
                        </a:solidFill>
                        <a:latin typeface="+mn-lt"/>
                        <a:ea typeface="+mn-ea"/>
                        <a:cs typeface="+mn-cs"/>
                        <a:hlinkClick r:id="rId2" action="ppaction://hlinkpres?slideindex=2&amp;slidetitle=Objective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722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29</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28.3.19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Turing Machines-1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mtClean="0"/>
                        <a:t>Padma Priya</a:t>
                      </a:r>
                      <a:r>
                        <a:rPr lang="en-IN" baseline="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53700">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30</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Turing Machines-2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722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31</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2.4.19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Computing Functions with Turing Machines</a:t>
                      </a:r>
                      <a:endParaRPr lang="en-GB"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7223">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32</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4.4.19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dirty="0" smtClean="0"/>
                        <a:t>Variations of Turing Machines-1</a:t>
                      </a:r>
                      <a:endParaRPr lang="en-GB"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5040">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33</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11.4.19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Variations of Turing Machines-2</a:t>
                      </a:r>
                      <a:endParaRPr lang="en-US" sz="1800" kern="1200" dirty="0" smtClean="0">
                        <a:solidFill>
                          <a:schemeClr val="dk1"/>
                        </a:solidFill>
                        <a:latin typeface="+mn-lt"/>
                        <a:ea typeface="+mn-ea"/>
                        <a:cs typeface="+mn-cs"/>
                        <a:hlinkClick r:id="rId3" action="ppaction://hlinkpres?slideindex=2&amp;slidetitle=Objective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t>Padma </a:t>
                      </a:r>
                      <a:r>
                        <a:rPr lang="en-IN" dirty="0" err="1" smtClean="0"/>
                        <a:t>Priya</a:t>
                      </a:r>
                      <a:r>
                        <a:rPr lang="en-IN" baseline="0" dirty="0" smtClean="0"/>
                        <a:t> 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371">
                <a:tc>
                  <a:txBody>
                    <a:bodyPr/>
                    <a:lstStyle/>
                    <a:p>
                      <a:pPr marL="0" indent="0" algn="ctr" defTabSz="914400" rtl="0" eaLnBrk="1" latinLnBrk="0" hangingPunct="1">
                        <a:buFontTx/>
                        <a:buNone/>
                      </a:pPr>
                      <a:r>
                        <a:rPr lang="en-IN" sz="1800" kern="1200" dirty="0" smtClean="0">
                          <a:solidFill>
                            <a:schemeClr val="dk1"/>
                          </a:solidFill>
                          <a:latin typeface="+mn-lt"/>
                          <a:ea typeface="+mn-ea"/>
                          <a:cs typeface="+mn-cs"/>
                        </a:rPr>
                        <a:t>34</a:t>
                      </a: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kern="1200" dirty="0" smtClean="0">
                          <a:solidFill>
                            <a:schemeClr val="dk1"/>
                          </a:solidFill>
                          <a:latin typeface="+mn-lt"/>
                          <a:ea typeface="+mn-ea"/>
                          <a:cs typeface="+mn-cs"/>
                        </a:rPr>
                        <a:t>13.4.19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rPr>
                        <a:t>Revision</a:t>
                      </a:r>
                      <a:endParaRPr lang="en-US" sz="1800" kern="1200" dirty="0" smtClean="0">
                        <a:solidFill>
                          <a:schemeClr val="dk1"/>
                        </a:solidFill>
                        <a:latin typeface="+mn-lt"/>
                        <a:ea typeface="+mn-ea"/>
                        <a:cs typeface="+mn-cs"/>
                        <a:hlinkClick r:id="rId3" action="ppaction://hlinkpres?slideindex=2&amp;slidetitle=Objective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Padma </a:t>
                      </a:r>
                      <a:r>
                        <a:rPr lang="en-IN" dirty="0" err="1" smtClean="0"/>
                        <a:t>Priya</a:t>
                      </a:r>
                      <a:r>
                        <a:rPr lang="en-IN" baseline="0" dirty="0" smtClean="0"/>
                        <a:t> P.</a:t>
                      </a:r>
                      <a:endParaRPr lang="en-IN" dirty="0" smtClean="0"/>
                    </a:p>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0487">
                <a:tc>
                  <a:txBody>
                    <a:bodyPr/>
                    <a:lstStyle/>
                    <a:p>
                      <a:pPr marL="0" indent="0" algn="ctr" defTabSz="914400" rtl="0" eaLnBrk="1" latinLnBrk="0" hangingPunct="1">
                        <a:buFontTx/>
                        <a:buNone/>
                      </a:pPr>
                      <a:endParaRPr lang="en-IN" sz="18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kern="1200" dirty="0" smtClean="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800" kern="1200" dirty="0" smtClean="0">
                          <a:solidFill>
                            <a:schemeClr val="dk1"/>
                          </a:solidFill>
                          <a:latin typeface="+mn-lt"/>
                          <a:ea typeface="+mn-ea"/>
                          <a:cs typeface="+mn-cs"/>
                          <a:hlinkClick r:id="rId3" action="ppaction://hlinkpres?slideindex=2&amp;slidetitle=Objectives"/>
                        </a:rPr>
                        <a:t>Revision for remaining classes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7688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960438"/>
          </a:xfrm>
        </p:spPr>
        <p:txBody>
          <a:bodyPr/>
          <a:lstStyle/>
          <a:p>
            <a:r>
              <a:rPr lang="en-IN" sz="3200" b="1" dirty="0" smtClean="0"/>
              <a:t>Programme Details</a:t>
            </a:r>
            <a:r>
              <a:rPr lang="en-IN" sz="3200" b="1" dirty="0"/>
              <a:t/>
            </a:r>
            <a:br>
              <a:rPr lang="en-IN" sz="3200" b="1" dirty="0"/>
            </a:br>
            <a:endParaRPr lang="en-IN" sz="3200" b="1" dirty="0"/>
          </a:p>
        </p:txBody>
      </p:sp>
      <p:sp>
        <p:nvSpPr>
          <p:cNvPr id="3" name="Content Placeholder 2"/>
          <p:cNvSpPr>
            <a:spLocks noGrp="1"/>
          </p:cNvSpPr>
          <p:nvPr>
            <p:ph idx="1"/>
          </p:nvPr>
        </p:nvSpPr>
        <p:spPr>
          <a:xfrm>
            <a:off x="495300" y="1295401"/>
            <a:ext cx="8915400" cy="4830764"/>
          </a:xfrm>
        </p:spPr>
        <p:txBody>
          <a:bodyPr/>
          <a:lstStyle/>
          <a:p>
            <a:r>
              <a:rPr lang="en-IN" sz="2800" dirty="0" smtClean="0"/>
              <a:t>Programme:</a:t>
            </a:r>
            <a:r>
              <a:rPr lang="en-IN" sz="1600" b="1" dirty="0" smtClean="0"/>
              <a:t> </a:t>
            </a:r>
            <a:r>
              <a:rPr lang="en-IN" sz="2800" b="1" dirty="0" smtClean="0"/>
              <a:t>B. Tech. </a:t>
            </a:r>
            <a:r>
              <a:rPr lang="en-US" sz="2800" b="1" dirty="0"/>
              <a:t>Computer Science and Engineering</a:t>
            </a:r>
          </a:p>
          <a:p>
            <a:pPr lvl="3">
              <a:buNone/>
            </a:pPr>
            <a:endParaRPr lang="en-IN" sz="1600" b="1" dirty="0" smtClean="0"/>
          </a:p>
          <a:p>
            <a:r>
              <a:rPr lang="en-IN" sz="2800" dirty="0" smtClean="0"/>
              <a:t>Department: </a:t>
            </a:r>
            <a:r>
              <a:rPr lang="en-IN" sz="2800" b="1" dirty="0" smtClean="0"/>
              <a:t>Computer Science and Engineering</a:t>
            </a:r>
          </a:p>
          <a:p>
            <a:r>
              <a:rPr lang="en-IN" sz="2800" dirty="0" smtClean="0"/>
              <a:t>Head of the Department: </a:t>
            </a:r>
            <a:r>
              <a:rPr lang="en-IN" sz="2800" b="1" dirty="0" err="1" smtClean="0"/>
              <a:t>Dr.</a:t>
            </a:r>
            <a:r>
              <a:rPr lang="en-IN" sz="2800" b="1" dirty="0" smtClean="0"/>
              <a:t> P V </a:t>
            </a:r>
            <a:r>
              <a:rPr lang="en-IN" sz="2800" b="1" smtClean="0"/>
              <a:t>R Murthy</a:t>
            </a:r>
            <a:r>
              <a:rPr lang="en-IN" sz="2800" b="1" dirty="0" smtClean="0"/>
              <a:t>				    (</a:t>
            </a:r>
            <a:r>
              <a:rPr lang="en-US" sz="2800" b="1" dirty="0" smtClean="0">
                <a:hlinkClick r:id="rId2"/>
              </a:rPr>
              <a:t>hod.cs.et@msruas.ac.in</a:t>
            </a:r>
            <a:r>
              <a:rPr lang="en-US" sz="2800" dirty="0" smtClean="0">
                <a:hlinkClick r:id="rId2"/>
              </a:rPr>
              <a:t> </a:t>
            </a:r>
            <a:r>
              <a:rPr lang="en-IN" sz="2800" b="1" dirty="0" smtClean="0"/>
              <a:t>) </a:t>
            </a:r>
            <a:endParaRPr lang="en-IN" sz="2800" b="1" dirty="0"/>
          </a:p>
          <a:p>
            <a:r>
              <a:rPr lang="en-IN" sz="2800" dirty="0" smtClean="0"/>
              <a:t>Faculty: </a:t>
            </a:r>
            <a:r>
              <a:rPr lang="en-IN" sz="2800" b="1" dirty="0" smtClean="0"/>
              <a:t>Engineering &amp; Technology</a:t>
            </a:r>
          </a:p>
          <a:p>
            <a:r>
              <a:rPr lang="en-IN" sz="2800" dirty="0" smtClean="0"/>
              <a:t>Dean: </a:t>
            </a:r>
            <a:r>
              <a:rPr lang="en-IN" sz="2800" b="1" dirty="0" err="1"/>
              <a:t>Dr.</a:t>
            </a:r>
            <a:r>
              <a:rPr lang="en-IN" sz="2800" b="1" dirty="0"/>
              <a:t> </a:t>
            </a:r>
            <a:r>
              <a:rPr lang="en-IN" sz="2800" b="1" dirty="0" err="1" smtClean="0"/>
              <a:t>Arulanantham</a:t>
            </a:r>
            <a:r>
              <a:rPr lang="en-IN" sz="2800" b="1" dirty="0" smtClean="0"/>
              <a:t>(</a:t>
            </a:r>
            <a:r>
              <a:rPr lang="en-IN" sz="2800" b="1" dirty="0" smtClean="0">
                <a:solidFill>
                  <a:srgbClr val="FF0000"/>
                </a:solidFill>
                <a:hlinkClick r:id="rId3"/>
              </a:rPr>
              <a:t>dean.et@msruas.ac.in</a:t>
            </a:r>
            <a:r>
              <a:rPr lang="en-IN" sz="2800" b="1" dirty="0" smtClean="0"/>
              <a:t>)</a:t>
            </a:r>
            <a:r>
              <a:rPr lang="en-IN" sz="2800" dirty="0" smtClean="0"/>
              <a:t> </a:t>
            </a:r>
          </a:p>
          <a:p>
            <a:pPr marL="0" indent="0">
              <a:buNone/>
            </a:pPr>
            <a:endParaRPr lang="en-IN" sz="2800" dirty="0" smtClean="0"/>
          </a:p>
          <a:p>
            <a:endParaRPr lang="en-IN" sz="2800" dirty="0"/>
          </a:p>
        </p:txBody>
      </p:sp>
    </p:spTree>
    <p:extLst>
      <p:ext uri="{BB962C8B-B14F-4D97-AF65-F5344CB8AC3E}">
        <p14:creationId xmlns:p14="http://schemas.microsoft.com/office/powerpoint/2010/main" val="945988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46138"/>
            <a:ext cx="9525000" cy="4525963"/>
          </a:xfrm>
        </p:spPr>
        <p:txBody>
          <a:bodyPr/>
          <a:lstStyle/>
          <a:p>
            <a:pPr marL="0" indent="0">
              <a:buNone/>
            </a:pPr>
            <a:endParaRPr lang="en-US" dirty="0"/>
          </a:p>
          <a:p>
            <a:r>
              <a:rPr lang="en-US" sz="1800" dirty="0"/>
              <a:t>The objectives of the </a:t>
            </a:r>
            <a:r>
              <a:rPr lang="en-US" sz="1800" dirty="0" err="1"/>
              <a:t>programme</a:t>
            </a:r>
            <a:r>
              <a:rPr lang="en-US" sz="1800" dirty="0"/>
              <a:t> are: </a:t>
            </a:r>
          </a:p>
          <a:p>
            <a:pPr marL="0" indent="0" algn="just">
              <a:buNone/>
            </a:pPr>
            <a:r>
              <a:rPr lang="en-US" sz="1800" dirty="0" smtClean="0"/>
              <a:t>	1</a:t>
            </a:r>
            <a:r>
              <a:rPr lang="en-US" sz="1800" dirty="0"/>
              <a:t>.    To   facilitate   the  acquisition  of  knowledge  in  computing  and  information   </a:t>
            </a:r>
            <a:r>
              <a:rPr lang="en-US" sz="1800" dirty="0" smtClean="0"/>
              <a:t>		        technology</a:t>
            </a:r>
            <a:r>
              <a:rPr lang="en-US" sz="1800" dirty="0"/>
              <a:t> </a:t>
            </a:r>
            <a:r>
              <a:rPr lang="en-US" sz="1800" dirty="0" smtClean="0"/>
              <a:t> systems</a:t>
            </a:r>
            <a:r>
              <a:rPr lang="en-US" sz="1800" dirty="0"/>
              <a:t> and their subsystems </a:t>
            </a:r>
          </a:p>
          <a:p>
            <a:pPr marL="0" indent="0" algn="just">
              <a:buNone/>
            </a:pPr>
            <a:r>
              <a:rPr lang="en-US" sz="1800" dirty="0" smtClean="0"/>
              <a:t>	2</a:t>
            </a:r>
            <a:r>
              <a:rPr lang="en-US" sz="1800" dirty="0"/>
              <a:t>.    To   develop   understanding   of   the   underlying   logical,   algorithmic,   </a:t>
            </a:r>
            <a:r>
              <a:rPr lang="en-US" sz="1800" dirty="0" smtClean="0"/>
              <a:t>architectural     	     </a:t>
            </a:r>
            <a:r>
              <a:rPr lang="en-US" sz="1800" dirty="0"/>
              <a:t>   and </a:t>
            </a:r>
            <a:r>
              <a:rPr lang="en-US" sz="1800" dirty="0" smtClean="0"/>
              <a:t>programming</a:t>
            </a:r>
            <a:r>
              <a:rPr lang="en-US" sz="1800" dirty="0"/>
              <a:t> principles of computing systems </a:t>
            </a:r>
          </a:p>
          <a:p>
            <a:pPr marL="0" indent="0" algn="just">
              <a:buNone/>
            </a:pPr>
            <a:r>
              <a:rPr lang="en-US" sz="1800" dirty="0" smtClean="0"/>
              <a:t>	3</a:t>
            </a:r>
            <a:r>
              <a:rPr lang="en-US" sz="1800" dirty="0"/>
              <a:t>.   </a:t>
            </a:r>
            <a:r>
              <a:rPr lang="en-US" sz="1800" dirty="0" smtClean="0"/>
              <a:t>To</a:t>
            </a:r>
            <a:r>
              <a:rPr lang="en-US" sz="1800" dirty="0"/>
              <a:t> build the ability to design and implement computing and information </a:t>
            </a:r>
            <a:r>
              <a:rPr lang="en-US" sz="1800" dirty="0" smtClean="0"/>
              <a:t>system	 	       to</a:t>
            </a:r>
            <a:r>
              <a:rPr lang="en-US" sz="1800" dirty="0"/>
              <a:t> meet </a:t>
            </a:r>
            <a:r>
              <a:rPr lang="en-US" sz="1800" dirty="0" smtClean="0"/>
              <a:t>the</a:t>
            </a:r>
            <a:r>
              <a:rPr lang="en-US" sz="1800" dirty="0"/>
              <a:t> specific application needs </a:t>
            </a:r>
          </a:p>
          <a:p>
            <a:pPr marL="0" indent="0" algn="just">
              <a:buNone/>
            </a:pPr>
            <a:r>
              <a:rPr lang="en-US" sz="1800" dirty="0" smtClean="0"/>
              <a:t>	4</a:t>
            </a:r>
            <a:r>
              <a:rPr lang="en-US" sz="1800" dirty="0"/>
              <a:t>.    </a:t>
            </a:r>
            <a:r>
              <a:rPr lang="en-US" sz="1800" dirty="0">
                <a:solidFill>
                  <a:srgbClr val="FF0000"/>
                </a:solidFill>
              </a:rPr>
              <a:t>To model,  simulate and </a:t>
            </a:r>
            <a:r>
              <a:rPr lang="en-US" sz="1800" dirty="0" err="1">
                <a:solidFill>
                  <a:srgbClr val="FF0000"/>
                </a:solidFill>
              </a:rPr>
              <a:t>analyse</a:t>
            </a:r>
            <a:r>
              <a:rPr lang="en-US" sz="1800" dirty="0">
                <a:solidFill>
                  <a:srgbClr val="FF0000"/>
                </a:solidFill>
              </a:rPr>
              <a:t>  the  behavior of computing and information  </a:t>
            </a:r>
            <a:r>
              <a:rPr lang="en-US" sz="1800" dirty="0" smtClean="0">
                <a:solidFill>
                  <a:srgbClr val="FF0000"/>
                </a:solidFill>
              </a:rPr>
              <a:t>		       systems</a:t>
            </a:r>
            <a:r>
              <a:rPr lang="en-US" sz="1800" dirty="0">
                <a:solidFill>
                  <a:srgbClr val="FF0000"/>
                </a:solidFill>
              </a:rPr>
              <a:t>  </a:t>
            </a:r>
            <a:r>
              <a:rPr lang="en-US" sz="1800" dirty="0" smtClean="0">
                <a:solidFill>
                  <a:srgbClr val="FF0000"/>
                </a:solidFill>
              </a:rPr>
              <a:t>to predict</a:t>
            </a:r>
            <a:r>
              <a:rPr lang="en-US" sz="1800" dirty="0">
                <a:solidFill>
                  <a:srgbClr val="FF0000"/>
                </a:solidFill>
              </a:rPr>
              <a:t> and improve their performance </a:t>
            </a:r>
          </a:p>
          <a:p>
            <a:pPr marL="0" indent="0" algn="just">
              <a:buNone/>
            </a:pPr>
            <a:r>
              <a:rPr lang="en-US" sz="1800" dirty="0" smtClean="0"/>
              <a:t>	5</a:t>
            </a:r>
            <a:r>
              <a:rPr lang="en-US" sz="1800" dirty="0"/>
              <a:t>.    To train students on development of software products to meet specific </a:t>
            </a:r>
            <a:r>
              <a:rPr lang="en-US" sz="1800" dirty="0" smtClean="0"/>
              <a:t>customer		       needs</a:t>
            </a:r>
            <a:r>
              <a:rPr lang="en-US" sz="1800" dirty="0"/>
              <a:t> </a:t>
            </a:r>
          </a:p>
          <a:p>
            <a:pPr marL="0" indent="0" algn="just">
              <a:buNone/>
            </a:pPr>
            <a:r>
              <a:rPr lang="en-US" sz="1800" dirty="0" smtClean="0"/>
              <a:t>	6</a:t>
            </a:r>
            <a:r>
              <a:rPr lang="en-US" sz="1800" dirty="0"/>
              <a:t>.    To   impart   training   on   the   processes   and  </a:t>
            </a:r>
            <a:r>
              <a:rPr lang="en-US" sz="1800" dirty="0" smtClean="0"/>
              <a:t>practice</a:t>
            </a:r>
            <a:r>
              <a:rPr lang="en-US" sz="1800" dirty="0"/>
              <a:t>  </a:t>
            </a:r>
            <a:r>
              <a:rPr lang="en-US" sz="1800" dirty="0" smtClean="0"/>
              <a:t>of</a:t>
            </a:r>
            <a:r>
              <a:rPr lang="en-US" sz="1800" dirty="0"/>
              <a:t> </a:t>
            </a:r>
            <a:r>
              <a:rPr lang="en-US" sz="1800" dirty="0" smtClean="0"/>
              <a:t> </a:t>
            </a:r>
            <a:r>
              <a:rPr lang="en-US" sz="1800" dirty="0"/>
              <a:t>engineering,   </a:t>
            </a:r>
            <a:r>
              <a:rPr lang="en-US" sz="1800" dirty="0" smtClean="0"/>
              <a:t>deployment	    </a:t>
            </a:r>
            <a:r>
              <a:rPr lang="en-US" sz="1800" dirty="0"/>
              <a:t>   and </a:t>
            </a:r>
            <a:r>
              <a:rPr lang="en-US" sz="1800" dirty="0" smtClean="0"/>
              <a:t>operation</a:t>
            </a:r>
            <a:r>
              <a:rPr lang="en-US" sz="1800" dirty="0"/>
              <a:t> of information technology infrastructure </a:t>
            </a:r>
          </a:p>
          <a:p>
            <a:pPr marL="0" indent="0" algn="just">
              <a:buNone/>
            </a:pPr>
            <a:r>
              <a:rPr lang="en-US" sz="1800" dirty="0" smtClean="0"/>
              <a:t>	7</a:t>
            </a:r>
            <a:r>
              <a:rPr lang="en-US" sz="1800" dirty="0"/>
              <a:t>.   </a:t>
            </a:r>
            <a:r>
              <a:rPr lang="en-US" sz="1800" dirty="0" smtClean="0"/>
              <a:t>To</a:t>
            </a:r>
            <a:r>
              <a:rPr lang="en-US" sz="1800" dirty="0"/>
              <a:t>   impart   training   on   professional   ethics,   history,   economics,   social   </a:t>
            </a:r>
            <a:r>
              <a:rPr lang="en-US" sz="1800" dirty="0" smtClean="0"/>
              <a:t>sciences	</a:t>
            </a:r>
            <a:r>
              <a:rPr lang="en-US" sz="1800" dirty="0"/>
              <a:t> </a:t>
            </a:r>
            <a:r>
              <a:rPr lang="en-US" sz="1800" dirty="0" smtClean="0"/>
              <a:t>      and interactive</a:t>
            </a:r>
            <a:r>
              <a:rPr lang="en-US" sz="1800" dirty="0"/>
              <a:t> skills relevant to professional practice </a:t>
            </a:r>
          </a:p>
          <a:p>
            <a:pPr marL="0" indent="0" algn="just">
              <a:buNone/>
            </a:pPr>
            <a:r>
              <a:rPr lang="en-US" sz="1800" dirty="0" smtClean="0"/>
              <a:t>	8</a:t>
            </a:r>
            <a:r>
              <a:rPr lang="en-US" sz="1800" dirty="0"/>
              <a:t>.   To provide a general perspective  on lifelong learning and opportunities for a </a:t>
            </a:r>
            <a:r>
              <a:rPr lang="en-US" sz="1800" dirty="0" smtClean="0"/>
              <a:t>career		      in</a:t>
            </a:r>
            <a:r>
              <a:rPr lang="en-US" sz="1800" dirty="0"/>
              <a:t> </a:t>
            </a:r>
            <a:r>
              <a:rPr lang="en-US" sz="1800" dirty="0" smtClean="0"/>
              <a:t>industry</a:t>
            </a:r>
            <a:r>
              <a:rPr lang="en-US" sz="1800" dirty="0"/>
              <a:t>, business and commerce</a:t>
            </a:r>
          </a:p>
        </p:txBody>
      </p:sp>
      <p:sp>
        <p:nvSpPr>
          <p:cNvPr id="5" name="Title 1"/>
          <p:cNvSpPr>
            <a:spLocks noGrp="1"/>
          </p:cNvSpPr>
          <p:nvPr>
            <p:ph type="title"/>
          </p:nvPr>
        </p:nvSpPr>
        <p:spPr/>
        <p:txBody>
          <a:bodyPr/>
          <a:lstStyle/>
          <a:p>
            <a:r>
              <a:rPr lang="en-IN" sz="3200" b="1" dirty="0" smtClean="0"/>
              <a:t>Why this Course– CSE</a:t>
            </a:r>
            <a:endParaRPr lang="en-IN" sz="3200" b="1" dirty="0"/>
          </a:p>
        </p:txBody>
      </p:sp>
    </p:spTree>
    <p:extLst>
      <p:ext uri="{BB962C8B-B14F-4D97-AF65-F5344CB8AC3E}">
        <p14:creationId xmlns:p14="http://schemas.microsoft.com/office/powerpoint/2010/main" val="329700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t>Course Aim and Summary</a:t>
            </a:r>
            <a:endParaRPr lang="en-IN" sz="3200" b="1" dirty="0"/>
          </a:p>
        </p:txBody>
      </p:sp>
      <p:sp>
        <p:nvSpPr>
          <p:cNvPr id="3" name="Content Placeholder 2"/>
          <p:cNvSpPr>
            <a:spLocks noGrp="1"/>
          </p:cNvSpPr>
          <p:nvPr>
            <p:ph idx="1"/>
          </p:nvPr>
        </p:nvSpPr>
        <p:spPr>
          <a:xfrm>
            <a:off x="495300" y="1066800"/>
            <a:ext cx="8915400" cy="4525963"/>
          </a:xfrm>
        </p:spPr>
        <p:txBody>
          <a:bodyPr>
            <a:normAutofit/>
          </a:bodyPr>
          <a:lstStyle/>
          <a:p>
            <a:pPr marL="0" indent="0" algn="just">
              <a:lnSpc>
                <a:spcPct val="150000"/>
              </a:lnSpc>
              <a:buNone/>
            </a:pPr>
            <a:r>
              <a:rPr lang="en-US" sz="2400" dirty="0"/>
              <a:t>This </a:t>
            </a:r>
            <a:r>
              <a:rPr lang="en-US" sz="2400" dirty="0" smtClean="0"/>
              <a:t>Course </a:t>
            </a:r>
            <a:r>
              <a:rPr lang="en-US" sz="2400" dirty="0"/>
              <a:t>is intended to develop an understanding of  the concepts of automata theory and  formal languages and their relationship to computation models. Students are taught regular, context-free, context-sensitive and universal languages, their generating grammars and properties along with the related automata and machine models. Formal relationships among machines, languages and grammars are covered. Students are trained to design automata and machine models for a given formal language </a:t>
            </a:r>
            <a:r>
              <a:rPr lang="en-US" sz="2400" dirty="0" smtClean="0"/>
              <a:t>requirements.</a:t>
            </a:r>
            <a:endParaRPr lang="en-IN" sz="2400" dirty="0"/>
          </a:p>
        </p:txBody>
      </p:sp>
    </p:spTree>
    <p:extLst>
      <p:ext uri="{BB962C8B-B14F-4D97-AF65-F5344CB8AC3E}">
        <p14:creationId xmlns:p14="http://schemas.microsoft.com/office/powerpoint/2010/main" val="3750241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9762"/>
          </a:xfrm>
        </p:spPr>
        <p:txBody>
          <a:bodyPr/>
          <a:lstStyle/>
          <a:p>
            <a:r>
              <a:rPr lang="en-IN" sz="3200" b="1" dirty="0" smtClean="0"/>
              <a:t>Course Intended Learning Outcomes</a:t>
            </a:r>
            <a:endParaRPr lang="en-IN" sz="3200" b="1" dirty="0"/>
          </a:p>
        </p:txBody>
      </p:sp>
      <p:sp>
        <p:nvSpPr>
          <p:cNvPr id="3" name="Content Placeholder 2"/>
          <p:cNvSpPr>
            <a:spLocks noGrp="1"/>
          </p:cNvSpPr>
          <p:nvPr>
            <p:ph idx="1"/>
          </p:nvPr>
        </p:nvSpPr>
        <p:spPr>
          <a:xfrm>
            <a:off x="381000" y="1143000"/>
            <a:ext cx="8991600" cy="4373563"/>
          </a:xfrm>
        </p:spPr>
        <p:txBody>
          <a:bodyPr/>
          <a:lstStyle/>
          <a:p>
            <a:pPr marL="0" indent="0" algn="just">
              <a:buNone/>
            </a:pPr>
            <a:r>
              <a:rPr lang="en-US" sz="2400" dirty="0"/>
              <a:t>After undergoing this </a:t>
            </a:r>
            <a:r>
              <a:rPr lang="en-US" sz="2400" dirty="0" smtClean="0"/>
              <a:t>Course </a:t>
            </a:r>
            <a:r>
              <a:rPr lang="en-US" sz="2400" dirty="0"/>
              <a:t>students will be able to:  </a:t>
            </a:r>
            <a:endParaRPr lang="en-US" sz="2400" dirty="0" smtClean="0"/>
          </a:p>
          <a:p>
            <a:pPr marL="0" indent="0" algn="just">
              <a:buNone/>
            </a:pPr>
            <a:r>
              <a:rPr lang="en-US" sz="2400" dirty="0" smtClean="0"/>
              <a:t> </a:t>
            </a:r>
            <a:r>
              <a:rPr lang="en-US" sz="2400" dirty="0"/>
              <a:t>1. Describe the formal languages, automata and models of computation </a:t>
            </a:r>
            <a:endParaRPr lang="en-US" sz="2400" dirty="0" smtClean="0"/>
          </a:p>
          <a:p>
            <a:pPr marL="0" indent="0" algn="just">
              <a:buNone/>
            </a:pPr>
            <a:r>
              <a:rPr lang="en-US" sz="2400" dirty="0" smtClean="0"/>
              <a:t>2</a:t>
            </a:r>
            <a:r>
              <a:rPr lang="en-US" sz="2400" dirty="0"/>
              <a:t>. Explain formal relationships among machines, languages and grammars </a:t>
            </a:r>
            <a:endParaRPr lang="en-US" sz="2400" dirty="0" smtClean="0"/>
          </a:p>
          <a:p>
            <a:pPr marL="0" indent="0" algn="just">
              <a:buNone/>
            </a:pPr>
            <a:r>
              <a:rPr lang="en-US" sz="2400" dirty="0" smtClean="0"/>
              <a:t>3</a:t>
            </a:r>
            <a:r>
              <a:rPr lang="en-US" sz="2400" dirty="0"/>
              <a:t>. </a:t>
            </a:r>
            <a:r>
              <a:rPr lang="en-US" sz="2400" dirty="0" err="1"/>
              <a:t>Analyse</a:t>
            </a:r>
            <a:r>
              <a:rPr lang="en-US" sz="2400" dirty="0"/>
              <a:t> the given language for arriving at a suitable model of computation </a:t>
            </a:r>
            <a:endParaRPr lang="en-US" sz="2400" dirty="0" smtClean="0"/>
          </a:p>
          <a:p>
            <a:pPr marL="0" indent="0" algn="just">
              <a:buNone/>
            </a:pPr>
            <a:r>
              <a:rPr lang="en-US" sz="2400" dirty="0" smtClean="0"/>
              <a:t>4</a:t>
            </a:r>
            <a:r>
              <a:rPr lang="en-US" sz="2400" dirty="0"/>
              <a:t>. Apply automata theory to prove or disprove languages </a:t>
            </a:r>
            <a:endParaRPr lang="en-US" sz="2400" dirty="0" smtClean="0"/>
          </a:p>
          <a:p>
            <a:pPr marL="0" indent="0" algn="just">
              <a:buNone/>
            </a:pPr>
            <a:r>
              <a:rPr lang="en-US" sz="2400" dirty="0" smtClean="0"/>
              <a:t>5</a:t>
            </a:r>
            <a:r>
              <a:rPr lang="en-US" sz="2400" dirty="0"/>
              <a:t>. Design grammar generating a given language and a computing </a:t>
            </a:r>
            <a:r>
              <a:rPr lang="en-US" sz="2400" dirty="0" smtClean="0"/>
              <a:t>  machine </a:t>
            </a:r>
            <a:r>
              <a:rPr lang="en-US" sz="2400" dirty="0"/>
              <a:t>accepting it  </a:t>
            </a:r>
          </a:p>
          <a:p>
            <a:pPr marL="0" indent="0" algn="just">
              <a:buNone/>
            </a:pPr>
            <a:r>
              <a:rPr lang="en-US" sz="2400" dirty="0"/>
              <a:t> </a:t>
            </a:r>
            <a:endParaRPr lang="en-IN" sz="2400" dirty="0" smtClean="0"/>
          </a:p>
        </p:txBody>
      </p:sp>
    </p:spTree>
    <p:extLst>
      <p:ext uri="{BB962C8B-B14F-4D97-AF65-F5344CB8AC3E}">
        <p14:creationId xmlns:p14="http://schemas.microsoft.com/office/powerpoint/2010/main" val="329910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487362"/>
          </a:xfrm>
        </p:spPr>
        <p:txBody>
          <a:bodyPr/>
          <a:lstStyle/>
          <a:p>
            <a:r>
              <a:rPr lang="en-IN" sz="3200" b="1" dirty="0" smtClean="0"/>
              <a:t>Course Content</a:t>
            </a:r>
            <a:endParaRPr lang="en-IN" sz="3200" b="1" dirty="0"/>
          </a:p>
        </p:txBody>
      </p:sp>
      <p:sp>
        <p:nvSpPr>
          <p:cNvPr id="3" name="Content Placeholder 2"/>
          <p:cNvSpPr>
            <a:spLocks noGrp="1"/>
          </p:cNvSpPr>
          <p:nvPr>
            <p:ph idx="1"/>
          </p:nvPr>
        </p:nvSpPr>
        <p:spPr>
          <a:xfrm>
            <a:off x="228600" y="914400"/>
            <a:ext cx="9525000" cy="4983164"/>
          </a:xfrm>
        </p:spPr>
        <p:txBody>
          <a:bodyPr/>
          <a:lstStyle/>
          <a:p>
            <a:pPr algn="just">
              <a:lnSpc>
                <a:spcPct val="150000"/>
              </a:lnSpc>
            </a:pPr>
            <a:r>
              <a:rPr lang="en-US" sz="2400" dirty="0"/>
              <a:t> </a:t>
            </a:r>
            <a:r>
              <a:rPr lang="en-US" sz="2400" dirty="0" smtClean="0"/>
              <a:t>Introduction</a:t>
            </a:r>
            <a:r>
              <a:rPr lang="en-US" sz="2400" dirty="0"/>
              <a:t>: Alphabets, Strings and Languages; Automata and grammars, Chomsky hierarchy of languages </a:t>
            </a:r>
          </a:p>
          <a:p>
            <a:pPr algn="just">
              <a:lnSpc>
                <a:spcPct val="150000"/>
              </a:lnSpc>
            </a:pPr>
            <a:r>
              <a:rPr lang="en-US" sz="2400" dirty="0"/>
              <a:t>Finite Automata: Deterministic Finite Accepters, Nondeterministic Finite Accepters, Equivalence of Deterministic and Nondeterministic Finite Accepters </a:t>
            </a:r>
          </a:p>
          <a:p>
            <a:pPr algn="just">
              <a:lnSpc>
                <a:spcPct val="150000"/>
              </a:lnSpc>
            </a:pPr>
            <a:r>
              <a:rPr lang="en-US" sz="2400" dirty="0"/>
              <a:t>Regular grammars: Regular expressions, Connection between regular languages and regular expressions, Regular grammar, Properties of regular languages </a:t>
            </a:r>
          </a:p>
          <a:p>
            <a:pPr algn="just">
              <a:lnSpc>
                <a:spcPct val="150000"/>
              </a:lnSpc>
            </a:pPr>
            <a:r>
              <a:rPr lang="en-US" sz="2400" dirty="0"/>
              <a:t>Context Free Languages: Context free grammar, Parsing and ambiguity, Simplification of context free grammars </a:t>
            </a:r>
            <a:endParaRPr lang="en-US" sz="2400" dirty="0" smtClean="0"/>
          </a:p>
        </p:txBody>
      </p:sp>
    </p:spTree>
    <p:extLst>
      <p:ext uri="{BB962C8B-B14F-4D97-AF65-F5344CB8AC3E}">
        <p14:creationId xmlns:p14="http://schemas.microsoft.com/office/powerpoint/2010/main" val="2669233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487362"/>
          </a:xfrm>
        </p:spPr>
        <p:txBody>
          <a:bodyPr/>
          <a:lstStyle/>
          <a:p>
            <a:r>
              <a:rPr lang="en-IN" sz="3200" b="1" dirty="0" smtClean="0"/>
              <a:t>Course Content Contd.. </a:t>
            </a:r>
            <a:endParaRPr lang="en-IN" sz="3200" b="1" dirty="0"/>
          </a:p>
        </p:txBody>
      </p:sp>
      <p:sp>
        <p:nvSpPr>
          <p:cNvPr id="3" name="Content Placeholder 2"/>
          <p:cNvSpPr>
            <a:spLocks noGrp="1"/>
          </p:cNvSpPr>
          <p:nvPr>
            <p:ph idx="1"/>
          </p:nvPr>
        </p:nvSpPr>
        <p:spPr>
          <a:xfrm>
            <a:off x="228600" y="914400"/>
            <a:ext cx="9525000" cy="4983164"/>
          </a:xfrm>
        </p:spPr>
        <p:txBody>
          <a:bodyPr/>
          <a:lstStyle/>
          <a:p>
            <a:pPr algn="just">
              <a:lnSpc>
                <a:spcPct val="150000"/>
              </a:lnSpc>
            </a:pPr>
            <a:r>
              <a:rPr lang="en-US" sz="2400" dirty="0"/>
              <a:t>Pushdown Automata: NDPDA, DPDA, Context free languages and PDA, Properties of context free languages </a:t>
            </a:r>
          </a:p>
          <a:p>
            <a:pPr algn="just">
              <a:lnSpc>
                <a:spcPct val="150000"/>
              </a:lnSpc>
            </a:pPr>
            <a:r>
              <a:rPr lang="en-US" sz="2400" dirty="0"/>
              <a:t>Context-sensitive languages: Context-sensitive grammars (CSG) and languages, Linear bounded automata </a:t>
            </a:r>
          </a:p>
          <a:p>
            <a:pPr algn="just">
              <a:lnSpc>
                <a:spcPct val="150000"/>
              </a:lnSpc>
            </a:pPr>
            <a:r>
              <a:rPr lang="en-US" sz="2400" dirty="0"/>
              <a:t>Turing Machines: The standard Turing machine, Turing’s thesis, Other models of Turing machines, Recursive and recursively enumerable languages, Unrestricted grammars, Relation between recursive and context sensitive language </a:t>
            </a:r>
          </a:p>
        </p:txBody>
      </p:sp>
    </p:spTree>
    <p:extLst>
      <p:ext uri="{BB962C8B-B14F-4D97-AF65-F5344CB8AC3E}">
        <p14:creationId xmlns:p14="http://schemas.microsoft.com/office/powerpoint/2010/main" val="266923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200" b="1" dirty="0"/>
              <a:t>Method of </a:t>
            </a:r>
            <a:r>
              <a:rPr lang="en-IN" sz="3200" b="1" dirty="0" smtClean="0"/>
              <a:t>Assessment</a:t>
            </a:r>
            <a:endParaRPr lang="en-IN" sz="3200" b="1" dirty="0"/>
          </a:p>
        </p:txBody>
      </p:sp>
      <p:sp>
        <p:nvSpPr>
          <p:cNvPr id="3" name="Content Placeholder 2"/>
          <p:cNvSpPr>
            <a:spLocks noGrp="1"/>
          </p:cNvSpPr>
          <p:nvPr>
            <p:ph idx="1"/>
          </p:nvPr>
        </p:nvSpPr>
        <p:spPr>
          <a:xfrm>
            <a:off x="381000" y="838201"/>
            <a:ext cx="9220200" cy="5287964"/>
          </a:xfrm>
        </p:spPr>
        <p:txBody>
          <a:bodyPr/>
          <a:lstStyle/>
          <a:p>
            <a:pPr marL="0" indent="0" algn="just">
              <a:buNone/>
            </a:pPr>
            <a:r>
              <a:rPr lang="en-IN" sz="2000" dirty="0"/>
              <a:t>There are two components for assessment in this </a:t>
            </a:r>
            <a:r>
              <a:rPr lang="en-IN" sz="2000" dirty="0" smtClean="0"/>
              <a:t>Course: </a:t>
            </a:r>
          </a:p>
          <a:p>
            <a:pPr marL="0" indent="0" algn="just">
              <a:buNone/>
            </a:pPr>
            <a:endParaRPr lang="en-IN" sz="2000" dirty="0"/>
          </a:p>
          <a:p>
            <a:pPr marL="0" indent="0" algn="just">
              <a:buNone/>
            </a:pPr>
            <a:r>
              <a:rPr lang="en-IN" sz="2400" b="1" dirty="0" smtClean="0"/>
              <a:t>Component </a:t>
            </a:r>
            <a:r>
              <a:rPr lang="en-IN" sz="2400" b="1" dirty="0"/>
              <a:t>- 1: 50% weight (CE) </a:t>
            </a:r>
          </a:p>
          <a:p>
            <a:pPr marL="0" indent="0" algn="just">
              <a:buNone/>
            </a:pPr>
            <a:r>
              <a:rPr lang="en-IN" sz="2000" dirty="0"/>
              <a:t>It has two sub components </a:t>
            </a:r>
          </a:p>
          <a:p>
            <a:pPr marL="0" indent="0" algn="just">
              <a:buNone/>
            </a:pPr>
            <a:r>
              <a:rPr lang="en-IN" sz="2000" dirty="0"/>
              <a:t>Part A: Term Test: 25% Weight </a:t>
            </a:r>
          </a:p>
          <a:p>
            <a:pPr marL="0" indent="0" algn="just">
              <a:buNone/>
            </a:pPr>
            <a:r>
              <a:rPr lang="en-IN" sz="2000" dirty="0"/>
              <a:t>Part B: Assignment: 25% Weight </a:t>
            </a:r>
            <a:endParaRPr lang="en-IN" sz="2000" dirty="0" smtClean="0"/>
          </a:p>
          <a:p>
            <a:pPr marL="0" indent="0" algn="just">
              <a:buNone/>
            </a:pPr>
            <a:endParaRPr lang="en-IN" sz="2000" dirty="0"/>
          </a:p>
          <a:p>
            <a:pPr marL="0" indent="0" algn="just">
              <a:buNone/>
            </a:pPr>
            <a:r>
              <a:rPr lang="en-IN" sz="2000" dirty="0"/>
              <a:t>Two tests will be conducted one at the end of 6th week and the other at the end of the 12th </a:t>
            </a:r>
            <a:r>
              <a:rPr lang="en-IN" sz="2000" dirty="0" smtClean="0"/>
              <a:t>week</a:t>
            </a:r>
            <a:r>
              <a:rPr lang="en-IN" sz="2000" dirty="0"/>
              <a:t>, the average of two tests will be the marks scored in term test for a maximum of 25 </a:t>
            </a:r>
            <a:r>
              <a:rPr lang="en-IN" sz="2000" dirty="0" smtClean="0"/>
              <a:t>marks</a:t>
            </a:r>
            <a:r>
              <a:rPr lang="en-IN" sz="2000" dirty="0"/>
              <a:t>. </a:t>
            </a:r>
          </a:p>
          <a:p>
            <a:pPr marL="0" indent="0" algn="just">
              <a:buNone/>
            </a:pPr>
            <a:r>
              <a:rPr lang="en-IN" sz="2000" dirty="0"/>
              <a:t>Student is required to submit two word processed assignments each assignment is set for </a:t>
            </a:r>
            <a:r>
              <a:rPr lang="en-IN" sz="2000" dirty="0" smtClean="0"/>
              <a:t>25 </a:t>
            </a:r>
            <a:r>
              <a:rPr lang="en-IN" sz="2000" dirty="0"/>
              <a:t>marks, the average of two assignments will be the marks scored in assignment for a </a:t>
            </a:r>
            <a:r>
              <a:rPr lang="en-IN" sz="2000" dirty="0" smtClean="0"/>
              <a:t>maximum </a:t>
            </a:r>
            <a:r>
              <a:rPr lang="en-IN" sz="2000" dirty="0"/>
              <a:t>of 25 marks. </a:t>
            </a:r>
          </a:p>
          <a:p>
            <a:pPr marL="0" indent="0" algn="just">
              <a:buNone/>
            </a:pPr>
            <a:r>
              <a:rPr lang="en-IN" sz="2000" dirty="0" smtClean="0"/>
              <a:t>A student is required to score a minimum of 40% in each of the components and an overall 40% for successful completion of a module and earning the credits.</a:t>
            </a:r>
            <a:endParaRPr lang="en-IN" sz="2000" dirty="0"/>
          </a:p>
        </p:txBody>
      </p:sp>
    </p:spTree>
    <p:extLst>
      <p:ext uri="{BB962C8B-B14F-4D97-AF65-F5344CB8AC3E}">
        <p14:creationId xmlns:p14="http://schemas.microsoft.com/office/powerpoint/2010/main" val="2386257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IN" sz="3200" b="1" dirty="0"/>
              <a:t>Method of </a:t>
            </a:r>
            <a:r>
              <a:rPr lang="en-IN" sz="3200" b="1" dirty="0" smtClean="0"/>
              <a:t>Assessment</a:t>
            </a:r>
            <a:endParaRPr lang="en-IN" sz="3200" b="1" dirty="0"/>
          </a:p>
        </p:txBody>
      </p:sp>
      <p:sp>
        <p:nvSpPr>
          <p:cNvPr id="3" name="Content Placeholder 2"/>
          <p:cNvSpPr>
            <a:spLocks noGrp="1"/>
          </p:cNvSpPr>
          <p:nvPr>
            <p:ph idx="1"/>
          </p:nvPr>
        </p:nvSpPr>
        <p:spPr>
          <a:xfrm>
            <a:off x="457200" y="990599"/>
            <a:ext cx="9067800" cy="5029201"/>
          </a:xfrm>
        </p:spPr>
        <p:txBody>
          <a:bodyPr/>
          <a:lstStyle/>
          <a:p>
            <a:pPr marL="0" indent="0">
              <a:buNone/>
            </a:pPr>
            <a:r>
              <a:rPr lang="en-IN" sz="2400" b="1" dirty="0" smtClean="0"/>
              <a:t>Component - 2 : 50% weight </a:t>
            </a:r>
          </a:p>
          <a:p>
            <a:pPr marL="0" indent="0">
              <a:buNone/>
            </a:pPr>
            <a:r>
              <a:rPr lang="en-IN" sz="2400" dirty="0" smtClean="0"/>
              <a:t>A 3 hour duration semester end examination will be conducted for maximum marks of 100 and will be reduced to 50% weight. </a:t>
            </a:r>
          </a:p>
          <a:p>
            <a:pPr marL="0" indent="0">
              <a:buNone/>
            </a:pPr>
            <a:r>
              <a:rPr lang="en-IN" sz="2400" dirty="0" smtClean="0"/>
              <a:t> </a:t>
            </a:r>
          </a:p>
          <a:p>
            <a:pPr marL="0" indent="0">
              <a:buNone/>
            </a:pPr>
            <a:r>
              <a:rPr lang="en-IN" sz="2400" dirty="0" smtClean="0"/>
              <a:t>The assessment questions are set to test the learning outcomes. In each component certain learning outcomes are assessed. The following table illustrates the focus of learning outcome in each component assessed: </a:t>
            </a:r>
          </a:p>
          <a:p>
            <a:pPr marL="0" indent="0">
              <a:buNone/>
            </a:pPr>
            <a:endParaRPr lang="en-US" sz="2400" dirty="0" smtClean="0"/>
          </a:p>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r>
              <a:rPr lang="en-IN" sz="2400" dirty="0" smtClean="0"/>
              <a:t>Both </a:t>
            </a:r>
            <a:r>
              <a:rPr lang="en-IN" sz="2400" dirty="0"/>
              <a:t>components will be moderated by a second examiner</a:t>
            </a:r>
            <a:r>
              <a:rPr lang="en-IN" sz="2400" dirty="0" smtClean="0"/>
              <a:t>.</a:t>
            </a:r>
            <a:endParaRPr lang="en-IN" sz="2400" dirty="0"/>
          </a:p>
        </p:txBody>
      </p:sp>
      <p:pic>
        <p:nvPicPr>
          <p:cNvPr id="4" name="Picture 3"/>
          <p:cNvPicPr>
            <a:picLocks noChangeAspect="1"/>
          </p:cNvPicPr>
          <p:nvPr/>
        </p:nvPicPr>
        <p:blipFill>
          <a:blip r:embed="rId2"/>
          <a:stretch>
            <a:fillRect/>
          </a:stretch>
        </p:blipFill>
        <p:spPr>
          <a:xfrm>
            <a:off x="2057400" y="3919330"/>
            <a:ext cx="5362414" cy="1719470"/>
          </a:xfrm>
          <a:prstGeom prst="rect">
            <a:avLst/>
          </a:prstGeom>
        </p:spPr>
      </p:pic>
    </p:spTree>
    <p:extLst>
      <p:ext uri="{BB962C8B-B14F-4D97-AF65-F5344CB8AC3E}">
        <p14:creationId xmlns:p14="http://schemas.microsoft.com/office/powerpoint/2010/main" val="3609893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5428</TotalTime>
  <Words>1101</Words>
  <Application>Microsoft Office PowerPoint</Application>
  <PresentationFormat>A4 Paper (210x297 mm)</PresentationFormat>
  <Paragraphs>224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Course Code: CSC211A   Course Title: Formal Languages and Automata Theory </vt:lpstr>
      <vt:lpstr>Programme Details </vt:lpstr>
      <vt:lpstr>Why this Course– CSE</vt:lpstr>
      <vt:lpstr>Course Aim and Summary</vt:lpstr>
      <vt:lpstr>Course Intended Learning Outcomes</vt:lpstr>
      <vt:lpstr>Course Content</vt:lpstr>
      <vt:lpstr>Course Content Contd.. </vt:lpstr>
      <vt:lpstr>Method of Assessment</vt:lpstr>
      <vt:lpstr>Method of Assessment</vt:lpstr>
      <vt:lpstr>References</vt:lpstr>
      <vt:lpstr>Course Delivery Schedule Number of Course Credits: 3 (3 Theory)</vt:lpstr>
      <vt:lpstr>Course Delivery Schedule, Cont’d ...  </vt:lpstr>
      <vt:lpstr>Course Delivery Schedule, Cont’d ...  </vt:lpstr>
      <vt:lpstr>Course Delivery Schedule, Cont’d ...  </vt:lpstr>
      <vt:lpstr>Course Delivery Schedule, Cont’d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Padmapriya</cp:lastModifiedBy>
  <cp:revision>834</cp:revision>
  <dcterms:created xsi:type="dcterms:W3CDTF">2006-08-16T00:00:00Z</dcterms:created>
  <dcterms:modified xsi:type="dcterms:W3CDTF">2019-01-07T06:39:00Z</dcterms:modified>
</cp:coreProperties>
</file>