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06" r:id="rId2"/>
    <p:sldId id="335" r:id="rId3"/>
    <p:sldId id="334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6" r:id="rId30"/>
    <p:sldId id="337" r:id="rId31"/>
    <p:sldId id="338" r:id="rId3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50.wmf"/><Relationship Id="rId6" Type="http://schemas.openxmlformats.org/officeDocument/2006/relationships/image" Target="../media/image35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3.wmf"/><Relationship Id="rId4" Type="http://schemas.openxmlformats.org/officeDocument/2006/relationships/image" Target="../media/image7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3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4.wmf"/><Relationship Id="rId4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68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568E43-D0C4-408A-82C8-3CA3DBB240DA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7B95894-F9AE-4E3C-AEC4-010CAC7C45F6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B33D275-F1FC-4483-ADBB-473A86F23755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>
            <a:lvl2pPr marL="742950" indent="-2857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C471759-C96D-417F-A604-B2AFFB779542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579824F-CB89-4BCF-8F7F-4B92D60461A2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3A11384-BE65-4CD5-93B1-941EB8735358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7FDD4B1-C572-42CB-B2B4-3850A1F18DF3}" type="datetime1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26597A1-91C5-450B-9BD5-6684281C3694}" type="datetime1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3E65CFC-1457-4EA4-B794-8D5E944D1240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DF3E1D1-8B21-4B1C-9512-055CC8A2E76C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29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152400" y="6142257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kash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22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1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70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7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76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3.wmf"/><Relationship Id="rId10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9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3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</a:t>
            </a:r>
            <a:r>
              <a:rPr lang="en-GB" sz="3200" dirty="0"/>
              <a:t>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r>
              <a:rPr lang="en-IN" sz="3200" dirty="0" smtClean="0"/>
              <a:t>Prakash P</a:t>
            </a:r>
          </a:p>
          <a:p>
            <a:r>
              <a:rPr lang="en-IN" sz="2800" smtClean="0">
                <a:hlinkClick r:id="rId2"/>
              </a:rPr>
              <a:t>prakash.cs.et@msruas.ac.in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0" y="2718123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  <a:ea typeface="+mj-ea"/>
                <a:cs typeface="+mj-cs"/>
              </a:rPr>
              <a:t>Lecture 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1:Introduction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66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Length of Concatenation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 smtClean="0"/>
              <a:t>Example</a:t>
            </a:r>
            <a:r>
              <a:rPr lang="en-US" altLang="en-US" dirty="0"/>
              <a:t>: 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3657600" y="1143000"/>
          <a:ext cx="2247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" name="Equation" r:id="rId3" imgW="2247840" imgH="609480" progId="Equation.3">
                  <p:embed/>
                </p:oleObj>
              </mc:Choice>
              <mc:Fallback>
                <p:oleObj name="Equation" r:id="rId3" imgW="22478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143000"/>
                        <a:ext cx="2247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62779"/>
              </p:ext>
            </p:extLst>
          </p:nvPr>
        </p:nvGraphicFramePr>
        <p:xfrm>
          <a:off x="2743200" y="2209800"/>
          <a:ext cx="4381500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" name="Equation" r:id="rId5" imgW="4381200" imgH="3784320" progId="Equation.3">
                  <p:embed/>
                </p:oleObj>
              </mc:Choice>
              <mc:Fallback>
                <p:oleObj name="Equation" r:id="rId5" imgW="4381200" imgH="3784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09800"/>
                        <a:ext cx="4381500" cy="378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05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Proof of Concatenation Length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Claim:</a:t>
            </a:r>
            <a:r>
              <a:rPr lang="en-US" altLang="en-US" dirty="0"/>
              <a:t> 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Proof</a:t>
            </a:r>
            <a:r>
              <a:rPr lang="en-US" altLang="en-US" dirty="0">
                <a:solidFill>
                  <a:srgbClr val="FF0000"/>
                </a:solidFill>
              </a:rPr>
              <a:t>:   </a:t>
            </a:r>
            <a:r>
              <a:rPr lang="en-US" altLang="en-US" dirty="0"/>
              <a:t>By induction on the </a:t>
            </a:r>
            <a:r>
              <a:rPr lang="en-US" altLang="en-US" dirty="0" smtClean="0"/>
              <a:t>length </a:t>
            </a:r>
            <a:endParaRPr lang="en-US" altLang="en-US" dirty="0"/>
          </a:p>
          <a:p>
            <a:pPr lvl="1"/>
            <a:endParaRPr lang="en-US" altLang="en-US" sz="3200" dirty="0" smtClean="0">
              <a:solidFill>
                <a:srgbClr val="009900"/>
              </a:solidFill>
            </a:endParaRPr>
          </a:p>
          <a:p>
            <a:pPr lvl="1"/>
            <a:r>
              <a:rPr lang="en-US" altLang="en-US" sz="3200" dirty="0" smtClean="0">
                <a:solidFill>
                  <a:srgbClr val="009900"/>
                </a:solidFill>
              </a:rPr>
              <a:t>Induction </a:t>
            </a:r>
            <a:r>
              <a:rPr lang="en-US" altLang="en-US" sz="3200" dirty="0">
                <a:solidFill>
                  <a:srgbClr val="009900"/>
                </a:solidFill>
              </a:rPr>
              <a:t>basis:</a:t>
            </a:r>
          </a:p>
          <a:p>
            <a:pPr lvl="1"/>
            <a:r>
              <a:rPr lang="en-US" altLang="en-US" sz="3200" dirty="0" smtClean="0"/>
              <a:t>From </a:t>
            </a:r>
            <a:r>
              <a:rPr lang="en-US" altLang="en-US" sz="3200" dirty="0"/>
              <a:t>definition of length:</a:t>
            </a:r>
            <a:r>
              <a:rPr lang="en-US" altLang="en-US" dirty="0"/>
              <a:t> 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679163"/>
              </p:ext>
            </p:extLst>
          </p:nvPr>
        </p:nvGraphicFramePr>
        <p:xfrm>
          <a:off x="2171700" y="1600200"/>
          <a:ext cx="2247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6" name="Equation" r:id="rId3" imgW="2247840" imgH="609480" progId="Equation.3">
                  <p:embed/>
                </p:oleObj>
              </mc:Choice>
              <mc:Fallback>
                <p:oleObj name="Equation" r:id="rId3" imgW="22478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1600200"/>
                        <a:ext cx="2247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935207"/>
              </p:ext>
            </p:extLst>
          </p:nvPr>
        </p:nvGraphicFramePr>
        <p:xfrm>
          <a:off x="6705600" y="2209800"/>
          <a:ext cx="3540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7" name="Equation" r:id="rId5" imgW="355320" imgH="609480" progId="Equation.3">
                  <p:embed/>
                </p:oleObj>
              </mc:Choice>
              <mc:Fallback>
                <p:oleObj name="Equation" r:id="rId5" imgW="3553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209800"/>
                        <a:ext cx="3540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410235"/>
              </p:ext>
            </p:extLst>
          </p:nvPr>
        </p:nvGraphicFramePr>
        <p:xfrm>
          <a:off x="4038600" y="3429000"/>
          <a:ext cx="101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8" name="Equation" r:id="rId7" imgW="1015920" imgH="609480" progId="Equation.3">
                  <p:embed/>
                </p:oleObj>
              </mc:Choice>
              <mc:Fallback>
                <p:oleObj name="Equation" r:id="rId7" imgW="10159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429000"/>
                        <a:ext cx="1016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788134"/>
              </p:ext>
            </p:extLst>
          </p:nvPr>
        </p:nvGraphicFramePr>
        <p:xfrm>
          <a:off x="2057400" y="4648200"/>
          <a:ext cx="3733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9" name="Equation" r:id="rId9" imgW="3733560" imgH="609480" progId="Equation.3">
                  <p:embed/>
                </p:oleObj>
              </mc:Choice>
              <mc:Fallback>
                <p:oleObj name="Equation" r:id="rId9" imgW="37335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648200"/>
                        <a:ext cx="3733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966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915400" cy="4525963"/>
          </a:xfrm>
        </p:spPr>
        <p:txBody>
          <a:bodyPr/>
          <a:lstStyle/>
          <a:p>
            <a:pPr lvl="1"/>
            <a:r>
              <a:rPr lang="en-US" altLang="en-US" sz="3200" dirty="0">
                <a:solidFill>
                  <a:srgbClr val="009900"/>
                </a:solidFill>
              </a:rPr>
              <a:t>Inductive hypothesis:</a:t>
            </a:r>
          </a:p>
          <a:p>
            <a:pPr marL="914400" lvl="2" indent="0">
              <a:buNone/>
            </a:pPr>
            <a:r>
              <a:rPr lang="en-US" altLang="en-US" dirty="0" smtClean="0"/>
              <a:t>   	   	</a:t>
            </a:r>
            <a:r>
              <a:rPr lang="en-US" altLang="en-US" sz="3200" dirty="0" smtClean="0"/>
              <a:t>for</a:t>
            </a:r>
            <a:endParaRPr lang="en-US" altLang="en-US" sz="3200" dirty="0"/>
          </a:p>
          <a:p>
            <a:pPr lvl="1"/>
            <a:endParaRPr lang="en-US" altLang="en-US" dirty="0"/>
          </a:p>
          <a:p>
            <a:pPr lvl="1"/>
            <a:r>
              <a:rPr lang="en-US" altLang="en-US" sz="3200" dirty="0" smtClean="0">
                <a:solidFill>
                  <a:srgbClr val="009900"/>
                </a:solidFill>
              </a:rPr>
              <a:t>Inductive </a:t>
            </a:r>
            <a:r>
              <a:rPr lang="en-US" altLang="en-US" sz="3200" dirty="0">
                <a:solidFill>
                  <a:srgbClr val="009900"/>
                </a:solidFill>
              </a:rPr>
              <a:t>step: </a:t>
            </a:r>
            <a:r>
              <a:rPr lang="en-US" altLang="en-US" sz="3200" dirty="0"/>
              <a:t>we will </a:t>
            </a:r>
            <a:r>
              <a:rPr lang="en-US" altLang="en-US" sz="3200" dirty="0" smtClean="0"/>
              <a:t>prove</a:t>
            </a:r>
            <a:endParaRPr lang="en-US" altLang="en-US" sz="3200" dirty="0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635613"/>
              </p:ext>
            </p:extLst>
          </p:nvPr>
        </p:nvGraphicFramePr>
        <p:xfrm>
          <a:off x="6248400" y="3124200"/>
          <a:ext cx="2247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0" name="Equation" r:id="rId3" imgW="2247840" imgH="609480" progId="Equation.3">
                  <p:embed/>
                </p:oleObj>
              </mc:Choice>
              <mc:Fallback>
                <p:oleObj name="Equation" r:id="rId3" imgW="22478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124200"/>
                        <a:ext cx="2247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431706"/>
              </p:ext>
            </p:extLst>
          </p:nvPr>
        </p:nvGraphicFramePr>
        <p:xfrm>
          <a:off x="4191000" y="2133600"/>
          <a:ext cx="2463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1" name="Equation" r:id="rId5" imgW="2463480" imgH="609480" progId="Equation.3">
                  <p:embed/>
                </p:oleObj>
              </mc:Choice>
              <mc:Fallback>
                <p:oleObj name="Equation" r:id="rId5" imgW="24634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133600"/>
                        <a:ext cx="2463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422478"/>
              </p:ext>
            </p:extLst>
          </p:nvPr>
        </p:nvGraphicFramePr>
        <p:xfrm>
          <a:off x="6202339" y="4053681"/>
          <a:ext cx="172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2" name="Equation" r:id="rId7" imgW="1726920" imgH="609480" progId="Equation.3">
                  <p:embed/>
                </p:oleObj>
              </mc:Choice>
              <mc:Fallback>
                <p:oleObj name="Equation" r:id="rId7" imgW="17269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2339" y="4053681"/>
                        <a:ext cx="1727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67848"/>
              </p:ext>
            </p:extLst>
          </p:nvPr>
        </p:nvGraphicFramePr>
        <p:xfrm>
          <a:off x="4953000" y="1447800"/>
          <a:ext cx="2247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3" name="Equation" r:id="rId9" imgW="2247840" imgH="609480" progId="Equation.3">
                  <p:embed/>
                </p:oleObj>
              </mc:Choice>
              <mc:Fallback>
                <p:oleObj name="Equation" r:id="rId9" imgW="22478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447800"/>
                        <a:ext cx="2247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altLang="en-US" dirty="0"/>
              <a:t>Proof of Concatenation Length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7800" y="4038600"/>
            <a:ext cx="201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365159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Inductive Step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95400"/>
            <a:ext cx="8915400" cy="4525963"/>
          </a:xfrm>
        </p:spPr>
        <p:txBody>
          <a:bodyPr/>
          <a:lstStyle/>
          <a:p>
            <a:r>
              <a:rPr lang="en-US" altLang="en-US" dirty="0"/>
              <a:t>Write             </a:t>
            </a:r>
            <a:r>
              <a:rPr lang="en-US" altLang="en-US" dirty="0" smtClean="0"/>
              <a:t> 	 ,      </a:t>
            </a:r>
            <a:r>
              <a:rPr lang="en-US" altLang="en-US" dirty="0"/>
              <a:t>where</a:t>
            </a:r>
          </a:p>
          <a:p>
            <a:endParaRPr lang="en-US" altLang="en-US" dirty="0"/>
          </a:p>
          <a:p>
            <a:r>
              <a:rPr lang="en-US" altLang="en-US" dirty="0"/>
              <a:t>From definition of length: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From inductive hypothesis:</a:t>
            </a:r>
          </a:p>
          <a:p>
            <a:endParaRPr lang="en-US" altLang="en-US" dirty="0"/>
          </a:p>
          <a:p>
            <a:r>
              <a:rPr lang="en-US" altLang="en-US" dirty="0" smtClean="0"/>
              <a:t>Thus</a:t>
            </a:r>
            <a:r>
              <a:rPr lang="en-US" altLang="en-US" dirty="0"/>
              <a:t>: </a:t>
            </a:r>
          </a:p>
          <a:p>
            <a:endParaRPr lang="en-US" altLang="en-US" dirty="0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512930"/>
              </p:ext>
            </p:extLst>
          </p:nvPr>
        </p:nvGraphicFramePr>
        <p:xfrm>
          <a:off x="1981200" y="1447800"/>
          <a:ext cx="1371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" name="Equation" r:id="rId3" imgW="1371600" imgH="304560" progId="Equation.3">
                  <p:embed/>
                </p:oleObj>
              </mc:Choice>
              <mc:Fallback>
                <p:oleObj name="Equation" r:id="rId3" imgW="13716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47800"/>
                        <a:ext cx="1371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069174"/>
              </p:ext>
            </p:extLst>
          </p:nvPr>
        </p:nvGraphicFramePr>
        <p:xfrm>
          <a:off x="5181600" y="1295400"/>
          <a:ext cx="27559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" name="Equation" r:id="rId5" imgW="2755800" imgH="609480" progId="Equation.3">
                  <p:embed/>
                </p:oleObj>
              </mc:Choice>
              <mc:Fallback>
                <p:oleObj name="Equation" r:id="rId5" imgW="27558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295400"/>
                        <a:ext cx="27559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285798"/>
              </p:ext>
            </p:extLst>
          </p:nvPr>
        </p:nvGraphicFramePr>
        <p:xfrm>
          <a:off x="5410200" y="2387600"/>
          <a:ext cx="38354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9" name="Equation" r:id="rId7" imgW="3835080" imgH="1422360" progId="Equation.3">
                  <p:embed/>
                </p:oleObj>
              </mc:Choice>
              <mc:Fallback>
                <p:oleObj name="Equation" r:id="rId7" imgW="3835080" imgH="142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387600"/>
                        <a:ext cx="38354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919372"/>
              </p:ext>
            </p:extLst>
          </p:nvPr>
        </p:nvGraphicFramePr>
        <p:xfrm>
          <a:off x="5791200" y="4191000"/>
          <a:ext cx="2451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" name="Equation" r:id="rId9" imgW="2450880" imgH="609480" progId="Equation.3">
                  <p:embed/>
                </p:oleObj>
              </mc:Choice>
              <mc:Fallback>
                <p:oleObj name="Equation" r:id="rId9" imgW="24508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191000"/>
                        <a:ext cx="2451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2057400" y="5562600"/>
          <a:ext cx="66690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" name="Equation" r:id="rId11" imgW="6667200" imgH="609480" progId="Equation.3">
                  <p:embed/>
                </p:oleObj>
              </mc:Choice>
              <mc:Fallback>
                <p:oleObj name="Equation" r:id="rId11" imgW="66672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562600"/>
                        <a:ext cx="66690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027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Empty String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string with no letters: </a:t>
            </a:r>
          </a:p>
          <a:p>
            <a:r>
              <a:rPr lang="en-US" altLang="en-US" dirty="0" smtClean="0"/>
              <a:t>Observations</a:t>
            </a:r>
            <a:r>
              <a:rPr lang="en-US" altLang="en-US" dirty="0"/>
              <a:t>: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607606"/>
              </p:ext>
            </p:extLst>
          </p:nvPr>
        </p:nvGraphicFramePr>
        <p:xfrm>
          <a:off x="5029200" y="1717675"/>
          <a:ext cx="330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2" name="Equation" r:id="rId3" imgW="330120" imgH="419040" progId="Equation.3">
                  <p:embed/>
                </p:oleObj>
              </mc:Choice>
              <mc:Fallback>
                <p:oleObj name="Equation" r:id="rId3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717675"/>
                        <a:ext cx="330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789106"/>
              </p:ext>
            </p:extLst>
          </p:nvPr>
        </p:nvGraphicFramePr>
        <p:xfrm>
          <a:off x="3505200" y="2362200"/>
          <a:ext cx="4686300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3" name="Equation" r:id="rId5" imgW="4686120" imgH="3543120" progId="Equation.3">
                  <p:embed/>
                </p:oleObj>
              </mc:Choice>
              <mc:Fallback>
                <p:oleObj name="Equation" r:id="rId5" imgW="4686120" imgH="3543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62200"/>
                        <a:ext cx="4686300" cy="354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79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Substring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915400" cy="4525963"/>
          </a:xfrm>
        </p:spPr>
        <p:txBody>
          <a:bodyPr/>
          <a:lstStyle/>
          <a:p>
            <a:r>
              <a:rPr lang="en-US" altLang="en-US" dirty="0"/>
              <a:t>Substring of string: </a:t>
            </a:r>
          </a:p>
          <a:p>
            <a:pPr lvl="1"/>
            <a:r>
              <a:rPr lang="en-US" altLang="en-US" sz="3200" dirty="0"/>
              <a:t>a subsequence of consecutive characters</a:t>
            </a:r>
          </a:p>
          <a:p>
            <a:pPr marL="0" indent="0">
              <a:buNone/>
            </a:pPr>
            <a:r>
              <a:rPr lang="en-US" altLang="en-US" dirty="0" smtClean="0"/>
              <a:t>	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             </a:t>
            </a:r>
            <a:r>
              <a:rPr lang="en-US" altLang="en-US" b="1" dirty="0" smtClean="0"/>
              <a:t>String                    Substring</a:t>
            </a:r>
            <a:endParaRPr lang="en-US" altLang="en-US" b="1" dirty="0"/>
          </a:p>
        </p:txBody>
      </p:sp>
      <p:graphicFrame>
        <p:nvGraphicFramePr>
          <p:cNvPr id="62470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234668"/>
              </p:ext>
            </p:extLst>
          </p:nvPr>
        </p:nvGraphicFramePr>
        <p:xfrm>
          <a:off x="6019800" y="3429000"/>
          <a:ext cx="10541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" name="Equation" r:id="rId3" imgW="1054080" imgH="2717640" progId="Equation.3">
                  <p:embed/>
                </p:oleObj>
              </mc:Choice>
              <mc:Fallback>
                <p:oleObj name="Equation" r:id="rId3" imgW="105408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429000"/>
                        <a:ext cx="10541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1031"/>
          <p:cNvGraphicFramePr>
            <a:graphicFrameLocks noChangeAspect="1"/>
          </p:cNvGraphicFramePr>
          <p:nvPr/>
        </p:nvGraphicFramePr>
        <p:xfrm>
          <a:off x="2819400" y="3429000"/>
          <a:ext cx="13081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" name="Equation" r:id="rId5" imgW="1307880" imgH="2717640" progId="Equation.3">
                  <p:embed/>
                </p:oleObj>
              </mc:Choice>
              <mc:Fallback>
                <p:oleObj name="Equation" r:id="rId5" imgW="130788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9000"/>
                        <a:ext cx="13081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Line 1032"/>
          <p:cNvSpPr>
            <a:spLocks noChangeShapeType="1"/>
          </p:cNvSpPr>
          <p:nvPr/>
        </p:nvSpPr>
        <p:spPr bwMode="auto">
          <a:xfrm>
            <a:off x="2819400" y="39624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3" name="Line 1033"/>
          <p:cNvSpPr>
            <a:spLocks noChangeShapeType="1"/>
          </p:cNvSpPr>
          <p:nvPr/>
        </p:nvSpPr>
        <p:spPr bwMode="auto">
          <a:xfrm>
            <a:off x="2819400" y="47244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4" name="Line 1034"/>
          <p:cNvSpPr>
            <a:spLocks noChangeShapeType="1"/>
          </p:cNvSpPr>
          <p:nvPr/>
        </p:nvSpPr>
        <p:spPr bwMode="auto">
          <a:xfrm>
            <a:off x="3276600" y="54864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5" name="Line 1035"/>
          <p:cNvSpPr>
            <a:spLocks noChangeShapeType="1"/>
          </p:cNvSpPr>
          <p:nvPr/>
        </p:nvSpPr>
        <p:spPr bwMode="auto">
          <a:xfrm>
            <a:off x="3124200" y="62484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Prefix and Suffix</a:t>
            </a:r>
          </a:p>
        </p:txBody>
      </p:sp>
      <p:sp>
        <p:nvSpPr>
          <p:cNvPr id="614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b="1" dirty="0" smtClean="0"/>
              <a:t>Prefixes         Suffixes</a:t>
            </a:r>
            <a:endParaRPr lang="en-US" altLang="en-US" b="1" dirty="0"/>
          </a:p>
          <a:p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61444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873362"/>
              </p:ext>
            </p:extLst>
          </p:nvPr>
        </p:nvGraphicFramePr>
        <p:xfrm>
          <a:off x="2438400" y="1143000"/>
          <a:ext cx="130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6" name="Equation" r:id="rId3" imgW="1307880" imgH="431640" progId="Equation.3">
                  <p:embed/>
                </p:oleObj>
              </mc:Choice>
              <mc:Fallback>
                <p:oleObj name="Equation" r:id="rId3" imgW="1307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143000"/>
                        <a:ext cx="1308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839571"/>
              </p:ext>
            </p:extLst>
          </p:nvPr>
        </p:nvGraphicFramePr>
        <p:xfrm>
          <a:off x="1371600" y="2133600"/>
          <a:ext cx="1308100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7" name="Equation" r:id="rId5" imgW="1307880" imgH="4241520" progId="Equation.3">
                  <p:embed/>
                </p:oleObj>
              </mc:Choice>
              <mc:Fallback>
                <p:oleObj name="Equation" r:id="rId5" imgW="1307880" imgH="4241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33600"/>
                        <a:ext cx="1308100" cy="424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094138"/>
              </p:ext>
            </p:extLst>
          </p:nvPr>
        </p:nvGraphicFramePr>
        <p:xfrm>
          <a:off x="3505200" y="2133600"/>
          <a:ext cx="1308100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8" name="Equation" r:id="rId7" imgW="1307880" imgH="4241520" progId="Equation.3">
                  <p:embed/>
                </p:oleObj>
              </mc:Choice>
              <mc:Fallback>
                <p:oleObj name="Equation" r:id="rId7" imgW="1307880" imgH="4241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133600"/>
                        <a:ext cx="1308100" cy="424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1031"/>
          <p:cNvGraphicFramePr>
            <a:graphicFrameLocks noChangeAspect="1"/>
          </p:cNvGraphicFramePr>
          <p:nvPr/>
        </p:nvGraphicFramePr>
        <p:xfrm>
          <a:off x="7315200" y="2209800"/>
          <a:ext cx="1346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9" name="Equation" r:id="rId9" imgW="1346040" imgH="304560" progId="Equation.3">
                  <p:embed/>
                </p:oleObj>
              </mc:Choice>
              <mc:Fallback>
                <p:oleObj name="Equation" r:id="rId9" imgW="13460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209800"/>
                        <a:ext cx="1346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Line 1032"/>
          <p:cNvSpPr>
            <a:spLocks noChangeShapeType="1"/>
          </p:cNvSpPr>
          <p:nvPr/>
        </p:nvSpPr>
        <p:spPr bwMode="auto">
          <a:xfrm flipV="1">
            <a:off x="7543800" y="25146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Line 1033"/>
          <p:cNvSpPr>
            <a:spLocks noChangeShapeType="1"/>
          </p:cNvSpPr>
          <p:nvPr/>
        </p:nvSpPr>
        <p:spPr bwMode="auto">
          <a:xfrm flipH="1" flipV="1">
            <a:off x="8534400" y="2514600"/>
            <a:ext cx="304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Text Box 1034"/>
          <p:cNvSpPr txBox="1">
            <a:spLocks noChangeArrowheads="1"/>
          </p:cNvSpPr>
          <p:nvPr/>
        </p:nvSpPr>
        <p:spPr bwMode="auto">
          <a:xfrm>
            <a:off x="6324600" y="3200400"/>
            <a:ext cx="719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prefix</a:t>
            </a:r>
          </a:p>
        </p:txBody>
      </p:sp>
      <p:sp>
        <p:nvSpPr>
          <p:cNvPr id="61451" name="Text Box 1035"/>
          <p:cNvSpPr txBox="1">
            <a:spLocks noChangeArrowheads="1"/>
          </p:cNvSpPr>
          <p:nvPr/>
        </p:nvSpPr>
        <p:spPr bwMode="auto">
          <a:xfrm>
            <a:off x="8164513" y="3886200"/>
            <a:ext cx="6873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suffix</a:t>
            </a:r>
          </a:p>
        </p:txBody>
      </p:sp>
    </p:spTree>
    <p:extLst>
      <p:ext uri="{BB962C8B-B14F-4D97-AF65-F5344CB8AC3E}">
        <p14:creationId xmlns:p14="http://schemas.microsoft.com/office/powerpoint/2010/main" val="2573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Operation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 smtClean="0"/>
              <a:t>Example</a:t>
            </a:r>
            <a:r>
              <a:rPr lang="en-US" altLang="en-US" dirty="0"/>
              <a:t>:</a:t>
            </a:r>
          </a:p>
          <a:p>
            <a:endParaRPr lang="en-US" altLang="en-US" dirty="0"/>
          </a:p>
          <a:p>
            <a:r>
              <a:rPr lang="en-US" altLang="en-US" dirty="0" smtClean="0"/>
              <a:t>Definition</a:t>
            </a:r>
            <a:r>
              <a:rPr lang="en-US" altLang="en-US" dirty="0"/>
              <a:t>:</a:t>
            </a:r>
          </a:p>
          <a:p>
            <a:pPr marL="457200" lvl="1" indent="0">
              <a:buNone/>
            </a:pPr>
            <a:r>
              <a:rPr lang="en-US" altLang="en-US" dirty="0" smtClean="0"/>
              <a:t>               </a:t>
            </a:r>
            <a:endParaRPr lang="en-US" altLang="en-US" dirty="0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3505200" y="914400"/>
          <a:ext cx="26797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0" name="Equation" r:id="rId3" imgW="2679480" imgH="1231560" progId="Equation.3">
                  <p:embed/>
                </p:oleObj>
              </mc:Choice>
              <mc:Fallback>
                <p:oleObj name="Equation" r:id="rId3" imgW="2679480" imgH="1231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914400"/>
                        <a:ext cx="26797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2819400" y="2438400"/>
          <a:ext cx="4191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1" name="Equation" r:id="rId5" imgW="4190760" imgH="723600" progId="Equation.3">
                  <p:embed/>
                </p:oleObj>
              </mc:Choice>
              <mc:Fallback>
                <p:oleObj name="Equation" r:id="rId5" imgW="419076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38400"/>
                        <a:ext cx="4191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373687"/>
              </p:ext>
            </p:extLst>
          </p:nvPr>
        </p:nvGraphicFramePr>
        <p:xfrm>
          <a:off x="2971800" y="3887787"/>
          <a:ext cx="14351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2" name="Equation" r:id="rId7" imgW="1434960" imgH="609480" progId="Equation.3">
                  <p:embed/>
                </p:oleObj>
              </mc:Choice>
              <mc:Fallback>
                <p:oleObj name="Equation" r:id="rId7" imgW="14349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87787"/>
                        <a:ext cx="14351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954673"/>
              </p:ext>
            </p:extLst>
          </p:nvPr>
        </p:nvGraphicFramePr>
        <p:xfrm>
          <a:off x="2819400" y="4724400"/>
          <a:ext cx="2438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3" name="Equation" r:id="rId9" imgW="2438280" imgH="723600" progId="Equation.3">
                  <p:embed/>
                </p:oleObj>
              </mc:Choice>
              <mc:Fallback>
                <p:oleObj name="Equation" r:id="rId9" imgW="24382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724400"/>
                        <a:ext cx="2438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407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The * Operation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	: </a:t>
            </a:r>
            <a:r>
              <a:rPr lang="en-US" altLang="en-US" dirty="0"/>
              <a:t>the set of all possible strings </a:t>
            </a:r>
            <a:r>
              <a:rPr lang="en-US" altLang="en-US" dirty="0" smtClean="0"/>
              <a:t>from alphabet 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834704"/>
              </p:ext>
            </p:extLst>
          </p:nvPr>
        </p:nvGraphicFramePr>
        <p:xfrm>
          <a:off x="685800" y="17145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1" name="Equation" r:id="rId3" imgW="609480" imgH="419040" progId="Equation.3">
                  <p:embed/>
                </p:oleObj>
              </mc:Choice>
              <mc:Fallback>
                <p:oleObj name="Equation" r:id="rId3" imgW="609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145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647100"/>
              </p:ext>
            </p:extLst>
          </p:nvPr>
        </p:nvGraphicFramePr>
        <p:xfrm>
          <a:off x="8891587" y="1752600"/>
          <a:ext cx="3286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2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1587" y="1752600"/>
                        <a:ext cx="3286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609600" y="2514600"/>
          <a:ext cx="773588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3" name="Equation" r:id="rId7" imgW="7734240" imgH="1320480" progId="Equation.3">
                  <p:embed/>
                </p:oleObj>
              </mc:Choice>
              <mc:Fallback>
                <p:oleObj name="Equation" r:id="rId7" imgW="7734240" imgH="13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14600"/>
                        <a:ext cx="7735888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546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533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>
                <a:latin typeface="+mj-lt"/>
              </a:rPr>
              <a:t>The + Operation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533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200" dirty="0">
                <a:solidFill>
                  <a:schemeClr val="accent2"/>
                </a:solidFill>
                <a:latin typeface="Comic Sans MS" panose="030F0702030302020204" pitchFamily="66" charset="0"/>
              </a:rPr>
              <a:t>      </a:t>
            </a:r>
            <a:r>
              <a:rPr lang="en-US" altLang="en-US" sz="3200" dirty="0">
                <a:latin typeface="Comic Sans MS" panose="030F0702030302020204" pitchFamily="66" charset="0"/>
              </a:rPr>
              <a:t>: </a:t>
            </a:r>
            <a:r>
              <a:rPr lang="en-US" altLang="en-US" sz="3200" dirty="0">
                <a:latin typeface="+mn-lt"/>
              </a:rPr>
              <a:t>the set of all possible strings from</a:t>
            </a:r>
          </a:p>
          <a:p>
            <a:pPr>
              <a:spcBef>
                <a:spcPct val="20000"/>
              </a:spcBef>
            </a:pPr>
            <a:r>
              <a:rPr lang="en-US" altLang="en-US" sz="3200" dirty="0">
                <a:latin typeface="+mn-lt"/>
              </a:rPr>
              <a:t>        </a:t>
            </a:r>
            <a:r>
              <a:rPr lang="en-US" altLang="en-US" sz="3200" dirty="0" smtClean="0">
                <a:latin typeface="+mn-lt"/>
              </a:rPr>
              <a:t>   alphabet      </a:t>
            </a:r>
            <a:r>
              <a:rPr lang="en-US" altLang="en-US" sz="3200" dirty="0">
                <a:latin typeface="+mn-lt"/>
              </a:rPr>
              <a:t>except  </a:t>
            </a:r>
          </a:p>
          <a:p>
            <a:pPr>
              <a:spcBef>
                <a:spcPct val="20000"/>
              </a:spcBef>
            </a:pPr>
            <a:endParaRPr lang="en-US" altLang="en-US" sz="3200" dirty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</a:pPr>
            <a:endParaRPr lang="en-US" altLang="en-US" sz="3200" dirty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</a:pPr>
            <a:endParaRPr lang="en-US" altLang="en-US" sz="3200" dirty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</a:pPr>
            <a:endParaRPr lang="en-US" altLang="en-US" sz="3200" dirty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</a:pPr>
            <a:endParaRPr lang="en-US" altLang="en-US" sz="3200" dirty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3200" dirty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</p:txBody>
      </p:sp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692150" y="779463"/>
          <a:ext cx="584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4" name="Equation" r:id="rId3" imgW="583920" imgH="596880" progId="Equation.3">
                  <p:embed/>
                </p:oleObj>
              </mc:Choice>
              <mc:Fallback>
                <p:oleObj name="Equation" r:id="rId3" imgW="58392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779463"/>
                        <a:ext cx="584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487196"/>
              </p:ext>
            </p:extLst>
          </p:nvPr>
        </p:nvGraphicFramePr>
        <p:xfrm>
          <a:off x="3200400" y="1513456"/>
          <a:ext cx="3286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5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513456"/>
                        <a:ext cx="3286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609600" y="2514600"/>
          <a:ext cx="773588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6" name="Equation" r:id="rId7" imgW="7734240" imgH="1320480" progId="Equation.3">
                  <p:embed/>
                </p:oleObj>
              </mc:Choice>
              <mc:Fallback>
                <p:oleObj name="Equation" r:id="rId7" imgW="7734240" imgH="13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14600"/>
                        <a:ext cx="7735888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609600" y="4724400"/>
          <a:ext cx="2387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7" name="Equation" r:id="rId9" imgW="2387520" imgH="609480" progId="Equation.3">
                  <p:embed/>
                </p:oleObj>
              </mc:Choice>
              <mc:Fallback>
                <p:oleObj name="Equation" r:id="rId9" imgW="23875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24400"/>
                        <a:ext cx="2387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609600" y="5562601"/>
          <a:ext cx="735488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8" name="Equation" r:id="rId11" imgW="7353000" imgH="711000" progId="Equation.3">
                  <p:embed/>
                </p:oleObj>
              </mc:Choice>
              <mc:Fallback>
                <p:oleObj name="Equation" r:id="rId11" imgW="73530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1"/>
                        <a:ext cx="7354888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93475"/>
              </p:ext>
            </p:extLst>
          </p:nvPr>
        </p:nvGraphicFramePr>
        <p:xfrm>
          <a:off x="4787900" y="1526382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9" name="Equation" r:id="rId13" imgW="330120" imgH="419040" progId="Equation.3">
                  <p:embed/>
                </p:oleObj>
              </mc:Choice>
              <mc:Fallback>
                <p:oleObj name="Equation" r:id="rId13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526382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734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At the end of this session, student will be able to </a:t>
            </a:r>
          </a:p>
          <a:p>
            <a:pPr lvl="1"/>
            <a:r>
              <a:rPr lang="en-US" dirty="0" smtClean="0"/>
              <a:t>Explain languages and strings</a:t>
            </a:r>
          </a:p>
          <a:p>
            <a:pPr lvl="1"/>
            <a:r>
              <a:rPr lang="en-US" dirty="0"/>
              <a:t>Discuss operations on languages</a:t>
            </a:r>
          </a:p>
          <a:p>
            <a:pPr lvl="1"/>
            <a:r>
              <a:rPr lang="en-US" dirty="0"/>
              <a:t>Describe Chomsky Hierarchy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Language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839200" cy="6019800"/>
          </a:xfrm>
        </p:spPr>
        <p:txBody>
          <a:bodyPr/>
          <a:lstStyle/>
          <a:p>
            <a:r>
              <a:rPr lang="en-US" altLang="en-US" dirty="0"/>
              <a:t>A language is any subset of </a:t>
            </a:r>
          </a:p>
          <a:p>
            <a:endParaRPr lang="en-US" altLang="en-US" dirty="0"/>
          </a:p>
          <a:p>
            <a:r>
              <a:rPr lang="en-US" altLang="en-US" dirty="0"/>
              <a:t>Example: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smtClean="0"/>
              <a:t>Languages</a:t>
            </a:r>
            <a:r>
              <a:rPr lang="en-US" altLang="en-US" dirty="0"/>
              <a:t>:</a:t>
            </a:r>
          </a:p>
          <a:p>
            <a:endParaRPr lang="en-US" altLang="en-US" dirty="0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6000750" y="8890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9" name="Equation" r:id="rId3" imgW="609480" imgH="419040" progId="Equation.3">
                  <p:embed/>
                </p:oleObj>
              </mc:Choice>
              <mc:Fallback>
                <p:oleObj name="Equation" r:id="rId3" imgW="609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8890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728914" y="2057400"/>
          <a:ext cx="6796087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0" name="Equation" r:id="rId5" imgW="6794280" imgH="1320480" progId="Equation.3">
                  <p:embed/>
                </p:oleObj>
              </mc:Choice>
              <mc:Fallback>
                <p:oleObj name="Equation" r:id="rId5" imgW="6794280" imgH="13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4" y="2057400"/>
                        <a:ext cx="6796087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170731"/>
              </p:ext>
            </p:extLst>
          </p:nvPr>
        </p:nvGraphicFramePr>
        <p:xfrm>
          <a:off x="2819400" y="3962400"/>
          <a:ext cx="61722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1" name="Equation" r:id="rId7" imgW="6172200" imgH="2082600" progId="Equation.3">
                  <p:embed/>
                </p:oleObj>
              </mc:Choice>
              <mc:Fallback>
                <p:oleObj name="Equation" r:id="rId7" imgW="6172200" imgH="20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962400"/>
                        <a:ext cx="61722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100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An </a:t>
            </a:r>
            <a:r>
              <a:rPr lang="en-US" altLang="en-US" dirty="0"/>
              <a:t>infinite language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09036"/>
              </p:ext>
            </p:extLst>
          </p:nvPr>
        </p:nvGraphicFramePr>
        <p:xfrm>
          <a:off x="4572000" y="1524000"/>
          <a:ext cx="419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6" name="Equation" r:id="rId3" imgW="3504960" imgH="711000" progId="Equation.3">
                  <p:embed/>
                </p:oleObj>
              </mc:Choice>
              <mc:Fallback>
                <p:oleObj name="Equation" r:id="rId3" imgW="35049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24000"/>
                        <a:ext cx="4191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231900" y="3124200"/>
          <a:ext cx="25781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7" name="Equation" r:id="rId5" imgW="2577960" imgH="2717640" progId="Equation.3">
                  <p:embed/>
                </p:oleObj>
              </mc:Choice>
              <mc:Fallback>
                <p:oleObj name="Equation" r:id="rId5" imgW="257796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3124200"/>
                        <a:ext cx="25781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4419600" y="4191000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8" name="Equation" r:id="rId7" imgW="698400" imgH="393480" progId="Equation.3">
                  <p:embed/>
                </p:oleObj>
              </mc:Choice>
              <mc:Fallback>
                <p:oleObj name="Equation" r:id="rId7" imgW="698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91000"/>
                        <a:ext cx="69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6388100" y="4160839"/>
          <a:ext cx="1574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9" name="Equation" r:id="rId9" imgW="1574640" imgH="469800" progId="Equation.3">
                  <p:embed/>
                </p:oleObj>
              </mc:Choice>
              <mc:Fallback>
                <p:oleObj name="Equation" r:id="rId9" imgW="15746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0" y="4160839"/>
                        <a:ext cx="1574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6" name="AutoShape 16"/>
          <p:cNvSpPr>
            <a:spLocks/>
          </p:cNvSpPr>
          <p:nvPr/>
        </p:nvSpPr>
        <p:spPr bwMode="auto">
          <a:xfrm>
            <a:off x="3886200" y="3048000"/>
            <a:ext cx="381000" cy="2743200"/>
          </a:xfrm>
          <a:prstGeom prst="rightBrace">
            <a:avLst>
              <a:gd name="adj1" fmla="val 6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8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Operations on Languages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usual set operations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smtClean="0"/>
              <a:t>Complement</a:t>
            </a:r>
            <a:r>
              <a:rPr lang="en-US" altLang="en-US" dirty="0"/>
              <a:t>: </a:t>
            </a:r>
          </a:p>
          <a:p>
            <a:endParaRPr lang="en-US" altLang="en-US" dirty="0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614088"/>
              </p:ext>
            </p:extLst>
          </p:nvPr>
        </p:nvGraphicFramePr>
        <p:xfrm>
          <a:off x="762000" y="2184400"/>
          <a:ext cx="8231188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7" name="Equation" r:id="rId3" imgW="8229600" imgH="2082600" progId="Equation.3">
                  <p:embed/>
                </p:oleObj>
              </mc:Choice>
              <mc:Fallback>
                <p:oleObj name="Equation" r:id="rId3" imgW="8229600" imgH="20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84400"/>
                        <a:ext cx="8231188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52425"/>
              </p:ext>
            </p:extLst>
          </p:nvPr>
        </p:nvGraphicFramePr>
        <p:xfrm>
          <a:off x="3581400" y="4597400"/>
          <a:ext cx="214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8" name="Equation" r:id="rId5" imgW="2145960" imgH="431640" progId="Equation.3">
                  <p:embed/>
                </p:oleObj>
              </mc:Choice>
              <mc:Fallback>
                <p:oleObj name="Equation" r:id="rId5" imgW="2145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97400"/>
                        <a:ext cx="2146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1524000" y="5437189"/>
          <a:ext cx="64531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9" name="Equation" r:id="rId7" imgW="6451560" imgH="583920" progId="Equation.3">
                  <p:embed/>
                </p:oleObj>
              </mc:Choice>
              <mc:Fallback>
                <p:oleObj name="Equation" r:id="rId7" imgW="64515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437189"/>
                        <a:ext cx="645318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36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Reverse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Definition</a:t>
            </a:r>
            <a:r>
              <a:rPr lang="en-US" altLang="en-US" dirty="0"/>
              <a:t>:</a:t>
            </a:r>
          </a:p>
          <a:p>
            <a:endParaRPr lang="en-US" altLang="en-US" dirty="0"/>
          </a:p>
          <a:p>
            <a:r>
              <a:rPr lang="en-US" altLang="en-US" dirty="0"/>
              <a:t>Examples: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582287"/>
              </p:ext>
            </p:extLst>
          </p:nvPr>
        </p:nvGraphicFramePr>
        <p:xfrm>
          <a:off x="2971800" y="1574800"/>
          <a:ext cx="3556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1" name="Equation" r:id="rId3" imgW="3555720" imgH="711000" progId="Equation.3">
                  <p:embed/>
                </p:oleObj>
              </mc:Choice>
              <mc:Fallback>
                <p:oleObj name="Equation" r:id="rId3" imgW="35557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574800"/>
                        <a:ext cx="3556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723597"/>
              </p:ext>
            </p:extLst>
          </p:nvPr>
        </p:nvGraphicFramePr>
        <p:xfrm>
          <a:off x="2727326" y="2705100"/>
          <a:ext cx="67976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2" name="Equation" r:id="rId5" imgW="6794280" imgH="723600" progId="Equation.3">
                  <p:embed/>
                </p:oleObj>
              </mc:Choice>
              <mc:Fallback>
                <p:oleObj name="Equation" r:id="rId5" imgW="67942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6" y="2705100"/>
                        <a:ext cx="67976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2609850" y="3803650"/>
          <a:ext cx="37719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3" name="Equation" r:id="rId7" imgW="3771720" imgH="2387520" progId="Equation.3">
                  <p:embed/>
                </p:oleObj>
              </mc:Choice>
              <mc:Fallback>
                <p:oleObj name="Equation" r:id="rId7" imgW="3771720" imgH="2387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3803650"/>
                        <a:ext cx="377190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43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Concatenation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Definition</a:t>
            </a:r>
            <a:r>
              <a:rPr lang="en-US" altLang="en-US" dirty="0"/>
              <a:t>:</a:t>
            </a:r>
          </a:p>
          <a:p>
            <a:endParaRPr lang="en-US" altLang="en-US" dirty="0"/>
          </a:p>
          <a:p>
            <a:r>
              <a:rPr lang="en-US" altLang="en-US" dirty="0" smtClean="0"/>
              <a:t>Example</a:t>
            </a:r>
            <a:r>
              <a:rPr lang="en-US" altLang="en-US" dirty="0"/>
              <a:t>: 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936294"/>
              </p:ext>
            </p:extLst>
          </p:nvPr>
        </p:nvGraphicFramePr>
        <p:xfrm>
          <a:off x="2971800" y="1676400"/>
          <a:ext cx="52451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2" name="Equation" r:id="rId3" imgW="5244840" imgH="571320" progId="Equation.3">
                  <p:embed/>
                </p:oleObj>
              </mc:Choice>
              <mc:Fallback>
                <p:oleObj name="Equation" r:id="rId3" imgW="52448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676400"/>
                        <a:ext cx="52451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244017"/>
              </p:ext>
            </p:extLst>
          </p:nvPr>
        </p:nvGraphicFramePr>
        <p:xfrm>
          <a:off x="2514600" y="2971800"/>
          <a:ext cx="6465888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3" name="Equation" r:id="rId5" imgW="6464160" imgH="2082600" progId="Equation.3">
                  <p:embed/>
                </p:oleObj>
              </mc:Choice>
              <mc:Fallback>
                <p:oleObj name="Equation" r:id="rId5" imgW="6464160" imgH="20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971800"/>
                        <a:ext cx="6465888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10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Another Operation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Definition: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smtClean="0"/>
              <a:t>Special </a:t>
            </a:r>
            <a:r>
              <a:rPr lang="en-US" altLang="en-US" dirty="0"/>
              <a:t>case: 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4851401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2" name="Equation" r:id="rId3" imgW="203040" imgH="469800" progId="Equation.3">
                  <p:embed/>
                </p:oleObj>
              </mc:Choice>
              <mc:Fallback>
                <p:oleObj name="Equation" r:id="rId3" imgW="203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1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9385"/>
              </p:ext>
            </p:extLst>
          </p:nvPr>
        </p:nvGraphicFramePr>
        <p:xfrm>
          <a:off x="3200400" y="1600200"/>
          <a:ext cx="24765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3" name="Equation" r:id="rId5" imgW="2476440" imgH="1218960" progId="Equation.3">
                  <p:embed/>
                </p:oleObj>
              </mc:Choice>
              <mc:Fallback>
                <p:oleObj name="Equation" r:id="rId5" imgW="2476440" imgH="1218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00200"/>
                        <a:ext cx="24765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340251"/>
              </p:ext>
            </p:extLst>
          </p:nvPr>
        </p:nvGraphicFramePr>
        <p:xfrm>
          <a:off x="685800" y="2870200"/>
          <a:ext cx="7672388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4" name="Equation" r:id="rId7" imgW="7670520" imgH="1473120" progId="Equation.3">
                  <p:embed/>
                </p:oleObj>
              </mc:Choice>
              <mc:Fallback>
                <p:oleObj name="Equation" r:id="rId7" imgW="7670520" imgH="1473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70200"/>
                        <a:ext cx="7672388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717208"/>
              </p:ext>
            </p:extLst>
          </p:nvPr>
        </p:nvGraphicFramePr>
        <p:xfrm>
          <a:off x="3429000" y="4559300"/>
          <a:ext cx="34417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5" name="Equation" r:id="rId9" imgW="3441600" imgH="1917360" progId="Equation.3">
                  <p:embed/>
                </p:oleObj>
              </mc:Choice>
              <mc:Fallback>
                <p:oleObj name="Equation" r:id="rId9" imgW="3441600" imgH="1917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559300"/>
                        <a:ext cx="3441700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747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Examples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203450" y="1519239"/>
          <a:ext cx="35052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3" name="Equation" r:id="rId3" imgW="3504960" imgH="711000" progId="Equation.3">
                  <p:embed/>
                </p:oleObj>
              </mc:Choice>
              <mc:Fallback>
                <p:oleObj name="Equation" r:id="rId3" imgW="35049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1519239"/>
                        <a:ext cx="35052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2006600" y="3194050"/>
          <a:ext cx="5422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4" name="Equation" r:id="rId5" imgW="5422680" imgH="711000" progId="Equation.3">
                  <p:embed/>
                </p:oleObj>
              </mc:Choice>
              <mc:Fallback>
                <p:oleObj name="Equation" r:id="rId5" imgW="54226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3194050"/>
                        <a:ext cx="5422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3289300" y="4895851"/>
          <a:ext cx="35179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5" name="Equation" r:id="rId7" imgW="3517560" imgH="609480" progId="Equation.3">
                  <p:embed/>
                </p:oleObj>
              </mc:Choice>
              <mc:Fallback>
                <p:oleObj name="Equation" r:id="rId7" imgW="35175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4895851"/>
                        <a:ext cx="35179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Star-Closure (Kleene *)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Definition</a:t>
            </a:r>
            <a:r>
              <a:rPr lang="en-US" altLang="en-US" dirty="0"/>
              <a:t>:</a:t>
            </a:r>
          </a:p>
          <a:p>
            <a:endParaRPr lang="en-US" altLang="en-US" dirty="0"/>
          </a:p>
          <a:p>
            <a:r>
              <a:rPr lang="en-US" altLang="en-US" dirty="0"/>
              <a:t>Example: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  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5462588" y="3460750"/>
          <a:ext cx="2016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7" name="Equation" r:id="rId3" imgW="203040" imgH="469800" progId="Equation.3">
                  <p:embed/>
                </p:oleObj>
              </mc:Choice>
              <mc:Fallback>
                <p:oleObj name="Equation" r:id="rId3" imgW="203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588" y="3460750"/>
                        <a:ext cx="2016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701798"/>
              </p:ext>
            </p:extLst>
          </p:nvPr>
        </p:nvGraphicFramePr>
        <p:xfrm>
          <a:off x="2895600" y="1625600"/>
          <a:ext cx="3962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8" name="Equation" r:id="rId5" imgW="3962160" imgH="660240" progId="Equation.3">
                  <p:embed/>
                </p:oleObj>
              </mc:Choice>
              <mc:Fallback>
                <p:oleObj name="Equation" r:id="rId5" imgW="396216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25600"/>
                        <a:ext cx="3962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810007"/>
              </p:ext>
            </p:extLst>
          </p:nvPr>
        </p:nvGraphicFramePr>
        <p:xfrm>
          <a:off x="1028700" y="3276600"/>
          <a:ext cx="7735888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9" name="Equation" r:id="rId7" imgW="7734240" imgH="2869920" progId="Equation.3">
                  <p:embed/>
                </p:oleObj>
              </mc:Choice>
              <mc:Fallback>
                <p:oleObj name="Equation" r:id="rId7" imgW="7734240" imgH="286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3276600"/>
                        <a:ext cx="7735888" cy="28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56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Positive Closure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Definition</a:t>
            </a:r>
            <a:r>
              <a:rPr lang="en-US" altLang="en-US" dirty="0"/>
              <a:t>: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239565"/>
              </p:ext>
            </p:extLst>
          </p:nvPr>
        </p:nvGraphicFramePr>
        <p:xfrm>
          <a:off x="3048000" y="1574800"/>
          <a:ext cx="34290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8" name="Equation" r:id="rId3" imgW="3429000" imgH="1473120" progId="Equation.3">
                  <p:embed/>
                </p:oleObj>
              </mc:Choice>
              <mc:Fallback>
                <p:oleObj name="Equation" r:id="rId3" imgW="3429000" imgH="1473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74800"/>
                        <a:ext cx="34290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159849"/>
              </p:ext>
            </p:extLst>
          </p:nvPr>
        </p:nvGraphicFramePr>
        <p:xfrm>
          <a:off x="996950" y="3962400"/>
          <a:ext cx="78247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9" name="Equation" r:id="rId5" imgW="7823160" imgH="2133360" progId="Equation.3">
                  <p:embed/>
                </p:oleObj>
              </mc:Choice>
              <mc:Fallback>
                <p:oleObj name="Equation" r:id="rId5" imgW="7823160" imgH="2133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3962400"/>
                        <a:ext cx="782478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61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13" b="1002"/>
          <a:stretch/>
        </p:blipFill>
        <p:spPr>
          <a:xfrm>
            <a:off x="1934252" y="1600201"/>
            <a:ext cx="5990548" cy="4495800"/>
          </a:xfrm>
          <a:prstGeom prst="rect">
            <a:avLst/>
          </a:prstGeom>
        </p:spPr>
      </p:pic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Chomsky Hierarchy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1605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Alphabets</a:t>
            </a:r>
          </a:p>
          <a:p>
            <a:r>
              <a:rPr lang="en-US" dirty="0" smtClean="0"/>
              <a:t>Strings</a:t>
            </a:r>
          </a:p>
          <a:p>
            <a:r>
              <a:rPr lang="en-US" dirty="0" smtClean="0"/>
              <a:t>Languages</a:t>
            </a:r>
          </a:p>
          <a:p>
            <a:r>
              <a:rPr lang="en-US" dirty="0" smtClean="0"/>
              <a:t>String Operations</a:t>
            </a:r>
          </a:p>
          <a:p>
            <a:r>
              <a:rPr lang="en-US" dirty="0" smtClean="0"/>
              <a:t>Operations on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131" y="2667000"/>
            <a:ext cx="9492916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Chomsky Hierarchy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593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language is a set of strings</a:t>
            </a:r>
          </a:p>
          <a:p>
            <a:r>
              <a:rPr lang="en-US" dirty="0"/>
              <a:t>Substring of string is a subsequence of consecutive </a:t>
            </a:r>
            <a:r>
              <a:rPr lang="en-US" dirty="0" smtClean="0"/>
              <a:t>characters</a:t>
            </a:r>
          </a:p>
          <a:p>
            <a:r>
              <a:rPr lang="en-US" altLang="en-US" dirty="0"/>
              <a:t>A string with no </a:t>
            </a:r>
            <a:r>
              <a:rPr lang="en-US" altLang="en-US" dirty="0" smtClean="0"/>
              <a:t>letters is an empty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3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language is a set of </a:t>
            </a:r>
            <a:r>
              <a:rPr lang="en-US" altLang="en-US" dirty="0">
                <a:solidFill>
                  <a:srgbClr val="FF0000"/>
                </a:solidFill>
              </a:rPr>
              <a:t>strings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String:</a:t>
            </a:r>
            <a:r>
              <a:rPr lang="en-US" altLang="en-US" sz="3600" dirty="0"/>
              <a:t>  </a:t>
            </a:r>
            <a:r>
              <a:rPr lang="en-US" altLang="en-US" dirty="0"/>
              <a:t>A sequence of letters</a:t>
            </a:r>
          </a:p>
          <a:p>
            <a:pPr marL="457200" lvl="1" indent="0">
              <a:buNone/>
            </a:pPr>
            <a:r>
              <a:rPr lang="en-US" altLang="en-US" sz="3200" dirty="0" smtClean="0"/>
              <a:t>	        Examples</a:t>
            </a:r>
            <a:r>
              <a:rPr lang="en-US" altLang="en-US" sz="3200" dirty="0"/>
              <a:t>: </a:t>
            </a:r>
            <a:r>
              <a:rPr lang="en-US" altLang="en-US" sz="3200" dirty="0">
                <a:solidFill>
                  <a:srgbClr val="FF0000"/>
                </a:solidFill>
              </a:rPr>
              <a:t>“cat”, “dog”, “house”,</a:t>
            </a:r>
            <a:r>
              <a:rPr lang="en-US" altLang="en-US" sz="3200" dirty="0"/>
              <a:t> </a:t>
            </a:r>
            <a:r>
              <a:rPr lang="en-US" altLang="en-US" sz="3200" dirty="0">
                <a:solidFill>
                  <a:srgbClr val="FF0000"/>
                </a:solidFill>
              </a:rPr>
              <a:t>…</a:t>
            </a:r>
          </a:p>
          <a:p>
            <a:pPr marL="457200" lvl="1" indent="0">
              <a:buNone/>
            </a:pPr>
            <a:r>
              <a:rPr lang="en-US" altLang="en-US" sz="3200" dirty="0"/>
              <a:t>	</a:t>
            </a:r>
            <a:r>
              <a:rPr lang="en-US" altLang="en-US" sz="3200" dirty="0" smtClean="0"/>
              <a:t>        Defined </a:t>
            </a:r>
            <a:r>
              <a:rPr lang="en-US" altLang="en-US" sz="3200" dirty="0"/>
              <a:t>over an alphabet:</a:t>
            </a:r>
          </a:p>
          <a:p>
            <a:pPr lvl="2"/>
            <a:endParaRPr lang="en-US" altLang="en-US" sz="3200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Languages</a:t>
            </a: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028435"/>
              </p:ext>
            </p:extLst>
          </p:nvPr>
        </p:nvGraphicFramePr>
        <p:xfrm>
          <a:off x="2971800" y="4800600"/>
          <a:ext cx="3302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3" imgW="3301920" imgH="558720" progId="Equation.3">
                  <p:embed/>
                </p:oleObj>
              </mc:Choice>
              <mc:Fallback>
                <p:oleObj name="Equation" r:id="rId3" imgW="330192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800600"/>
                        <a:ext cx="3302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35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Alphabets and Strings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Small </a:t>
            </a:r>
            <a:r>
              <a:rPr lang="en-US" altLang="en-US" dirty="0"/>
              <a:t>alphabets:</a:t>
            </a:r>
          </a:p>
          <a:p>
            <a:endParaRPr lang="en-US" altLang="en-US" dirty="0"/>
          </a:p>
          <a:p>
            <a:r>
              <a:rPr lang="en-US" altLang="en-US" dirty="0"/>
              <a:t>Strings</a:t>
            </a:r>
          </a:p>
          <a:p>
            <a:endParaRPr lang="en-US" altLang="en-US" dirty="0"/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4851401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" name="Equation" r:id="rId4" imgW="203040" imgH="469800" progId="Equation.3">
                  <p:embed/>
                </p:oleObj>
              </mc:Choice>
              <mc:Fallback>
                <p:oleObj name="Equation" r:id="rId4" imgW="203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1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4851401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" name="Equation" r:id="rId6" imgW="203040" imgH="469800" progId="Equation.3">
                  <p:embed/>
                </p:oleObj>
              </mc:Choice>
              <mc:Fallback>
                <p:oleObj name="Equation" r:id="rId6" imgW="203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1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853264"/>
              </p:ext>
            </p:extLst>
          </p:nvPr>
        </p:nvGraphicFramePr>
        <p:xfrm>
          <a:off x="6369050" y="3683000"/>
          <a:ext cx="22733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" name="Equation" r:id="rId7" imgW="2273040" imgH="1955520" progId="Equation.3">
                  <p:embed/>
                </p:oleObj>
              </mc:Choice>
              <mc:Fallback>
                <p:oleObj name="Equation" r:id="rId7" imgW="2273040" imgH="1955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9050" y="3683000"/>
                        <a:ext cx="22733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298140"/>
              </p:ext>
            </p:extLst>
          </p:nvPr>
        </p:nvGraphicFramePr>
        <p:xfrm>
          <a:off x="3930651" y="1676400"/>
          <a:ext cx="1841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" name="Equation" r:id="rId9" imgW="1841400" imgH="558720" progId="Equation.3">
                  <p:embed/>
                </p:oleObj>
              </mc:Choice>
              <mc:Fallback>
                <p:oleObj name="Equation" r:id="rId9" imgW="184140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1" y="1676400"/>
                        <a:ext cx="1841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799149"/>
              </p:ext>
            </p:extLst>
          </p:nvPr>
        </p:nvGraphicFramePr>
        <p:xfrm>
          <a:off x="2273300" y="3200400"/>
          <a:ext cx="28321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" name="Equation" r:id="rId11" imgW="2831760" imgH="3352680" progId="Equation.3">
                  <p:embed/>
                </p:oleObj>
              </mc:Choice>
              <mc:Fallback>
                <p:oleObj name="Equation" r:id="rId11" imgW="2831760" imgH="3352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3200400"/>
                        <a:ext cx="2832100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26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String Operations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609600" y="1143000"/>
          <a:ext cx="27559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" name="Equation" r:id="rId3" imgW="2755800" imgH="1371600" progId="Equation.3">
                  <p:embed/>
                </p:oleObj>
              </mc:Choice>
              <mc:Fallback>
                <p:oleObj name="Equation" r:id="rId3" imgW="275580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43000"/>
                        <a:ext cx="27559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6934200" y="1219200"/>
          <a:ext cx="1549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" name="Equation" r:id="rId5" imgW="1549080" imgH="1193760" progId="Equation.3">
                  <p:embed/>
                </p:oleObj>
              </mc:Choice>
              <mc:Fallback>
                <p:oleObj name="Equation" r:id="rId5" imgW="154908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219200"/>
                        <a:ext cx="1549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4851401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" name="Equation" r:id="rId7" imgW="203040" imgH="469800" progId="Equation.3">
                  <p:embed/>
                </p:oleObj>
              </mc:Choice>
              <mc:Fallback>
                <p:oleObj name="Equation" r:id="rId7" imgW="203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1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417537"/>
              </p:ext>
            </p:extLst>
          </p:nvPr>
        </p:nvGraphicFramePr>
        <p:xfrm>
          <a:off x="609600" y="3886200"/>
          <a:ext cx="4876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" name="Equation" r:id="rId9" imgW="4876560" imgH="583920" progId="Equation.3">
                  <p:embed/>
                </p:oleObj>
              </mc:Choice>
              <mc:Fallback>
                <p:oleObj name="Equation" r:id="rId9" imgW="48765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86200"/>
                        <a:ext cx="4876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3886200" y="2920425"/>
            <a:ext cx="26575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/>
              <a:t>Concatenation</a:t>
            </a:r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121845"/>
              </p:ext>
            </p:extLst>
          </p:nvPr>
        </p:nvGraphicFramePr>
        <p:xfrm>
          <a:off x="6477000" y="3962400"/>
          <a:ext cx="257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" name="Equation" r:id="rId11" imgW="2577960" imgH="431640" progId="Equation.3">
                  <p:embed/>
                </p:oleObj>
              </mc:Choice>
              <mc:Fallback>
                <p:oleObj name="Equation" r:id="rId11" imgW="2577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962400"/>
                        <a:ext cx="2578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46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4851401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6" name="Equation" r:id="rId3" imgW="203040" imgH="469800" progId="Equation.3">
                  <p:embed/>
                </p:oleObj>
              </mc:Choice>
              <mc:Fallback>
                <p:oleObj name="Equation" r:id="rId3" imgW="203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1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551861"/>
              </p:ext>
            </p:extLst>
          </p:nvPr>
        </p:nvGraphicFramePr>
        <p:xfrm>
          <a:off x="1066800" y="3276600"/>
          <a:ext cx="3098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7" name="Equation" r:id="rId5" imgW="3098520" imgH="736560" progId="Equation.3">
                  <p:embed/>
                </p:oleObj>
              </mc:Choice>
              <mc:Fallback>
                <p:oleObj name="Equation" r:id="rId5" imgW="309852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76600"/>
                        <a:ext cx="3098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1143000" y="1524000"/>
          <a:ext cx="2755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8" name="Equation" r:id="rId7" imgW="2755800" imgH="583920" progId="Equation.3">
                  <p:embed/>
                </p:oleObj>
              </mc:Choice>
              <mc:Fallback>
                <p:oleObj name="Equation" r:id="rId7" imgW="27558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24000"/>
                        <a:ext cx="2755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6172200" y="1600200"/>
          <a:ext cx="257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9" name="Equation" r:id="rId9" imgW="2577960" imgH="431640" progId="Equation.3">
                  <p:embed/>
                </p:oleObj>
              </mc:Choice>
              <mc:Fallback>
                <p:oleObj name="Equation" r:id="rId9" imgW="2577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600200"/>
                        <a:ext cx="2578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4851401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0" name="Equation" r:id="rId11" imgW="203040" imgH="469800" progId="Equation.3">
                  <p:embed/>
                </p:oleObj>
              </mc:Choice>
              <mc:Fallback>
                <p:oleObj name="Equation" r:id="rId11" imgW="203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1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4267200" y="2514600"/>
            <a:ext cx="15224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/>
              <a:t>Reverse</a:t>
            </a:r>
          </a:p>
        </p:txBody>
      </p:sp>
      <p:graphicFrame>
        <p:nvGraphicFramePr>
          <p:cNvPr id="921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148361"/>
              </p:ext>
            </p:extLst>
          </p:nvPr>
        </p:nvGraphicFramePr>
        <p:xfrm>
          <a:off x="6096000" y="3606800"/>
          <a:ext cx="256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1" name="Equation" r:id="rId12" imgW="2565360" imgH="431640" progId="Equation.3">
                  <p:embed/>
                </p:oleObj>
              </mc:Choice>
              <mc:Fallback>
                <p:oleObj name="Equation" r:id="rId12" imgW="2565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606800"/>
                        <a:ext cx="256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String Operations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696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Length</a:t>
            </a:r>
          </a:p>
        </p:txBody>
      </p:sp>
      <p:sp>
        <p:nvSpPr>
          <p:cNvPr id="1434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 smtClean="0"/>
              <a:t>Length</a:t>
            </a:r>
            <a:r>
              <a:rPr lang="en-US" altLang="en-US" dirty="0"/>
              <a:t>: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Examples:</a:t>
            </a:r>
          </a:p>
          <a:p>
            <a:endParaRPr lang="en-US" altLang="en-US" dirty="0"/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2438400" y="1066800"/>
          <a:ext cx="2755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1" name="Equation" r:id="rId3" imgW="2755800" imgH="583920" progId="Equation.3">
                  <p:embed/>
                </p:oleObj>
              </mc:Choice>
              <mc:Fallback>
                <p:oleObj name="Equation" r:id="rId3" imgW="27558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066800"/>
                        <a:ext cx="2755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825045"/>
              </p:ext>
            </p:extLst>
          </p:nvPr>
        </p:nvGraphicFramePr>
        <p:xfrm>
          <a:off x="2438400" y="2209800"/>
          <a:ext cx="1231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2" name="Equation" r:id="rId5" imgW="1231560" imgH="609480" progId="Equation.3">
                  <p:embed/>
                </p:oleObj>
              </mc:Choice>
              <mc:Fallback>
                <p:oleObj name="Equation" r:id="rId5" imgW="12315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09800"/>
                        <a:ext cx="1231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3276600" y="3886200"/>
          <a:ext cx="19050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3" name="Equation" r:id="rId7" imgW="1904760" imgH="2209680" progId="Equation.3">
                  <p:embed/>
                </p:oleObj>
              </mc:Choice>
              <mc:Fallback>
                <p:oleObj name="Equation" r:id="rId7" imgW="1904760" imgH="220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86200"/>
                        <a:ext cx="19050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71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Recursive Definition of Length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For any letter:</a:t>
            </a:r>
          </a:p>
          <a:p>
            <a:r>
              <a:rPr lang="en-US" altLang="en-US" dirty="0" smtClean="0"/>
              <a:t>For </a:t>
            </a:r>
            <a:r>
              <a:rPr lang="en-US" altLang="en-US" dirty="0"/>
              <a:t>any string      </a:t>
            </a:r>
            <a:r>
              <a:rPr lang="en-US" altLang="en-US" dirty="0" smtClean="0"/>
              <a:t>	:</a:t>
            </a:r>
            <a:endParaRPr lang="en-US" altLang="en-US" dirty="0"/>
          </a:p>
          <a:p>
            <a:r>
              <a:rPr lang="en-US" altLang="en-US" dirty="0" smtClean="0"/>
              <a:t>Example</a:t>
            </a:r>
            <a:r>
              <a:rPr lang="en-US" altLang="en-US" dirty="0"/>
              <a:t>: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073285"/>
              </p:ext>
            </p:extLst>
          </p:nvPr>
        </p:nvGraphicFramePr>
        <p:xfrm>
          <a:off x="3606800" y="1676400"/>
          <a:ext cx="1054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8" name="Equation" r:id="rId3" imgW="1054080" imgH="609480" progId="Equation.3">
                  <p:embed/>
                </p:oleObj>
              </mc:Choice>
              <mc:Fallback>
                <p:oleObj name="Equation" r:id="rId3" imgW="10540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1676400"/>
                        <a:ext cx="1054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467595"/>
              </p:ext>
            </p:extLst>
          </p:nvPr>
        </p:nvGraphicFramePr>
        <p:xfrm>
          <a:off x="4635500" y="2286000"/>
          <a:ext cx="2298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9" name="Equation" r:id="rId5" imgW="2298600" imgH="609480" progId="Equation.3">
                  <p:embed/>
                </p:oleObj>
              </mc:Choice>
              <mc:Fallback>
                <p:oleObj name="Equation" r:id="rId5" imgW="22986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2286000"/>
                        <a:ext cx="2298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722982"/>
              </p:ext>
            </p:extLst>
          </p:nvPr>
        </p:nvGraphicFramePr>
        <p:xfrm>
          <a:off x="3352800" y="2387600"/>
          <a:ext cx="5318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" name="Equation" r:id="rId7" imgW="533160" imgH="279360" progId="Equation.3">
                  <p:embed/>
                </p:oleObj>
              </mc:Choice>
              <mc:Fallback>
                <p:oleObj name="Equation" r:id="rId7" imgW="5331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387600"/>
                        <a:ext cx="5318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162374"/>
              </p:ext>
            </p:extLst>
          </p:nvPr>
        </p:nvGraphicFramePr>
        <p:xfrm>
          <a:off x="3376606" y="3048000"/>
          <a:ext cx="3265493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1" name="Equation" r:id="rId9" imgW="3822480" imgH="3746160" progId="Equation.3">
                  <p:embed/>
                </p:oleObj>
              </mc:Choice>
              <mc:Fallback>
                <p:oleObj name="Equation" r:id="rId9" imgW="3822480" imgH="3746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06" y="3048000"/>
                        <a:ext cx="3265493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964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269</Words>
  <Application>Microsoft Office PowerPoint</Application>
  <PresentationFormat>A4 Paper (210x297 mm)</PresentationFormat>
  <Paragraphs>149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Comic Sans MS</vt:lpstr>
      <vt:lpstr>Office Theme</vt:lpstr>
      <vt:lpstr>Equation</vt:lpstr>
      <vt:lpstr>Course Code: CSC211A  Course Title: Formal Languages and Automata Theory</vt:lpstr>
      <vt:lpstr>Session Objectives</vt:lpstr>
      <vt:lpstr>Session Topics</vt:lpstr>
      <vt:lpstr>Languages</vt:lpstr>
      <vt:lpstr>Alphabets and Strings</vt:lpstr>
      <vt:lpstr>String Operations</vt:lpstr>
      <vt:lpstr>PowerPoint Presentation</vt:lpstr>
      <vt:lpstr>String Length</vt:lpstr>
      <vt:lpstr>Recursive Definition of Length</vt:lpstr>
      <vt:lpstr>Length of Concatenation</vt:lpstr>
      <vt:lpstr>Proof of Concatenation Length</vt:lpstr>
      <vt:lpstr>Proof of Concatenation Length</vt:lpstr>
      <vt:lpstr>Inductive Step</vt:lpstr>
      <vt:lpstr>Empty String</vt:lpstr>
      <vt:lpstr>Substring</vt:lpstr>
      <vt:lpstr>Prefix and Suffix</vt:lpstr>
      <vt:lpstr>Another Operation</vt:lpstr>
      <vt:lpstr>The * Operation</vt:lpstr>
      <vt:lpstr>PowerPoint Presentation</vt:lpstr>
      <vt:lpstr>Language</vt:lpstr>
      <vt:lpstr>Another Example</vt:lpstr>
      <vt:lpstr>Operations on Languages</vt:lpstr>
      <vt:lpstr>Reverse</vt:lpstr>
      <vt:lpstr>Concatenation</vt:lpstr>
      <vt:lpstr>Another Operation</vt:lpstr>
      <vt:lpstr>More Examples</vt:lpstr>
      <vt:lpstr>Star-Closure (Kleene *)</vt:lpstr>
      <vt:lpstr>Positive Closure</vt:lpstr>
      <vt:lpstr>Chomsky Hierarchy</vt:lpstr>
      <vt:lpstr>Chomsky Hierarchy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235</cp:revision>
  <dcterms:created xsi:type="dcterms:W3CDTF">2006-08-16T00:00:00Z</dcterms:created>
  <dcterms:modified xsi:type="dcterms:W3CDTF">2019-01-16T04:30:40Z</dcterms:modified>
</cp:coreProperties>
</file>