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83" r:id="rId2"/>
    <p:sldId id="307" r:id="rId3"/>
    <p:sldId id="385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4" r:id="rId4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3.wmf"/><Relationship Id="rId6" Type="http://schemas.openxmlformats.org/officeDocument/2006/relationships/image" Target="../media/image19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4.wmf"/><Relationship Id="rId6" Type="http://schemas.openxmlformats.org/officeDocument/2006/relationships/image" Target="../media/image19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6.wmf"/><Relationship Id="rId6" Type="http://schemas.openxmlformats.org/officeDocument/2006/relationships/image" Target="../media/image19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8.wmf"/><Relationship Id="rId6" Type="http://schemas.openxmlformats.org/officeDocument/2006/relationships/image" Target="../media/image19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12" Type="http://schemas.openxmlformats.org/officeDocument/2006/relationships/image" Target="../media/image27.wmf"/><Relationship Id="rId2" Type="http://schemas.openxmlformats.org/officeDocument/2006/relationships/image" Target="../media/image6.wmf"/><Relationship Id="rId1" Type="http://schemas.openxmlformats.org/officeDocument/2006/relationships/image" Target="../media/image26.wmf"/><Relationship Id="rId6" Type="http://schemas.openxmlformats.org/officeDocument/2006/relationships/image" Target="../media/image18.wmf"/><Relationship Id="rId11" Type="http://schemas.openxmlformats.org/officeDocument/2006/relationships/image" Target="../media/image25.wmf"/><Relationship Id="rId5" Type="http://schemas.openxmlformats.org/officeDocument/2006/relationships/image" Target="../media/image15.wmf"/><Relationship Id="rId10" Type="http://schemas.openxmlformats.org/officeDocument/2006/relationships/image" Target="../media/image22.wmf"/><Relationship Id="rId4" Type="http://schemas.openxmlformats.org/officeDocument/2006/relationships/image" Target="../media/image29.wmf"/><Relationship Id="rId9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6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52.wmf"/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12" Type="http://schemas.openxmlformats.org/officeDocument/2006/relationships/image" Target="../media/image51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37.wmf"/><Relationship Id="rId11" Type="http://schemas.openxmlformats.org/officeDocument/2006/relationships/image" Target="../media/image50.wmf"/><Relationship Id="rId5" Type="http://schemas.openxmlformats.org/officeDocument/2006/relationships/image" Target="../media/image36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18.wmf"/><Relationship Id="rId9" Type="http://schemas.openxmlformats.org/officeDocument/2006/relationships/image" Target="../media/image43.wmf"/><Relationship Id="rId1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.wmf"/><Relationship Id="rId1" Type="http://schemas.openxmlformats.org/officeDocument/2006/relationships/image" Target="../media/image11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1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62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56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4.wmf"/><Relationship Id="rId1" Type="http://schemas.openxmlformats.org/officeDocument/2006/relationships/image" Target="../media/image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74.wmf"/><Relationship Id="rId6" Type="http://schemas.openxmlformats.org/officeDocument/2006/relationships/image" Target="../media/image76.wmf"/><Relationship Id="rId5" Type="http://schemas.openxmlformats.org/officeDocument/2006/relationships/image" Target="../media/image11.wmf"/><Relationship Id="rId4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78.wmf"/><Relationship Id="rId7" Type="http://schemas.openxmlformats.org/officeDocument/2006/relationships/image" Target="../media/image25.wmf"/><Relationship Id="rId12" Type="http://schemas.openxmlformats.org/officeDocument/2006/relationships/image" Target="../media/image84.wmf"/><Relationship Id="rId2" Type="http://schemas.openxmlformats.org/officeDocument/2006/relationships/image" Target="../media/image77.wmf"/><Relationship Id="rId1" Type="http://schemas.openxmlformats.org/officeDocument/2006/relationships/image" Target="../media/image74.wmf"/><Relationship Id="rId6" Type="http://schemas.openxmlformats.org/officeDocument/2006/relationships/image" Target="../media/image19.wmf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19.wmf"/><Relationship Id="rId7" Type="http://schemas.openxmlformats.org/officeDocument/2006/relationships/image" Target="../media/image84.wmf"/><Relationship Id="rId2" Type="http://schemas.openxmlformats.org/officeDocument/2006/relationships/image" Target="../media/image85.wmf"/><Relationship Id="rId1" Type="http://schemas.openxmlformats.org/officeDocument/2006/relationships/image" Target="../media/image77.wmf"/><Relationship Id="rId6" Type="http://schemas.openxmlformats.org/officeDocument/2006/relationships/image" Target="../media/image86.wmf"/><Relationship Id="rId5" Type="http://schemas.openxmlformats.org/officeDocument/2006/relationships/image" Target="../media/image22.wmf"/><Relationship Id="rId10" Type="http://schemas.openxmlformats.org/officeDocument/2006/relationships/image" Target="../media/image89.wmf"/><Relationship Id="rId4" Type="http://schemas.openxmlformats.org/officeDocument/2006/relationships/image" Target="../media/image25.wmf"/><Relationship Id="rId9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25.wmf"/><Relationship Id="rId7" Type="http://schemas.openxmlformats.org/officeDocument/2006/relationships/image" Target="../media/image87.wmf"/><Relationship Id="rId2" Type="http://schemas.openxmlformats.org/officeDocument/2006/relationships/image" Target="../media/image19.wmf"/><Relationship Id="rId1" Type="http://schemas.openxmlformats.org/officeDocument/2006/relationships/image" Target="../media/image90.wmf"/><Relationship Id="rId6" Type="http://schemas.openxmlformats.org/officeDocument/2006/relationships/image" Target="../media/image84.wmf"/><Relationship Id="rId5" Type="http://schemas.openxmlformats.org/officeDocument/2006/relationships/image" Target="../media/image86.wmf"/><Relationship Id="rId4" Type="http://schemas.openxmlformats.org/officeDocument/2006/relationships/image" Target="../media/image22.wmf"/><Relationship Id="rId9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25.wmf"/><Relationship Id="rId7" Type="http://schemas.openxmlformats.org/officeDocument/2006/relationships/image" Target="../media/image87.wmf"/><Relationship Id="rId2" Type="http://schemas.openxmlformats.org/officeDocument/2006/relationships/image" Target="../media/image19.wmf"/><Relationship Id="rId1" Type="http://schemas.openxmlformats.org/officeDocument/2006/relationships/image" Target="../media/image91.wmf"/><Relationship Id="rId6" Type="http://schemas.openxmlformats.org/officeDocument/2006/relationships/image" Target="../media/image84.wmf"/><Relationship Id="rId5" Type="http://schemas.openxmlformats.org/officeDocument/2006/relationships/image" Target="../media/image86.wmf"/><Relationship Id="rId4" Type="http://schemas.openxmlformats.org/officeDocument/2006/relationships/image" Target="../media/image22.wmf"/><Relationship Id="rId9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93.wmf"/><Relationship Id="rId7" Type="http://schemas.openxmlformats.org/officeDocument/2006/relationships/image" Target="../media/image86.wmf"/><Relationship Id="rId2" Type="http://schemas.openxmlformats.org/officeDocument/2006/relationships/image" Target="../media/image6.wmf"/><Relationship Id="rId1" Type="http://schemas.openxmlformats.org/officeDocument/2006/relationships/image" Target="../media/image92.wmf"/><Relationship Id="rId6" Type="http://schemas.openxmlformats.org/officeDocument/2006/relationships/image" Target="../media/image22.wmf"/><Relationship Id="rId11" Type="http://schemas.openxmlformats.org/officeDocument/2006/relationships/image" Target="../media/image89.wmf"/><Relationship Id="rId5" Type="http://schemas.openxmlformats.org/officeDocument/2006/relationships/image" Target="../media/image25.wmf"/><Relationship Id="rId10" Type="http://schemas.openxmlformats.org/officeDocument/2006/relationships/image" Target="../media/image88.wmf"/><Relationship Id="rId4" Type="http://schemas.openxmlformats.org/officeDocument/2006/relationships/image" Target="../media/image19.wmf"/><Relationship Id="rId9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9.wmf"/><Relationship Id="rId1" Type="http://schemas.openxmlformats.org/officeDocument/2006/relationships/image" Target="../media/image94.wmf"/><Relationship Id="rId4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4443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19.wmf"/><Relationship Id="rId22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19.wmf"/><Relationship Id="rId22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17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27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3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8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4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123.bin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54.wmf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18.bin"/><Relationship Id="rId25" Type="http://schemas.openxmlformats.org/officeDocument/2006/relationships/image" Target="../media/image50.wmf"/><Relationship Id="rId3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3.wmf"/><Relationship Id="rId29" Type="http://schemas.openxmlformats.org/officeDocument/2006/relationships/image" Target="../media/image5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2.bin"/><Relationship Id="rId32" Type="http://schemas.openxmlformats.org/officeDocument/2006/relationships/image" Target="../media/image53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oleObject" Target="../embeddings/oleObject124.bin"/><Relationship Id="rId36" Type="http://schemas.openxmlformats.org/officeDocument/2006/relationships/oleObject" Target="../embeddings/oleObject129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37.wmf"/><Relationship Id="rId22" Type="http://schemas.openxmlformats.org/officeDocument/2006/relationships/image" Target="../media/image49.wmf"/><Relationship Id="rId27" Type="http://schemas.openxmlformats.org/officeDocument/2006/relationships/image" Target="../media/image51.wmf"/><Relationship Id="rId30" Type="http://schemas.openxmlformats.org/officeDocument/2006/relationships/oleObject" Target="../embeddings/oleObject125.bin"/><Relationship Id="rId35" Type="http://schemas.openxmlformats.org/officeDocument/2006/relationships/oleObject" Target="../embeddings/oleObject128.bin"/><Relationship Id="rId8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56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48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72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5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76.wmf"/><Relationship Id="rId10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71.bin"/><Relationship Id="rId18" Type="http://schemas.openxmlformats.org/officeDocument/2006/relationships/oleObject" Target="../embeddings/oleObject174.bin"/><Relationship Id="rId26" Type="http://schemas.openxmlformats.org/officeDocument/2006/relationships/oleObject" Target="../embeddings/oleObject179.bin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73.bin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2.wmf"/><Relationship Id="rId29" Type="http://schemas.openxmlformats.org/officeDocument/2006/relationships/image" Target="../media/image8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70.bin"/><Relationship Id="rId24" Type="http://schemas.openxmlformats.org/officeDocument/2006/relationships/oleObject" Target="../embeddings/oleObject178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80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177.bin"/><Relationship Id="rId27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6.bin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22.wmf"/><Relationship Id="rId22" Type="http://schemas.openxmlformats.org/officeDocument/2006/relationships/image" Target="../media/image8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200.bin"/><Relationship Id="rId10" Type="http://schemas.openxmlformats.org/officeDocument/2006/relationships/oleObject" Target="../embeddings/oleObject197.bin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86.wmf"/><Relationship Id="rId22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1.bin"/><Relationship Id="rId10" Type="http://schemas.openxmlformats.org/officeDocument/2006/relationships/oleObject" Target="../embeddings/oleObject208.bin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86.wmf"/><Relationship Id="rId22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86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23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6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24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18.bin"/><Relationship Id="rId14" Type="http://schemas.openxmlformats.org/officeDocument/2006/relationships/oleObject" Target="../embeddings/oleObject221.bin"/><Relationship Id="rId22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96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3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36.bin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                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71812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10: Reverse of a Regular Language-2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20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Grammar       is right-linear</a:t>
            </a:r>
          </a:p>
          <a:p>
            <a:endParaRPr lang="en-US" altLang="en-US" dirty="0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27591"/>
              </p:ext>
            </p:extLst>
          </p:nvPr>
        </p:nvGraphicFramePr>
        <p:xfrm>
          <a:off x="2327258" y="1727813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58" y="1727813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914400" y="2009310"/>
            <a:ext cx="1511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 dirty="0"/>
              <a:t>Example:</a:t>
            </a:r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08690"/>
              </p:ext>
            </p:extLst>
          </p:nvPr>
        </p:nvGraphicFramePr>
        <p:xfrm>
          <a:off x="3124200" y="2578100"/>
          <a:ext cx="2298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Equation" r:id="rId5" imgW="2298600" imgH="2070000" progId="Equation.3">
                  <p:embed/>
                </p:oleObj>
              </mc:Choice>
              <mc:Fallback>
                <p:oleObj name="Equation" r:id="rId5" imgW="229860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78100"/>
                        <a:ext cx="2298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3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Construct NFA         such </a:t>
            </a:r>
            <a:r>
              <a:rPr lang="en-US" altLang="en-US" dirty="0" smtClean="0"/>
              <a:t>that every </a:t>
            </a:r>
            <a:r>
              <a:rPr lang="en-US" altLang="en-US" dirty="0"/>
              <a:t>state is a grammar variable: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566826"/>
              </p:ext>
            </p:extLst>
          </p:nvPr>
        </p:nvGraphicFramePr>
        <p:xfrm>
          <a:off x="3100767" y="1720548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767" y="1720548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34225"/>
              </p:ext>
            </p:extLst>
          </p:nvPr>
        </p:nvGraphicFramePr>
        <p:xfrm>
          <a:off x="711200" y="4622800"/>
          <a:ext cx="1957388" cy="176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5" name="Equation" r:id="rId5" imgW="2298600" imgH="2070000" progId="Equation.3">
                  <p:embed/>
                </p:oleObj>
              </mc:Choice>
              <mc:Fallback>
                <p:oleObj name="Equation" r:id="rId5" imgW="229860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622800"/>
                        <a:ext cx="1957388" cy="1762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Oval 6"/>
          <p:cNvSpPr>
            <a:spLocks noChangeArrowheads="1"/>
          </p:cNvSpPr>
          <p:nvPr/>
        </p:nvSpPr>
        <p:spPr bwMode="auto">
          <a:xfrm>
            <a:off x="2438400" y="31312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407" name="Oval 7"/>
          <p:cNvSpPr>
            <a:spLocks noChangeArrowheads="1"/>
          </p:cNvSpPr>
          <p:nvPr/>
        </p:nvSpPr>
        <p:spPr bwMode="auto">
          <a:xfrm>
            <a:off x="4343400" y="22930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4343400" y="41218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2668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6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2" name="Object 12"/>
          <p:cNvGraphicFramePr>
            <a:graphicFrameLocks noChangeAspect="1"/>
          </p:cNvGraphicFramePr>
          <p:nvPr/>
        </p:nvGraphicFramePr>
        <p:xfrm>
          <a:off x="4572000" y="2362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7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62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/>
          <p:cNvGraphicFramePr>
            <a:graphicFrameLocks noChangeAspect="1"/>
          </p:cNvGraphicFramePr>
          <p:nvPr/>
        </p:nvGraphicFramePr>
        <p:xfrm>
          <a:off x="4495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8" name="Equation" r:id="rId11" imgW="330120" imgH="368280" progId="Equation.3">
                  <p:embed/>
                </p:oleObj>
              </mc:Choice>
              <mc:Fallback>
                <p:oleObj name="Equation" r:id="rId1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4" name="Line 14"/>
          <p:cNvSpPr>
            <a:spLocks noChangeShapeType="1"/>
          </p:cNvSpPr>
          <p:nvPr/>
        </p:nvSpPr>
        <p:spPr bwMode="auto">
          <a:xfrm>
            <a:off x="1752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7353300" y="2895601"/>
            <a:ext cx="11060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special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final state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0" y="2971800"/>
            <a:ext cx="990600" cy="990600"/>
            <a:chOff x="5791200" y="2971800"/>
            <a:chExt cx="990600" cy="990600"/>
          </a:xfrm>
        </p:grpSpPr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892921"/>
                </p:ext>
              </p:extLst>
            </p:nvPr>
          </p:nvGraphicFramePr>
          <p:xfrm>
            <a:off x="6020439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39" name="Equation" r:id="rId13" imgW="520560" imgH="520560" progId="Equation.3">
                    <p:embed/>
                  </p:oleObj>
                </mc:Choice>
                <mc:Fallback>
                  <p:oleObj name="Equation" r:id="rId13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439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Add edges for each production:</a:t>
            </a:r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2438400" y="31312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4343400" y="22930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0" name="Oval 6"/>
          <p:cNvSpPr>
            <a:spLocks noChangeArrowheads="1"/>
          </p:cNvSpPr>
          <p:nvPr/>
        </p:nvSpPr>
        <p:spPr bwMode="auto">
          <a:xfrm>
            <a:off x="4343400" y="41218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2668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4572000" y="2362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9" name="Equation" r:id="rId5" imgW="330120" imgH="368280" progId="Equation.3">
                  <p:embed/>
                </p:oleObj>
              </mc:Choice>
              <mc:Fallback>
                <p:oleObj name="Equation" r:id="rId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62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4495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0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1752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V="1">
            <a:off x="3048000" y="2590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3505201" y="259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59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9" name="Object 15"/>
          <p:cNvGraphicFramePr>
            <a:graphicFrameLocks noChangeAspect="1"/>
          </p:cNvGraphicFramePr>
          <p:nvPr/>
        </p:nvGraphicFramePr>
        <p:xfrm>
          <a:off x="831850" y="5314950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2" name="Equation" r:id="rId11" imgW="1600200" imgH="419040" progId="Equation.3">
                  <p:embed/>
                </p:oleObj>
              </mc:Choice>
              <mc:Fallback>
                <p:oleObj name="Equation" r:id="rId11" imgW="1600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314950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791200" y="2971800"/>
            <a:ext cx="990600" cy="990600"/>
            <a:chOff x="5791200" y="2971800"/>
            <a:chExt cx="990600" cy="990600"/>
          </a:xfrm>
        </p:grpSpPr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80229"/>
                </p:ext>
              </p:extLst>
            </p:nvPr>
          </p:nvGraphicFramePr>
          <p:xfrm>
            <a:off x="6089650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3" name="Equation" r:id="rId13" imgW="520560" imgH="520560" progId="Equation.3">
                    <p:embed/>
                  </p:oleObj>
                </mc:Choice>
                <mc:Fallback>
                  <p:oleObj name="Equation" r:id="rId13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0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9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2438400" y="31312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4343400" y="22930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4343400" y="4121825"/>
            <a:ext cx="687388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2668588" y="3201988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6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201988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/>
        </p:nvGraphicFramePr>
        <p:xfrm>
          <a:off x="4572000" y="2362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7" name="Equation" r:id="rId5" imgW="330120" imgH="368280" progId="Equation.3">
                  <p:embed/>
                </p:oleObj>
              </mc:Choice>
              <mc:Fallback>
                <p:oleObj name="Equation" r:id="rId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62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4495800" y="41910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8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10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0" name="Line 12"/>
          <p:cNvSpPr>
            <a:spLocks noChangeShapeType="1"/>
          </p:cNvSpPr>
          <p:nvPr/>
        </p:nvSpPr>
        <p:spPr bwMode="auto">
          <a:xfrm>
            <a:off x="1752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V="1">
            <a:off x="3048000" y="2590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2462" name="Object 14"/>
          <p:cNvGraphicFramePr>
            <a:graphicFrameLocks noChangeAspect="1"/>
          </p:cNvGraphicFramePr>
          <p:nvPr/>
        </p:nvGraphicFramePr>
        <p:xfrm>
          <a:off x="3581401" y="251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514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3" name="Object 15"/>
          <p:cNvGraphicFramePr>
            <a:graphicFrameLocks noChangeAspect="1"/>
          </p:cNvGraphicFramePr>
          <p:nvPr/>
        </p:nvGraphicFramePr>
        <p:xfrm>
          <a:off x="806450" y="5232401"/>
          <a:ext cx="220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0" name="Equation" r:id="rId11" imgW="2209680" imgH="533160" progId="Equation.3">
                  <p:embed/>
                </p:oleObj>
              </mc:Choice>
              <mc:Fallback>
                <p:oleObj name="Equation" r:id="rId11" imgW="2209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232401"/>
                        <a:ext cx="220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4" name="Line 16"/>
          <p:cNvSpPr>
            <a:spLocks noChangeShapeType="1"/>
          </p:cNvSpPr>
          <p:nvPr/>
        </p:nvSpPr>
        <p:spPr bwMode="auto">
          <a:xfrm>
            <a:off x="3048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2465" name="Object 17"/>
          <p:cNvGraphicFramePr>
            <a:graphicFrameLocks noChangeAspect="1"/>
          </p:cNvGraphicFramePr>
          <p:nvPr/>
        </p:nvGraphicFramePr>
        <p:xfrm>
          <a:off x="3581401" y="3505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1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505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91200" y="2971800"/>
            <a:ext cx="990600" cy="990600"/>
            <a:chOff x="5791200" y="2971800"/>
            <a:chExt cx="990600" cy="990600"/>
          </a:xfrm>
        </p:grpSpPr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108813"/>
                </p:ext>
              </p:extLst>
            </p:nvPr>
          </p:nvGraphicFramePr>
          <p:xfrm>
            <a:off x="6089650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42" name="Equation" r:id="rId15" imgW="520560" imgH="520560" progId="Equation.3">
                    <p:embed/>
                  </p:oleObj>
                </mc:Choice>
                <mc:Fallback>
                  <p:oleObj name="Equation" r:id="rId15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0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7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233489" name="Object 17"/>
          <p:cNvGraphicFramePr>
            <a:graphicFrameLocks noChangeAspect="1"/>
          </p:cNvGraphicFramePr>
          <p:nvPr/>
        </p:nvGraphicFramePr>
        <p:xfrm>
          <a:off x="755650" y="5010150"/>
          <a:ext cx="220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8" name="Equation" r:id="rId3" imgW="2209680" imgH="1295280" progId="Equation.3">
                  <p:embed/>
                </p:oleObj>
              </mc:Choice>
              <mc:Fallback>
                <p:oleObj name="Equation" r:id="rId3" imgW="22096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10150"/>
                        <a:ext cx="220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00200" y="1143000"/>
            <a:ext cx="5410200" cy="3886200"/>
            <a:chOff x="1371600" y="838200"/>
            <a:chExt cx="5410200" cy="3886200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2057400" y="3048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3962400" y="838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962400" y="40386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451749"/>
                </p:ext>
              </p:extLst>
            </p:nvPr>
          </p:nvGraphicFramePr>
          <p:xfrm>
            <a:off x="2287588" y="3201988"/>
            <a:ext cx="303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69" name="Equation" r:id="rId5" imgW="304560" imgH="380880" progId="Equation.3">
                    <p:embed/>
                  </p:oleObj>
                </mc:Choice>
                <mc:Fallback>
                  <p:oleObj name="Equation" r:id="rId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588" y="3201988"/>
                          <a:ext cx="303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473523"/>
                </p:ext>
              </p:extLst>
            </p:nvPr>
          </p:nvGraphicFramePr>
          <p:xfrm>
            <a:off x="6089650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0" name="Equation" r:id="rId7" imgW="520560" imgH="520560" progId="Equation.3">
                    <p:embed/>
                  </p:oleObj>
                </mc:Choice>
                <mc:Fallback>
                  <p:oleObj name="Equation" r:id="rId7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0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4901019"/>
                </p:ext>
              </p:extLst>
            </p:nvPr>
          </p:nvGraphicFramePr>
          <p:xfrm>
            <a:off x="4191000" y="9906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1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9906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06095"/>
                </p:ext>
              </p:extLst>
            </p:nvPr>
          </p:nvGraphicFramePr>
          <p:xfrm>
            <a:off x="4114800" y="41910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2" name="Equation" r:id="rId11" imgW="330120" imgH="368280" progId="Equation.3">
                    <p:embed/>
                  </p:oleObj>
                </mc:Choice>
                <mc:Fallback>
                  <p:oleObj name="Equation" r:id="rId11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1910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1371600" y="3352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2667000" y="12954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144932"/>
                </p:ext>
              </p:extLst>
            </p:nvPr>
          </p:nvGraphicFramePr>
          <p:xfrm>
            <a:off x="2895600" y="1981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3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981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667000" y="35814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893164"/>
                </p:ext>
              </p:extLst>
            </p:nvPr>
          </p:nvGraphicFramePr>
          <p:xfrm>
            <a:off x="32004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4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4343400" y="1524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43434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689939"/>
                </p:ext>
              </p:extLst>
            </p:nvPr>
          </p:nvGraphicFramePr>
          <p:xfrm>
            <a:off x="4419600" y="1828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5"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828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583913"/>
                </p:ext>
              </p:extLst>
            </p:nvPr>
          </p:nvGraphicFramePr>
          <p:xfrm>
            <a:off x="4419600" y="3429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6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9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234513" name="Object 17"/>
          <p:cNvGraphicFramePr>
            <a:graphicFrameLocks noChangeAspect="1"/>
          </p:cNvGraphicFramePr>
          <p:nvPr/>
        </p:nvGraphicFramePr>
        <p:xfrm>
          <a:off x="755650" y="46799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46" name="Equation" r:id="rId3" imgW="2209680" imgH="1955520" progId="Equation.3">
                  <p:embed/>
                </p:oleObj>
              </mc:Choice>
              <mc:Fallback>
                <p:oleObj name="Equation" r:id="rId3" imgW="22096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799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057400" y="1295400"/>
            <a:ext cx="5410200" cy="4876800"/>
            <a:chOff x="1371600" y="838200"/>
            <a:chExt cx="5410200" cy="4876800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057400" y="3048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962400" y="838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3962400" y="40386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359578"/>
                </p:ext>
              </p:extLst>
            </p:nvPr>
          </p:nvGraphicFramePr>
          <p:xfrm>
            <a:off x="2287588" y="3201988"/>
            <a:ext cx="303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47" name="Equation" r:id="rId5" imgW="304560" imgH="380880" progId="Equation.3">
                    <p:embed/>
                  </p:oleObj>
                </mc:Choice>
                <mc:Fallback>
                  <p:oleObj name="Equation" r:id="rId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588" y="3201988"/>
                          <a:ext cx="303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000865"/>
                </p:ext>
              </p:extLst>
            </p:nvPr>
          </p:nvGraphicFramePr>
          <p:xfrm>
            <a:off x="6089650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48" name="Equation" r:id="rId7" imgW="520560" imgH="520560" progId="Equation.3">
                    <p:embed/>
                  </p:oleObj>
                </mc:Choice>
                <mc:Fallback>
                  <p:oleObj name="Equation" r:id="rId7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0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553622"/>
                </p:ext>
              </p:extLst>
            </p:nvPr>
          </p:nvGraphicFramePr>
          <p:xfrm>
            <a:off x="4191000" y="9906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49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9906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323503"/>
                </p:ext>
              </p:extLst>
            </p:nvPr>
          </p:nvGraphicFramePr>
          <p:xfrm>
            <a:off x="4114800" y="41910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0" name="Equation" r:id="rId11" imgW="330120" imgH="368280" progId="Equation.3">
                    <p:embed/>
                  </p:oleObj>
                </mc:Choice>
                <mc:Fallback>
                  <p:oleObj name="Equation" r:id="rId11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1910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371600" y="3352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V="1">
              <a:off x="2667000" y="12954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926280"/>
                </p:ext>
              </p:extLst>
            </p:nvPr>
          </p:nvGraphicFramePr>
          <p:xfrm>
            <a:off x="2971800" y="1981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1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981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2667000" y="35814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884167"/>
                </p:ext>
              </p:extLst>
            </p:nvPr>
          </p:nvGraphicFramePr>
          <p:xfrm>
            <a:off x="32004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2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Oval 18"/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4343400" y="1524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3434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791057"/>
                </p:ext>
              </p:extLst>
            </p:nvPr>
          </p:nvGraphicFramePr>
          <p:xfrm>
            <a:off x="4419600" y="1828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3"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828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444112"/>
                </p:ext>
              </p:extLst>
            </p:nvPr>
          </p:nvGraphicFramePr>
          <p:xfrm>
            <a:off x="4419600" y="3429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4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5267916"/>
                </p:ext>
              </p:extLst>
            </p:nvPr>
          </p:nvGraphicFramePr>
          <p:xfrm>
            <a:off x="5562600" y="51054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5" name="Equation" r:id="rId19" imgW="253800" imgH="393480" progId="Equation.3">
                    <p:embed/>
                  </p:oleObj>
                </mc:Choice>
                <mc:Fallback>
                  <p:oleObj name="Equation" r:id="rId1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51054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4343400" y="4572000"/>
              <a:ext cx="1219200" cy="1143000"/>
            </a:xfrm>
            <a:custGeom>
              <a:avLst/>
              <a:gdLst>
                <a:gd name="T0" fmla="*/ 192 w 856"/>
                <a:gd name="T1" fmla="*/ 0 h 768"/>
                <a:gd name="T2" fmla="*/ 768 w 856"/>
                <a:gd name="T3" fmla="*/ 240 h 768"/>
                <a:gd name="T4" fmla="*/ 720 w 856"/>
                <a:gd name="T5" fmla="*/ 672 h 768"/>
                <a:gd name="T6" fmla="*/ 240 w 856"/>
                <a:gd name="T7" fmla="*/ 672 h 768"/>
                <a:gd name="T8" fmla="*/ 0 w 856"/>
                <a:gd name="T9" fmla="*/ 9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768">
                  <a:moveTo>
                    <a:pt x="192" y="0"/>
                  </a:moveTo>
                  <a:cubicBezTo>
                    <a:pt x="436" y="64"/>
                    <a:pt x="680" y="128"/>
                    <a:pt x="768" y="240"/>
                  </a:cubicBezTo>
                  <a:cubicBezTo>
                    <a:pt x="856" y="352"/>
                    <a:pt x="808" y="600"/>
                    <a:pt x="720" y="672"/>
                  </a:cubicBezTo>
                  <a:cubicBezTo>
                    <a:pt x="632" y="744"/>
                    <a:pt x="360" y="768"/>
                    <a:pt x="240" y="672"/>
                  </a:cubicBezTo>
                  <a:cubicBezTo>
                    <a:pt x="120" y="576"/>
                    <a:pt x="60" y="3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9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235537" name="Object 17"/>
          <p:cNvGraphicFramePr>
            <a:graphicFrameLocks noChangeAspect="1"/>
          </p:cNvGraphicFramePr>
          <p:nvPr/>
        </p:nvGraphicFramePr>
        <p:xfrm>
          <a:off x="755650" y="4629150"/>
          <a:ext cx="2209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4" name="Equation" r:id="rId3" imgW="2209680" imgH="2057400" progId="Equation.3">
                  <p:embed/>
                </p:oleObj>
              </mc:Choice>
              <mc:Fallback>
                <p:oleObj name="Equation" r:id="rId3" imgW="220968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29150"/>
                        <a:ext cx="2209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371600" y="838200"/>
            <a:ext cx="5410200" cy="4876800"/>
            <a:chOff x="1371600" y="838200"/>
            <a:chExt cx="5410200" cy="4876800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2057400" y="3048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962400" y="838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962400" y="40386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901912"/>
                </p:ext>
              </p:extLst>
            </p:nvPr>
          </p:nvGraphicFramePr>
          <p:xfrm>
            <a:off x="2287588" y="3201988"/>
            <a:ext cx="303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5" name="Equation" r:id="rId5" imgW="304560" imgH="380880" progId="Equation.3">
                    <p:embed/>
                  </p:oleObj>
                </mc:Choice>
                <mc:Fallback>
                  <p:oleObj name="Equation" r:id="rId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588" y="3201988"/>
                          <a:ext cx="303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134238"/>
                </p:ext>
              </p:extLst>
            </p:nvPr>
          </p:nvGraphicFramePr>
          <p:xfrm>
            <a:off x="6089650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6" name="Equation" r:id="rId7" imgW="520560" imgH="520560" progId="Equation.3">
                    <p:embed/>
                  </p:oleObj>
                </mc:Choice>
                <mc:Fallback>
                  <p:oleObj name="Equation" r:id="rId7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0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2244639"/>
                </p:ext>
              </p:extLst>
            </p:nvPr>
          </p:nvGraphicFramePr>
          <p:xfrm>
            <a:off x="4191000" y="9906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7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9906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20978"/>
                </p:ext>
              </p:extLst>
            </p:nvPr>
          </p:nvGraphicFramePr>
          <p:xfrm>
            <a:off x="4114800" y="41910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8" name="Equation" r:id="rId11" imgW="330120" imgH="368280" progId="Equation.3">
                    <p:embed/>
                  </p:oleObj>
                </mc:Choice>
                <mc:Fallback>
                  <p:oleObj name="Equation" r:id="rId11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1910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371600" y="3352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2667000" y="12954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7731008"/>
                </p:ext>
              </p:extLst>
            </p:nvPr>
          </p:nvGraphicFramePr>
          <p:xfrm>
            <a:off x="2971800" y="1981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9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981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2667000" y="35814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07026"/>
                </p:ext>
              </p:extLst>
            </p:nvPr>
          </p:nvGraphicFramePr>
          <p:xfrm>
            <a:off x="32004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0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4343400" y="1524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43434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632513"/>
                </p:ext>
              </p:extLst>
            </p:nvPr>
          </p:nvGraphicFramePr>
          <p:xfrm>
            <a:off x="4419600" y="1828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1"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828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585004"/>
                </p:ext>
              </p:extLst>
            </p:nvPr>
          </p:nvGraphicFramePr>
          <p:xfrm>
            <a:off x="4419600" y="3352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2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352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897172"/>
                </p:ext>
              </p:extLst>
            </p:nvPr>
          </p:nvGraphicFramePr>
          <p:xfrm>
            <a:off x="5562600" y="51054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3" name="Equation" r:id="rId19" imgW="253800" imgH="393480" progId="Equation.3">
                    <p:embed/>
                  </p:oleObj>
                </mc:Choice>
                <mc:Fallback>
                  <p:oleObj name="Equation" r:id="rId1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51054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4343400" y="4572000"/>
              <a:ext cx="1219200" cy="1143000"/>
            </a:xfrm>
            <a:custGeom>
              <a:avLst/>
              <a:gdLst>
                <a:gd name="T0" fmla="*/ 192 w 856"/>
                <a:gd name="T1" fmla="*/ 0 h 768"/>
                <a:gd name="T2" fmla="*/ 768 w 856"/>
                <a:gd name="T3" fmla="*/ 240 h 768"/>
                <a:gd name="T4" fmla="*/ 720 w 856"/>
                <a:gd name="T5" fmla="*/ 672 h 768"/>
                <a:gd name="T6" fmla="*/ 240 w 856"/>
                <a:gd name="T7" fmla="*/ 672 h 768"/>
                <a:gd name="T8" fmla="*/ 0 w 856"/>
                <a:gd name="T9" fmla="*/ 9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768">
                  <a:moveTo>
                    <a:pt x="192" y="0"/>
                  </a:moveTo>
                  <a:cubicBezTo>
                    <a:pt x="436" y="64"/>
                    <a:pt x="680" y="128"/>
                    <a:pt x="768" y="240"/>
                  </a:cubicBezTo>
                  <a:cubicBezTo>
                    <a:pt x="856" y="352"/>
                    <a:pt x="808" y="600"/>
                    <a:pt x="720" y="672"/>
                  </a:cubicBezTo>
                  <a:cubicBezTo>
                    <a:pt x="632" y="744"/>
                    <a:pt x="360" y="768"/>
                    <a:pt x="240" y="672"/>
                  </a:cubicBezTo>
                  <a:cubicBezTo>
                    <a:pt x="120" y="576"/>
                    <a:pt x="60" y="3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25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04109"/>
                </p:ext>
              </p:extLst>
            </p:nvPr>
          </p:nvGraphicFramePr>
          <p:xfrm>
            <a:off x="5099050" y="3636963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4" name="Equation" r:id="rId21" imgW="266400" imgH="279360" progId="Equation.3">
                    <p:embed/>
                  </p:oleObj>
                </mc:Choice>
                <mc:Fallback>
                  <p:oleObj name="Equation" r:id="rId21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050" y="3636963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41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71" name="Object 27"/>
          <p:cNvGraphicFramePr>
            <a:graphicFrameLocks noChangeAspect="1"/>
          </p:cNvGraphicFramePr>
          <p:nvPr/>
        </p:nvGraphicFramePr>
        <p:xfrm>
          <a:off x="1524000" y="6019801"/>
          <a:ext cx="6681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8" name="Equation" r:id="rId3" imgW="6680160" imgH="393480" progId="Equation.3">
                  <p:embed/>
                </p:oleObj>
              </mc:Choice>
              <mc:Fallback>
                <p:oleObj name="Equation" r:id="rId3" imgW="668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19801"/>
                        <a:ext cx="66817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371600" y="838200"/>
            <a:ext cx="5410200" cy="4876800"/>
            <a:chOff x="1371600" y="838200"/>
            <a:chExt cx="5410200" cy="4876800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057400" y="3048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3962400" y="838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3962400" y="40386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59436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468732"/>
                </p:ext>
              </p:extLst>
            </p:nvPr>
          </p:nvGraphicFramePr>
          <p:xfrm>
            <a:off x="2287588" y="3201988"/>
            <a:ext cx="3032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49" name="Equation" r:id="rId5" imgW="304560" imgH="380880" progId="Equation.3">
                    <p:embed/>
                  </p:oleObj>
                </mc:Choice>
                <mc:Fallback>
                  <p:oleObj name="Equation" r:id="rId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588" y="3201988"/>
                          <a:ext cx="3032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363020"/>
                </p:ext>
              </p:extLst>
            </p:nvPr>
          </p:nvGraphicFramePr>
          <p:xfrm>
            <a:off x="6089650" y="32448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0" name="Equation" r:id="rId7" imgW="520560" imgH="520560" progId="Equation.3">
                    <p:embed/>
                  </p:oleObj>
                </mc:Choice>
                <mc:Fallback>
                  <p:oleObj name="Equation" r:id="rId7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50" y="32448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541694"/>
                </p:ext>
              </p:extLst>
            </p:nvPr>
          </p:nvGraphicFramePr>
          <p:xfrm>
            <a:off x="4191000" y="9906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1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9906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18903"/>
                </p:ext>
              </p:extLst>
            </p:nvPr>
          </p:nvGraphicFramePr>
          <p:xfrm>
            <a:off x="4114800" y="41910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2" name="Equation" r:id="rId11" imgW="330120" imgH="368280" progId="Equation.3">
                    <p:embed/>
                  </p:oleObj>
                </mc:Choice>
                <mc:Fallback>
                  <p:oleObj name="Equation" r:id="rId11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1910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371600" y="3352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2667000" y="12954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426449"/>
                </p:ext>
              </p:extLst>
            </p:nvPr>
          </p:nvGraphicFramePr>
          <p:xfrm>
            <a:off x="2971800" y="1981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3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981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667000" y="35814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477086"/>
                </p:ext>
              </p:extLst>
            </p:nvPr>
          </p:nvGraphicFramePr>
          <p:xfrm>
            <a:off x="32004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4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43400" y="1524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4343400" y="3048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248969"/>
                </p:ext>
              </p:extLst>
            </p:nvPr>
          </p:nvGraphicFramePr>
          <p:xfrm>
            <a:off x="4419600" y="1828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5"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828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482155"/>
                </p:ext>
              </p:extLst>
            </p:nvPr>
          </p:nvGraphicFramePr>
          <p:xfrm>
            <a:off x="4419600" y="3352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6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352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428709"/>
                </p:ext>
              </p:extLst>
            </p:nvPr>
          </p:nvGraphicFramePr>
          <p:xfrm>
            <a:off x="5562600" y="51054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7" name="Equation" r:id="rId19" imgW="253800" imgH="393480" progId="Equation.3">
                    <p:embed/>
                  </p:oleObj>
                </mc:Choice>
                <mc:Fallback>
                  <p:oleObj name="Equation" r:id="rId1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51054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43400" y="4572000"/>
              <a:ext cx="1219200" cy="1143000"/>
            </a:xfrm>
            <a:custGeom>
              <a:avLst/>
              <a:gdLst>
                <a:gd name="T0" fmla="*/ 192 w 856"/>
                <a:gd name="T1" fmla="*/ 0 h 768"/>
                <a:gd name="T2" fmla="*/ 768 w 856"/>
                <a:gd name="T3" fmla="*/ 240 h 768"/>
                <a:gd name="T4" fmla="*/ 720 w 856"/>
                <a:gd name="T5" fmla="*/ 672 h 768"/>
                <a:gd name="T6" fmla="*/ 240 w 856"/>
                <a:gd name="T7" fmla="*/ 672 h 768"/>
                <a:gd name="T8" fmla="*/ 0 w 856"/>
                <a:gd name="T9" fmla="*/ 9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768">
                  <a:moveTo>
                    <a:pt x="192" y="0"/>
                  </a:moveTo>
                  <a:cubicBezTo>
                    <a:pt x="436" y="64"/>
                    <a:pt x="680" y="128"/>
                    <a:pt x="768" y="240"/>
                  </a:cubicBezTo>
                  <a:cubicBezTo>
                    <a:pt x="856" y="352"/>
                    <a:pt x="808" y="600"/>
                    <a:pt x="720" y="672"/>
                  </a:cubicBezTo>
                  <a:cubicBezTo>
                    <a:pt x="632" y="744"/>
                    <a:pt x="360" y="768"/>
                    <a:pt x="240" y="672"/>
                  </a:cubicBezTo>
                  <a:cubicBezTo>
                    <a:pt x="120" y="576"/>
                    <a:pt x="60" y="3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791200" y="2971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536348"/>
                </p:ext>
              </p:extLst>
            </p:nvPr>
          </p:nvGraphicFramePr>
          <p:xfrm>
            <a:off x="5099050" y="3636963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58" name="Equation" r:id="rId21" imgW="266400" imgH="279360" progId="Equation.3">
                    <p:embed/>
                  </p:oleObj>
                </mc:Choice>
                <mc:Fallback>
                  <p:oleObj name="Equation" r:id="rId21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050" y="3636963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84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237594" name="Object 26"/>
          <p:cNvGraphicFramePr>
            <a:graphicFrameLocks noChangeAspect="1"/>
          </p:cNvGraphicFramePr>
          <p:nvPr/>
        </p:nvGraphicFramePr>
        <p:xfrm>
          <a:off x="6858000" y="1524000"/>
          <a:ext cx="2209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34" name="Equation" r:id="rId3" imgW="2209680" imgH="2057400" progId="Equation.3">
                  <p:embed/>
                </p:oleObj>
              </mc:Choice>
              <mc:Fallback>
                <p:oleObj name="Equation" r:id="rId3" imgW="220968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0"/>
                        <a:ext cx="2209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29788"/>
              </p:ext>
            </p:extLst>
          </p:nvPr>
        </p:nvGraphicFramePr>
        <p:xfrm>
          <a:off x="6468849" y="1041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35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849" y="1041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908376"/>
              </p:ext>
            </p:extLst>
          </p:nvPr>
        </p:nvGraphicFramePr>
        <p:xfrm>
          <a:off x="1338012" y="1009651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36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012" y="1009651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4953000" y="1007131"/>
            <a:ext cx="1570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</a:t>
            </a: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624385" y="970003"/>
            <a:ext cx="770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NFA</a:t>
            </a:r>
          </a:p>
        </p:txBody>
      </p:sp>
      <p:graphicFrame>
        <p:nvGraphicFramePr>
          <p:cNvPr id="237599" name="Object 31"/>
          <p:cNvGraphicFramePr>
            <a:graphicFrameLocks noChangeAspect="1"/>
          </p:cNvGraphicFramePr>
          <p:nvPr/>
        </p:nvGraphicFramePr>
        <p:xfrm>
          <a:off x="5562600" y="4737100"/>
          <a:ext cx="3136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37" name="Equation" r:id="rId9" imgW="3136680" imgH="1295280" progId="Equation.3">
                  <p:embed/>
                </p:oleObj>
              </mc:Choice>
              <mc:Fallback>
                <p:oleObj name="Equation" r:id="rId9" imgW="31366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37100"/>
                        <a:ext cx="3136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0" y="914400"/>
            <a:ext cx="5257800" cy="4876800"/>
            <a:chOff x="0" y="914400"/>
            <a:chExt cx="5257800" cy="4876800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533400" y="3124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438400" y="9144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2438400" y="41148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4419600" y="32004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0121125"/>
                </p:ext>
              </p:extLst>
            </p:nvPr>
          </p:nvGraphicFramePr>
          <p:xfrm>
            <a:off x="685800" y="32766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38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32766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0539674"/>
                </p:ext>
              </p:extLst>
            </p:nvPr>
          </p:nvGraphicFramePr>
          <p:xfrm>
            <a:off x="4565650" y="33210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39" name="Equation" r:id="rId13" imgW="520560" imgH="520560" progId="Equation.3">
                    <p:embed/>
                  </p:oleObj>
                </mc:Choice>
                <mc:Fallback>
                  <p:oleObj name="Equation" r:id="rId13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650" y="33210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75618"/>
                </p:ext>
              </p:extLst>
            </p:nvPr>
          </p:nvGraphicFramePr>
          <p:xfrm>
            <a:off x="2667000" y="10668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0" name="Equation" r:id="rId15" imgW="330120" imgH="368280" progId="Equation.3">
                    <p:embed/>
                  </p:oleObj>
                </mc:Choice>
                <mc:Fallback>
                  <p:oleObj name="Equation" r:id="rId15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10668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241960"/>
                </p:ext>
              </p:extLst>
            </p:nvPr>
          </p:nvGraphicFramePr>
          <p:xfrm>
            <a:off x="2590800" y="42672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1" name="Equation" r:id="rId17" imgW="330120" imgH="368280" progId="Equation.3">
                    <p:embed/>
                  </p:oleObj>
                </mc:Choice>
                <mc:Fallback>
                  <p:oleObj name="Equation" r:id="rId17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42672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1143000" y="13716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71173"/>
                </p:ext>
              </p:extLst>
            </p:nvPr>
          </p:nvGraphicFramePr>
          <p:xfrm>
            <a:off x="1447800" y="20574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2" name="Equation" r:id="rId19" imgW="266400" imgH="279360" progId="Equation.3">
                    <p:embed/>
                  </p:oleObj>
                </mc:Choice>
                <mc:Fallback>
                  <p:oleObj name="Equation" r:id="rId19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0574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1143000" y="36576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209792"/>
                </p:ext>
              </p:extLst>
            </p:nvPr>
          </p:nvGraphicFramePr>
          <p:xfrm>
            <a:off x="1752600" y="35814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3" name="Equation" r:id="rId21" imgW="304560" imgH="380880" progId="Equation.3">
                    <p:embed/>
                  </p:oleObj>
                </mc:Choice>
                <mc:Fallback>
                  <p:oleObj name="Equation" r:id="rId2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5814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2590800" y="26670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2819400" y="1600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2819400" y="3124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760599"/>
                </p:ext>
              </p:extLst>
            </p:nvPr>
          </p:nvGraphicFramePr>
          <p:xfrm>
            <a:off x="2895600" y="1905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4" name="Equation" r:id="rId23" imgW="266400" imgH="279360" progId="Equation.3">
                    <p:embed/>
                  </p:oleObj>
                </mc:Choice>
                <mc:Fallback>
                  <p:oleObj name="Equation" r:id="rId2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905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960422"/>
                </p:ext>
              </p:extLst>
            </p:nvPr>
          </p:nvGraphicFramePr>
          <p:xfrm>
            <a:off x="2895600" y="3429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5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3429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85520"/>
                </p:ext>
              </p:extLst>
            </p:nvPr>
          </p:nvGraphicFramePr>
          <p:xfrm>
            <a:off x="4038600" y="51816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6" name="Equation" r:id="rId25" imgW="253800" imgH="393480" progId="Equation.3">
                    <p:embed/>
                  </p:oleObj>
                </mc:Choice>
                <mc:Fallback>
                  <p:oleObj name="Equation" r:id="rId25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0" y="51816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2819400" y="4648200"/>
              <a:ext cx="1219200" cy="1143000"/>
            </a:xfrm>
            <a:custGeom>
              <a:avLst/>
              <a:gdLst>
                <a:gd name="T0" fmla="*/ 192 w 856"/>
                <a:gd name="T1" fmla="*/ 0 h 768"/>
                <a:gd name="T2" fmla="*/ 768 w 856"/>
                <a:gd name="T3" fmla="*/ 240 h 768"/>
                <a:gd name="T4" fmla="*/ 720 w 856"/>
                <a:gd name="T5" fmla="*/ 672 h 768"/>
                <a:gd name="T6" fmla="*/ 240 w 856"/>
                <a:gd name="T7" fmla="*/ 672 h 768"/>
                <a:gd name="T8" fmla="*/ 0 w 856"/>
                <a:gd name="T9" fmla="*/ 9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768">
                  <a:moveTo>
                    <a:pt x="192" y="0"/>
                  </a:moveTo>
                  <a:cubicBezTo>
                    <a:pt x="436" y="64"/>
                    <a:pt x="680" y="128"/>
                    <a:pt x="768" y="240"/>
                  </a:cubicBezTo>
                  <a:cubicBezTo>
                    <a:pt x="856" y="352"/>
                    <a:pt x="808" y="600"/>
                    <a:pt x="720" y="672"/>
                  </a:cubicBezTo>
                  <a:cubicBezTo>
                    <a:pt x="632" y="744"/>
                    <a:pt x="360" y="768"/>
                    <a:pt x="240" y="672"/>
                  </a:cubicBezTo>
                  <a:cubicBezTo>
                    <a:pt x="120" y="576"/>
                    <a:pt x="60" y="3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23"/>
            <p:cNvSpPr>
              <a:spLocks noChangeArrowheads="1"/>
            </p:cNvSpPr>
            <p:nvPr/>
          </p:nvSpPr>
          <p:spPr bwMode="auto">
            <a:xfrm>
              <a:off x="4267200" y="30480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3124200" y="38100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474377"/>
                </p:ext>
              </p:extLst>
            </p:nvPr>
          </p:nvGraphicFramePr>
          <p:xfrm>
            <a:off x="3575050" y="3713163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7" name="Equation" r:id="rId27" imgW="266400" imgH="279360" progId="Equation.3">
                    <p:embed/>
                  </p:oleObj>
                </mc:Choice>
                <mc:Fallback>
                  <p:oleObj name="Equation" r:id="rId2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050" y="3713163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58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General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right-linear </a:t>
            </a:r>
            <a:r>
              <a:rPr lang="en-US" altLang="en-US" dirty="0" smtClean="0"/>
              <a:t>grammar		has </a:t>
            </a:r>
            <a:r>
              <a:rPr lang="en-US" altLang="en-US" dirty="0"/>
              <a:t>variables: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productions: 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70443"/>
              </p:ext>
            </p:extLst>
          </p:nvPr>
        </p:nvGraphicFramePr>
        <p:xfrm>
          <a:off x="4845050" y="1727757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1727757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41284"/>
              </p:ext>
            </p:extLst>
          </p:nvPr>
        </p:nvGraphicFramePr>
        <p:xfrm>
          <a:off x="3657600" y="2389187"/>
          <a:ext cx="2374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9" name="Equation" r:id="rId5" imgW="2374560" imgH="583920" progId="Equation.3">
                  <p:embed/>
                </p:oleObj>
              </mc:Choice>
              <mc:Fallback>
                <p:oleObj name="Equation" r:id="rId5" imgW="2374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89187"/>
                        <a:ext cx="2374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4191000" y="3810000"/>
          <a:ext cx="359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0" name="Equation" r:id="rId7" imgW="3593880" imgH="660240" progId="Equation.3">
                  <p:embed/>
                </p:oleObj>
              </mc:Choice>
              <mc:Fallback>
                <p:oleObj name="Equation" r:id="rId7" imgW="3593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10000"/>
                        <a:ext cx="359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4216400" y="5638801"/>
          <a:ext cx="312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1" name="Equation" r:id="rId9" imgW="3124080" imgH="583920" progId="Equation.3">
                  <p:embed/>
                </p:oleObj>
              </mc:Choice>
              <mc:Fallback>
                <p:oleObj name="Equation" r:id="rId9" imgW="3124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638801"/>
                        <a:ext cx="312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441950" y="4749800"/>
            <a:ext cx="386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23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right linear grammar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left-linear grammars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right linear grammar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conversion to right linear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General</a:t>
            </a:r>
            <a:endParaRPr lang="en-US" alt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construct the NFA         such </a:t>
            </a:r>
            <a:r>
              <a:rPr lang="en-US" altLang="en-US" dirty="0" smtClean="0"/>
              <a:t>that each  </a:t>
            </a:r>
            <a:r>
              <a:rPr lang="en-US" altLang="en-US" dirty="0"/>
              <a:t>variable         corresponds to a node: </a:t>
            </a: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53677"/>
              </p:ext>
            </p:extLst>
          </p:nvPr>
        </p:nvGraphicFramePr>
        <p:xfrm>
          <a:off x="4408487" y="1784351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1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7" y="1784351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19175"/>
              </p:ext>
            </p:extLst>
          </p:nvPr>
        </p:nvGraphicFramePr>
        <p:xfrm>
          <a:off x="9011763" y="1689894"/>
          <a:ext cx="392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2" name="Equation" r:id="rId5" imgW="393480" imgH="583920" progId="Equation.3">
                  <p:embed/>
                </p:oleObj>
              </mc:Choice>
              <mc:Fallback>
                <p:oleObj name="Equation" r:id="rId5" imgW="393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763" y="1689894"/>
                        <a:ext cx="3921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28638" y="3124200"/>
            <a:ext cx="8272462" cy="3449638"/>
            <a:chOff x="528638" y="3124200"/>
            <a:chExt cx="8272462" cy="3449638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295400" y="38100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345162"/>
                </p:ext>
              </p:extLst>
            </p:nvPr>
          </p:nvGraphicFramePr>
          <p:xfrm>
            <a:off x="1485900" y="3886200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3" name="Equation" r:id="rId7" imgW="431640" imgH="533160" progId="Equation.3">
                    <p:embed/>
                  </p:oleObj>
                </mc:Choice>
                <mc:Fallback>
                  <p:oleObj name="Equation" r:id="rId7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900" y="3886200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528638" y="426878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048000" y="31242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2743200" y="5105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5181600" y="31242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4876800" y="53340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7010400" y="4343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576802"/>
                </p:ext>
              </p:extLst>
            </p:nvPr>
          </p:nvGraphicFramePr>
          <p:xfrm>
            <a:off x="7156450" y="446405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4" name="Equation" r:id="rId9" imgW="520560" imgH="520560" progId="Equation.3">
                    <p:embed/>
                  </p:oleObj>
                </mc:Choice>
                <mc:Fallback>
                  <p:oleObj name="Equation" r:id="rId9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6450" y="446405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146889"/>
                </p:ext>
              </p:extLst>
            </p:nvPr>
          </p:nvGraphicFramePr>
          <p:xfrm>
            <a:off x="3276600" y="32004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5" name="Equation" r:id="rId11" imgW="368280" imgH="520560" progId="Equation.3">
                    <p:embed/>
                  </p:oleObj>
                </mc:Choice>
                <mc:Fallback>
                  <p:oleObj name="Equation" r:id="rId11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2004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131080"/>
                </p:ext>
              </p:extLst>
            </p:nvPr>
          </p:nvGraphicFramePr>
          <p:xfrm>
            <a:off x="2941638" y="5257800"/>
            <a:ext cx="430212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6" name="Equation" r:id="rId13" imgW="431640" imgH="520560" progId="Equation.3">
                    <p:embed/>
                  </p:oleObj>
                </mc:Choice>
                <mc:Fallback>
                  <p:oleObj name="Equation" r:id="rId13" imgW="4316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638" y="5257800"/>
                          <a:ext cx="430212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9310987"/>
                </p:ext>
              </p:extLst>
            </p:nvPr>
          </p:nvGraphicFramePr>
          <p:xfrm>
            <a:off x="5392738" y="3271838"/>
            <a:ext cx="404812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7" name="Equation" r:id="rId15" imgW="406080" imgH="533160" progId="Equation.3">
                    <p:embed/>
                  </p:oleObj>
                </mc:Choice>
                <mc:Fallback>
                  <p:oleObj name="Equation" r:id="rId15" imgW="40608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2738" y="3271838"/>
                          <a:ext cx="404812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330740"/>
                </p:ext>
              </p:extLst>
            </p:nvPr>
          </p:nvGraphicFramePr>
          <p:xfrm>
            <a:off x="5075238" y="5486400"/>
            <a:ext cx="430212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8" name="Equation" r:id="rId17" imgW="431640" imgH="520560" progId="Equation.3">
                    <p:embed/>
                  </p:oleObj>
                </mc:Choice>
                <mc:Fallback>
                  <p:oleObj name="Equation" r:id="rId17" imgW="4316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238" y="5486400"/>
                          <a:ext cx="430212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19"/>
            <p:cNvSpPr>
              <a:spLocks noChangeArrowheads="1"/>
            </p:cNvSpPr>
            <p:nvPr/>
          </p:nvSpPr>
          <p:spPr bwMode="auto">
            <a:xfrm>
              <a:off x="6858000" y="4191000"/>
              <a:ext cx="1066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6629400" y="5410200"/>
              <a:ext cx="2171700" cy="1163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special</a:t>
              </a:r>
            </a:p>
            <a:p>
              <a:r>
                <a:rPr lang="en-US" altLang="en-US">
                  <a:solidFill>
                    <a:srgbClr val="FF0000"/>
                  </a:solidFill>
                </a:rPr>
                <a:t>final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General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For each production</a:t>
            </a:r>
            <a:r>
              <a:rPr lang="en-US" altLang="en-US" dirty="0" smtClean="0"/>
              <a:t>: 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Add </a:t>
            </a:r>
            <a:r>
              <a:rPr lang="en-US" altLang="en-US" dirty="0"/>
              <a:t>transitions and intermediate nodes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8970"/>
              </p:ext>
            </p:extLst>
          </p:nvPr>
        </p:nvGraphicFramePr>
        <p:xfrm>
          <a:off x="4572000" y="1701800"/>
          <a:ext cx="359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4" name="Equation" r:id="rId3" imgW="3593880" imgH="660240" progId="Equation.3">
                  <p:embed/>
                </p:oleObj>
              </mc:Choice>
              <mc:Fallback>
                <p:oleObj name="Equation" r:id="rId3" imgW="3593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1800"/>
                        <a:ext cx="359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57200" y="3581400"/>
            <a:ext cx="8153400" cy="914400"/>
            <a:chOff x="457200" y="3581400"/>
            <a:chExt cx="8153400" cy="914400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457200" y="3733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578736"/>
                </p:ext>
              </p:extLst>
            </p:nvPr>
          </p:nvGraphicFramePr>
          <p:xfrm>
            <a:off x="693738" y="3805238"/>
            <a:ext cx="354012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5" name="Equation" r:id="rId5" imgW="355320" imgH="533160" progId="Equation.3">
                    <p:embed/>
                  </p:oleObj>
                </mc:Choice>
                <mc:Fallback>
                  <p:oleObj name="Equation" r:id="rId5" imgW="35532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738" y="3805238"/>
                          <a:ext cx="354012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848600" y="3733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473053"/>
                </p:ext>
              </p:extLst>
            </p:nvPr>
          </p:nvGraphicFramePr>
          <p:xfrm>
            <a:off x="8040688" y="3765550"/>
            <a:ext cx="44291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6" name="Equation" r:id="rId7" imgW="444240" imgH="609480" progId="Equation.3">
                    <p:embed/>
                  </p:oleObj>
                </mc:Choice>
                <mc:Fallback>
                  <p:oleObj name="Equation" r:id="rId7" imgW="44424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0688" y="3765550"/>
                          <a:ext cx="44291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286000" y="3886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3810000" y="3886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400800" y="3886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1219200" y="4114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2819400" y="4114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69342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4343400" y="4114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60198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953000" y="3733800"/>
              <a:ext cx="11588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………</a:t>
              </a:r>
            </a:p>
          </p:txBody>
        </p:sp>
        <p:graphicFrame>
          <p:nvGraphicFramePr>
            <p:cNvPr id="5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473381"/>
                </p:ext>
              </p:extLst>
            </p:nvPr>
          </p:nvGraphicFramePr>
          <p:xfrm>
            <a:off x="1524000" y="35814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7" name="Equation" r:id="rId9" imgW="368280" imgH="520560" progId="Equation.3">
                    <p:embed/>
                  </p:oleObj>
                </mc:Choice>
                <mc:Fallback>
                  <p:oleObj name="Equation" r:id="rId9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5814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3813"/>
                </p:ext>
              </p:extLst>
            </p:nvPr>
          </p:nvGraphicFramePr>
          <p:xfrm>
            <a:off x="3124200" y="35814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8" name="Equation" r:id="rId11" imgW="444240" imgH="520560" progId="Equation.3">
                    <p:embed/>
                  </p:oleObj>
                </mc:Choice>
                <mc:Fallback>
                  <p:oleObj name="Equation" r:id="rId11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5814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7709298"/>
                </p:ext>
              </p:extLst>
            </p:nvPr>
          </p:nvGraphicFramePr>
          <p:xfrm>
            <a:off x="7086600" y="3581400"/>
            <a:ext cx="5207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9" name="Equation" r:id="rId13" imgW="520560" imgH="533160" progId="Equation.3">
                    <p:embed/>
                  </p:oleObj>
                </mc:Choice>
                <mc:Fallback>
                  <p:oleObj name="Equation" r:id="rId13" imgW="5205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3581400"/>
                          <a:ext cx="5207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74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General</a:t>
            </a:r>
            <a:endParaRPr lang="en-US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For each production: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Add </a:t>
            </a:r>
            <a:r>
              <a:rPr lang="en-US" altLang="en-US" dirty="0"/>
              <a:t>transitions and intermediate nodes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266"/>
              </p:ext>
            </p:extLst>
          </p:nvPr>
        </p:nvGraphicFramePr>
        <p:xfrm>
          <a:off x="4648200" y="1627187"/>
          <a:ext cx="312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" name="Equation" r:id="rId3" imgW="3124080" imgH="583920" progId="Equation.3">
                  <p:embed/>
                </p:oleObj>
              </mc:Choice>
              <mc:Fallback>
                <p:oleObj name="Equation" r:id="rId3" imgW="3124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27187"/>
                        <a:ext cx="312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57200" y="3581400"/>
            <a:ext cx="8305800" cy="1066800"/>
            <a:chOff x="457200" y="3581400"/>
            <a:chExt cx="8305800" cy="1066800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457200" y="3733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131063"/>
                </p:ext>
              </p:extLst>
            </p:nvPr>
          </p:nvGraphicFramePr>
          <p:xfrm>
            <a:off x="693738" y="3805238"/>
            <a:ext cx="354012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99" name="Equation" r:id="rId5" imgW="355320" imgH="533160" progId="Equation.3">
                    <p:embed/>
                  </p:oleObj>
                </mc:Choice>
                <mc:Fallback>
                  <p:oleObj name="Equation" r:id="rId5" imgW="35532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738" y="3805238"/>
                          <a:ext cx="354012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7848600" y="3733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410850"/>
                </p:ext>
              </p:extLst>
            </p:nvPr>
          </p:nvGraphicFramePr>
          <p:xfrm>
            <a:off x="8002588" y="3810000"/>
            <a:ext cx="520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0" name="Equation" r:id="rId7" imgW="520560" imgH="520560" progId="Equation.3">
                    <p:embed/>
                  </p:oleObj>
                </mc:Choice>
                <mc:Fallback>
                  <p:oleObj name="Equation" r:id="rId7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2588" y="3810000"/>
                          <a:ext cx="5207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2286000" y="3886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3810000" y="3886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6248400" y="3886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219200" y="4114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2819400" y="4114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67818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343400" y="4114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58674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4876800" y="3733800"/>
              <a:ext cx="11588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………</a:t>
              </a:r>
            </a:p>
          </p:txBody>
        </p:sp>
        <p:graphicFrame>
          <p:nvGraphicFramePr>
            <p:cNvPr id="3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363042"/>
                </p:ext>
              </p:extLst>
            </p:nvPr>
          </p:nvGraphicFramePr>
          <p:xfrm>
            <a:off x="1524000" y="35814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1" name="Equation" r:id="rId9" imgW="368280" imgH="520560" progId="Equation.3">
                    <p:embed/>
                  </p:oleObj>
                </mc:Choice>
                <mc:Fallback>
                  <p:oleObj name="Equation" r:id="rId9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5814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870238"/>
                </p:ext>
              </p:extLst>
            </p:nvPr>
          </p:nvGraphicFramePr>
          <p:xfrm>
            <a:off x="3124200" y="35814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2" name="Equation" r:id="rId11" imgW="444240" imgH="520560" progId="Equation.3">
                    <p:embed/>
                  </p:oleObj>
                </mc:Choice>
                <mc:Fallback>
                  <p:oleObj name="Equation" r:id="rId11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5814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184459"/>
                </p:ext>
              </p:extLst>
            </p:nvPr>
          </p:nvGraphicFramePr>
          <p:xfrm>
            <a:off x="6934200" y="3581400"/>
            <a:ext cx="5207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3" name="Equation" r:id="rId13" imgW="520560" imgH="533160" progId="Equation.3">
                    <p:embed/>
                  </p:oleObj>
                </mc:Choice>
                <mc:Fallback>
                  <p:oleObj name="Equation" r:id="rId13" imgW="5205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581400"/>
                          <a:ext cx="5207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21"/>
            <p:cNvSpPr>
              <a:spLocks noChangeArrowheads="1"/>
            </p:cNvSpPr>
            <p:nvPr/>
          </p:nvSpPr>
          <p:spPr bwMode="auto">
            <a:xfrm>
              <a:off x="7696200" y="3581400"/>
              <a:ext cx="1066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3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Resulting NFA</a:t>
            </a:r>
            <a:endParaRPr lang="en-US" alt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Resulting NFA       looks like this:</a:t>
            </a: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38273"/>
              </p:ext>
            </p:extLst>
          </p:nvPr>
        </p:nvGraphicFramePr>
        <p:xfrm>
          <a:off x="3295930" y="1718881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930" y="1718881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32" name="Object 44"/>
          <p:cNvGraphicFramePr>
            <a:graphicFrameLocks noChangeAspect="1"/>
          </p:cNvGraphicFramePr>
          <p:nvPr/>
        </p:nvGraphicFramePr>
        <p:xfrm>
          <a:off x="3657600" y="60198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5" imgW="2755800" imgH="533160" progId="Equation.3">
                  <p:embed/>
                </p:oleObj>
              </mc:Choice>
              <mc:Fallback>
                <p:oleObj name="Equation" r:id="rId5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669926" y="5969000"/>
            <a:ext cx="13799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holds that: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1066800" y="1993900"/>
            <a:ext cx="6934200" cy="3644900"/>
            <a:chOff x="333" y="920"/>
            <a:chExt cx="4659" cy="2640"/>
          </a:xfrm>
        </p:grpSpPr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816" y="212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9" name="Object 6"/>
            <p:cNvGraphicFramePr>
              <a:graphicFrameLocks noChangeAspect="1"/>
            </p:cNvGraphicFramePr>
            <p:nvPr/>
          </p:nvGraphicFramePr>
          <p:xfrm>
            <a:off x="936" y="2168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6" name="Equation" r:id="rId7" imgW="431640" imgH="533160" progId="Equation.3">
                    <p:embed/>
                  </p:oleObj>
                </mc:Choice>
                <mc:Fallback>
                  <p:oleObj name="Equation" r:id="rId7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168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333" y="240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920" y="16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1728" y="293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3264" y="16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3072" y="308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4416" y="245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6" name="Object 13"/>
            <p:cNvGraphicFramePr>
              <a:graphicFrameLocks noChangeAspect="1"/>
            </p:cNvGraphicFramePr>
            <p:nvPr/>
          </p:nvGraphicFramePr>
          <p:xfrm>
            <a:off x="4508" y="2532"/>
            <a:ext cx="3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7" name="Equation" r:id="rId9" imgW="520560" imgH="520560" progId="Equation.3">
                    <p:embed/>
                  </p:oleObj>
                </mc:Choice>
                <mc:Fallback>
                  <p:oleObj name="Equation" r:id="rId9" imgW="5205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532"/>
                          <a:ext cx="32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4"/>
            <p:cNvGraphicFramePr>
              <a:graphicFrameLocks noChangeAspect="1"/>
            </p:cNvGraphicFramePr>
            <p:nvPr/>
          </p:nvGraphicFramePr>
          <p:xfrm>
            <a:off x="2064" y="1736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8" name="Equation" r:id="rId11" imgW="368280" imgH="520560" progId="Equation.3">
                    <p:embed/>
                  </p:oleObj>
                </mc:Choice>
                <mc:Fallback>
                  <p:oleObj name="Equation" r:id="rId11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36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5"/>
            <p:cNvGraphicFramePr>
              <a:graphicFrameLocks noChangeAspect="1"/>
            </p:cNvGraphicFramePr>
            <p:nvPr/>
          </p:nvGraphicFramePr>
          <p:xfrm>
            <a:off x="1853" y="3032"/>
            <a:ext cx="27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9" name="Equation" r:id="rId13" imgW="431640" imgH="520560" progId="Equation.3">
                    <p:embed/>
                  </p:oleObj>
                </mc:Choice>
                <mc:Fallback>
                  <p:oleObj name="Equation" r:id="rId13" imgW="4316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3032"/>
                          <a:ext cx="27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16"/>
            <p:cNvGraphicFramePr>
              <a:graphicFrameLocks noChangeAspect="1"/>
            </p:cNvGraphicFramePr>
            <p:nvPr/>
          </p:nvGraphicFramePr>
          <p:xfrm>
            <a:off x="3397" y="1781"/>
            <a:ext cx="2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0" name="Equation" r:id="rId15" imgW="406080" imgH="533160" progId="Equation.3">
                    <p:embed/>
                  </p:oleObj>
                </mc:Choice>
                <mc:Fallback>
                  <p:oleObj name="Equation" r:id="rId15" imgW="40608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1781"/>
                          <a:ext cx="25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7"/>
            <p:cNvGraphicFramePr>
              <a:graphicFrameLocks noChangeAspect="1"/>
            </p:cNvGraphicFramePr>
            <p:nvPr/>
          </p:nvGraphicFramePr>
          <p:xfrm>
            <a:off x="3197" y="3176"/>
            <a:ext cx="27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1" name="Equation" r:id="rId17" imgW="431640" imgH="520560" progId="Equation.3">
                    <p:embed/>
                  </p:oleObj>
                </mc:Choice>
                <mc:Fallback>
                  <p:oleObj name="Equation" r:id="rId17" imgW="4316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3176"/>
                          <a:ext cx="27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Oval 18"/>
            <p:cNvSpPr>
              <a:spLocks noChangeArrowheads="1"/>
            </p:cNvSpPr>
            <p:nvPr/>
          </p:nvSpPr>
          <p:spPr bwMode="auto">
            <a:xfrm>
              <a:off x="4320" y="236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 flipV="1">
              <a:off x="1248" y="197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20"/>
            <p:cNvSpPr>
              <a:spLocks noChangeArrowheads="1"/>
            </p:cNvSpPr>
            <p:nvPr/>
          </p:nvSpPr>
          <p:spPr bwMode="auto">
            <a:xfrm>
              <a:off x="2688" y="1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21"/>
            <p:cNvSpPr>
              <a:spLocks noChangeArrowheads="1"/>
            </p:cNvSpPr>
            <p:nvPr/>
          </p:nvSpPr>
          <p:spPr bwMode="auto">
            <a:xfrm>
              <a:off x="2448" y="22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22"/>
            <p:cNvSpPr>
              <a:spLocks noChangeArrowheads="1"/>
            </p:cNvSpPr>
            <p:nvPr/>
          </p:nvSpPr>
          <p:spPr bwMode="auto">
            <a:xfrm>
              <a:off x="2832" y="2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1248" y="2504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2304" y="2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2688" y="2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3072" y="29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V="1">
              <a:off x="2400" y="188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>
              <a:off x="2976" y="1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>
              <a:off x="3744" y="202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flipV="1">
              <a:off x="3552" y="288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1"/>
            <p:cNvSpPr>
              <a:spLocks noChangeShapeType="1"/>
            </p:cNvSpPr>
            <p:nvPr/>
          </p:nvSpPr>
          <p:spPr bwMode="auto">
            <a:xfrm>
              <a:off x="2208" y="3272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5" name="Object 32"/>
            <p:cNvGraphicFramePr>
              <a:graphicFrameLocks noChangeAspect="1"/>
            </p:cNvGraphicFramePr>
            <p:nvPr/>
          </p:nvGraphicFramePr>
          <p:xfrm>
            <a:off x="1392" y="1784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2" name="Equation" r:id="rId19" imgW="368280" imgH="520560" progId="Equation.3">
                    <p:embed/>
                  </p:oleObj>
                </mc:Choice>
                <mc:Fallback>
                  <p:oleObj name="Equation" r:id="rId19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784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33"/>
            <p:cNvGraphicFramePr>
              <a:graphicFrameLocks noChangeAspect="1"/>
            </p:cNvGraphicFramePr>
            <p:nvPr/>
          </p:nvGraphicFramePr>
          <p:xfrm>
            <a:off x="1440" y="2408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3" name="Equation" r:id="rId21" imgW="419040" imgH="533160" progId="Equation.3">
                    <p:embed/>
                  </p:oleObj>
                </mc:Choice>
                <mc:Fallback>
                  <p:oleObj name="Equation" r:id="rId21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08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4"/>
            <p:cNvGraphicFramePr>
              <a:graphicFrameLocks noChangeAspect="1"/>
            </p:cNvGraphicFramePr>
            <p:nvPr/>
          </p:nvGraphicFramePr>
          <p:xfrm>
            <a:off x="2352" y="1928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4" name="Equation" r:id="rId23" imgW="419040" imgH="533160" progId="Equation.3">
                    <p:embed/>
                  </p:oleObj>
                </mc:Choice>
                <mc:Fallback>
                  <p:oleObj name="Equation" r:id="rId23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8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5"/>
            <p:cNvGraphicFramePr>
              <a:graphicFrameLocks noChangeAspect="1"/>
            </p:cNvGraphicFramePr>
            <p:nvPr/>
          </p:nvGraphicFramePr>
          <p:xfrm>
            <a:off x="2713" y="2312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5" name="Equation" r:id="rId24" imgW="444240" imgH="520560" progId="Equation.3">
                    <p:embed/>
                  </p:oleObj>
                </mc:Choice>
                <mc:Fallback>
                  <p:oleObj name="Equation" r:id="rId24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" y="2312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6"/>
            <p:cNvGraphicFramePr>
              <a:graphicFrameLocks noChangeAspect="1"/>
            </p:cNvGraphicFramePr>
            <p:nvPr/>
          </p:nvGraphicFramePr>
          <p:xfrm>
            <a:off x="3104" y="2789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6" name="Equation" r:id="rId26" imgW="419040" imgH="533160" progId="Equation.3">
                    <p:embed/>
                  </p:oleObj>
                </mc:Choice>
                <mc:Fallback>
                  <p:oleObj name="Equation" r:id="rId26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789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37"/>
            <p:cNvGraphicFramePr>
              <a:graphicFrameLocks noChangeAspect="1"/>
            </p:cNvGraphicFramePr>
            <p:nvPr/>
          </p:nvGraphicFramePr>
          <p:xfrm>
            <a:off x="2400" y="1544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7" name="Equation" r:id="rId28" imgW="444240" imgH="520560" progId="Equation.3">
                    <p:embed/>
                  </p:oleObj>
                </mc:Choice>
                <mc:Fallback>
                  <p:oleObj name="Equation" r:id="rId28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44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38"/>
            <p:cNvGraphicFramePr>
              <a:graphicFrameLocks noChangeAspect="1"/>
            </p:cNvGraphicFramePr>
            <p:nvPr/>
          </p:nvGraphicFramePr>
          <p:xfrm>
            <a:off x="3024" y="1544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8" name="Equation" r:id="rId30" imgW="444240" imgH="520560" progId="Equation.3">
                    <p:embed/>
                  </p:oleObj>
                </mc:Choice>
                <mc:Fallback>
                  <p:oleObj name="Equation" r:id="rId30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544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39"/>
            <p:cNvGraphicFramePr>
              <a:graphicFrameLocks noChangeAspect="1"/>
            </p:cNvGraphicFramePr>
            <p:nvPr/>
          </p:nvGraphicFramePr>
          <p:xfrm>
            <a:off x="3968" y="1925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9" name="Equation" r:id="rId31" imgW="419040" imgH="533160" progId="Equation.3">
                    <p:embed/>
                  </p:oleObj>
                </mc:Choice>
                <mc:Fallback>
                  <p:oleObj name="Equation" r:id="rId31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1925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40"/>
            <p:cNvGraphicFramePr>
              <a:graphicFrameLocks noChangeAspect="1"/>
            </p:cNvGraphicFramePr>
            <p:nvPr/>
          </p:nvGraphicFramePr>
          <p:xfrm>
            <a:off x="3773" y="2789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0" name="Equation" r:id="rId33" imgW="431640" imgH="533160" progId="Equation.3">
                    <p:embed/>
                  </p:oleObj>
                </mc:Choice>
                <mc:Fallback>
                  <p:oleObj name="Equation" r:id="rId33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2789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41"/>
            <p:cNvGraphicFramePr>
              <a:graphicFrameLocks noChangeAspect="1"/>
            </p:cNvGraphicFramePr>
            <p:nvPr/>
          </p:nvGraphicFramePr>
          <p:xfrm>
            <a:off x="2448" y="2984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1" name="Equation" r:id="rId35" imgW="419040" imgH="533160" progId="Equation.3">
                    <p:embed/>
                  </p:oleObj>
                </mc:Choice>
                <mc:Fallback>
                  <p:oleObj name="Equation" r:id="rId35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84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2208" y="1200"/>
              <a:ext cx="1296" cy="488"/>
            </a:xfrm>
            <a:custGeom>
              <a:avLst/>
              <a:gdLst>
                <a:gd name="T0" fmla="*/ 1296 w 1296"/>
                <a:gd name="T1" fmla="*/ 488 h 488"/>
                <a:gd name="T2" fmla="*/ 816 w 1296"/>
                <a:gd name="T3" fmla="*/ 56 h 488"/>
                <a:gd name="T4" fmla="*/ 192 w 1296"/>
                <a:gd name="T5" fmla="*/ 152 h 488"/>
                <a:gd name="T6" fmla="*/ 0 w 1296"/>
                <a:gd name="T7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488">
                  <a:moveTo>
                    <a:pt x="1296" y="488"/>
                  </a:moveTo>
                  <a:cubicBezTo>
                    <a:pt x="1148" y="300"/>
                    <a:pt x="1000" y="112"/>
                    <a:pt x="816" y="56"/>
                  </a:cubicBezTo>
                  <a:cubicBezTo>
                    <a:pt x="632" y="0"/>
                    <a:pt x="328" y="80"/>
                    <a:pt x="192" y="152"/>
                  </a:cubicBezTo>
                  <a:cubicBezTo>
                    <a:pt x="56" y="224"/>
                    <a:pt x="28" y="356"/>
                    <a:pt x="0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6" name="Object 43"/>
            <p:cNvGraphicFramePr>
              <a:graphicFrameLocks noChangeAspect="1"/>
            </p:cNvGraphicFramePr>
            <p:nvPr/>
          </p:nvGraphicFramePr>
          <p:xfrm>
            <a:off x="2736" y="92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2" name="Equation" r:id="rId36" imgW="431640" imgH="533160" progId="Equation.3">
                    <p:embed/>
                  </p:oleObj>
                </mc:Choice>
                <mc:Fallback>
                  <p:oleObj name="Equation" r:id="rId36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2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723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Left-Linear </a:t>
            </a:r>
            <a:r>
              <a:rPr lang="en-US" altLang="en-US" dirty="0"/>
              <a:t>Grammars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Let        </a:t>
            </a:r>
            <a:r>
              <a:rPr lang="en-US" altLang="en-US" dirty="0"/>
              <a:t>be a left-linear grammar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We will prove:                is regular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Proof </a:t>
            </a:r>
            <a:r>
              <a:rPr lang="en-US" altLang="en-US" b="1" dirty="0">
                <a:solidFill>
                  <a:srgbClr val="FF0000"/>
                </a:solidFill>
              </a:rPr>
              <a:t>idea:</a:t>
            </a:r>
          </a:p>
          <a:p>
            <a:pPr marL="0" indent="0"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will construct a </a:t>
            </a:r>
            <a:r>
              <a:rPr lang="en-US" altLang="en-US" dirty="0" smtClean="0"/>
              <a:t>right-linear    </a:t>
            </a:r>
            <a:r>
              <a:rPr lang="en-US" altLang="en-US" dirty="0"/>
              <a:t>grammar  </a:t>
            </a:r>
            <a:r>
              <a:rPr lang="en-US" altLang="en-US" dirty="0" smtClean="0"/>
              <a:t>     </a:t>
            </a:r>
            <a:r>
              <a:rPr lang="en-US" altLang="en-US" dirty="0"/>
              <a:t>with  </a:t>
            </a:r>
          </a:p>
          <a:p>
            <a:endParaRPr lang="en-US" altLang="en-US" dirty="0"/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99668"/>
              </p:ext>
            </p:extLst>
          </p:nvPr>
        </p:nvGraphicFramePr>
        <p:xfrm>
          <a:off x="12954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66972"/>
              </p:ext>
            </p:extLst>
          </p:nvPr>
        </p:nvGraphicFramePr>
        <p:xfrm>
          <a:off x="3276600" y="2820987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20987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171537"/>
              </p:ext>
            </p:extLst>
          </p:nvPr>
        </p:nvGraphicFramePr>
        <p:xfrm>
          <a:off x="7569200" y="3962400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0" name="Equation" r:id="rId7" imgW="507960" imgH="444240" progId="Equation.3">
                  <p:embed/>
                </p:oleObj>
              </mc:Choice>
              <mc:Fallback>
                <p:oleObj name="Equation" r:id="rId7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3962400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83781"/>
              </p:ext>
            </p:extLst>
          </p:nvPr>
        </p:nvGraphicFramePr>
        <p:xfrm>
          <a:off x="2743200" y="4648200"/>
          <a:ext cx="3009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1" name="Equation" r:id="rId9" imgW="3009600" imgH="711000" progId="Equation.3">
                  <p:embed/>
                </p:oleObj>
              </mc:Choice>
              <mc:Fallback>
                <p:oleObj name="Equation" r:id="rId9" imgW="300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3009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441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  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814656" y="1520727"/>
            <a:ext cx="9091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is left-linear </a:t>
            </a:r>
            <a:r>
              <a:rPr lang="en-US" altLang="en-US" sz="2800" dirty="0" smtClean="0"/>
              <a:t>grammar the </a:t>
            </a:r>
            <a:r>
              <a:rPr lang="en-US" altLang="en-US" sz="2800" dirty="0"/>
              <a:t>productions look like: </a:t>
            </a:r>
          </a:p>
        </p:txBody>
      </p:sp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57633"/>
              </p:ext>
            </p:extLst>
          </p:nvPr>
        </p:nvGraphicFramePr>
        <p:xfrm>
          <a:off x="1676400" y="1530059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30059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3270250" y="2870201"/>
          <a:ext cx="330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9" name="Equation" r:id="rId5" imgW="3301920" imgH="583920" progId="Equation.3">
                  <p:embed/>
                </p:oleObj>
              </mc:Choice>
              <mc:Fallback>
                <p:oleObj name="Equation" r:id="rId5" imgW="33019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870201"/>
                        <a:ext cx="330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/>
          <p:cNvGraphicFramePr>
            <a:graphicFrameLocks noChangeAspect="1"/>
          </p:cNvGraphicFramePr>
          <p:nvPr/>
        </p:nvGraphicFramePr>
        <p:xfrm>
          <a:off x="3352800" y="4165601"/>
          <a:ext cx="2971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0" name="Equation" r:id="rId7" imgW="2971800" imgH="583920" progId="Equation.3">
                  <p:embed/>
                </p:oleObj>
              </mc:Choice>
              <mc:Fallback>
                <p:oleObj name="Equation" r:id="rId7" imgW="2971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65601"/>
                        <a:ext cx="2971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8120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Left-Linear Grammars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728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 Construction</a:t>
            </a:r>
            <a:endParaRPr lang="en-US" alt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1" y="1279124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Construct right-linear grammar </a:t>
            </a: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51620"/>
              </p:ext>
            </p:extLst>
          </p:nvPr>
        </p:nvGraphicFramePr>
        <p:xfrm>
          <a:off x="5960091" y="1413870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8" name="Equation" r:id="rId3" imgW="507960" imgH="444240" progId="Equation.3">
                  <p:embed/>
                </p:oleObj>
              </mc:Choice>
              <mc:Fallback>
                <p:oleObj name="Equation" r:id="rId3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091" y="1413870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28600" y="2335214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Left linear</a:t>
            </a:r>
            <a:endParaRPr lang="en-US" altLang="en-US" sz="2800" dirty="0"/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05865"/>
              </p:ext>
            </p:extLst>
          </p:nvPr>
        </p:nvGraphicFramePr>
        <p:xfrm>
          <a:off x="2246478" y="2212574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9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478" y="2212574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4191000" y="1752601"/>
          <a:ext cx="330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0" name="Equation" r:id="rId7" imgW="3301920" imgH="583920" progId="Equation.3">
                  <p:embed/>
                </p:oleObj>
              </mc:Choice>
              <mc:Fallback>
                <p:oleObj name="Equation" r:id="rId7" imgW="33019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52601"/>
                        <a:ext cx="330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/>
        </p:nvGraphicFramePr>
        <p:xfrm>
          <a:off x="2022475" y="4922838"/>
          <a:ext cx="508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1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922838"/>
                        <a:ext cx="508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6" name="Object 10"/>
          <p:cNvGraphicFramePr>
            <a:graphicFrameLocks noChangeAspect="1"/>
          </p:cNvGraphicFramePr>
          <p:nvPr/>
        </p:nvGraphicFramePr>
        <p:xfrm>
          <a:off x="4038600" y="4800601"/>
          <a:ext cx="332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2" name="Equation" r:id="rId11" imgW="3327120" imgH="583920" progId="Equation.3">
                  <p:embed/>
                </p:oleObj>
              </mc:Choice>
              <mc:Fallback>
                <p:oleObj name="Equation" r:id="rId11" imgW="33271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1"/>
                        <a:ext cx="332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/>
          <p:cNvGraphicFramePr>
            <a:graphicFrameLocks noChangeAspect="1"/>
          </p:cNvGraphicFramePr>
          <p:nvPr/>
        </p:nvGraphicFramePr>
        <p:xfrm>
          <a:off x="4171950" y="2667000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3" name="Equation" r:id="rId13" imgW="1650960" imgH="419040" progId="Equation.3">
                  <p:embed/>
                </p:oleObj>
              </mc:Choice>
              <mc:Fallback>
                <p:oleObj name="Equation" r:id="rId13" imgW="1650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667000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8" name="Object 12"/>
          <p:cNvGraphicFramePr>
            <a:graphicFrameLocks noChangeAspect="1"/>
          </p:cNvGraphicFramePr>
          <p:nvPr/>
        </p:nvGraphicFramePr>
        <p:xfrm>
          <a:off x="4038600" y="5632451"/>
          <a:ext cx="1943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4" name="Equation" r:id="rId15" imgW="1942920" imgH="609480" progId="Equation.3">
                  <p:embed/>
                </p:oleObj>
              </mc:Choice>
              <mc:Fallback>
                <p:oleObj name="Equation" r:id="rId15" imgW="1942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32451"/>
                        <a:ext cx="1943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4876801" y="35052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228600" y="4442165"/>
            <a:ext cx="2017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Right linear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92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Construct right linear grammar </a:t>
            </a:r>
            <a:endParaRPr lang="en-US" altLang="en-US" dirty="0"/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800100" y="891381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n-US" altLang="en-US" sz="2800" dirty="0">
              <a:latin typeface="+mn-lt"/>
            </a:endParaRP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70946"/>
              </p:ext>
            </p:extLst>
          </p:nvPr>
        </p:nvGraphicFramePr>
        <p:xfrm>
          <a:off x="5862472" y="1468272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2" name="Equation" r:id="rId3" imgW="507960" imgH="444240" progId="Equation.3">
                  <p:embed/>
                </p:oleObj>
              </mc:Choice>
              <mc:Fallback>
                <p:oleObj name="Equation" r:id="rId3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472" y="1468272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13050"/>
              </p:ext>
            </p:extLst>
          </p:nvPr>
        </p:nvGraphicFramePr>
        <p:xfrm>
          <a:off x="2292350" y="2652321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3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652321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6" name="Object 16"/>
          <p:cNvGraphicFramePr>
            <a:graphicFrameLocks noChangeAspect="1"/>
          </p:cNvGraphicFramePr>
          <p:nvPr/>
        </p:nvGraphicFramePr>
        <p:xfrm>
          <a:off x="4191000" y="1828801"/>
          <a:ext cx="2971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4" name="Equation" r:id="rId7" imgW="2971800" imgH="583920" progId="Equation.3">
                  <p:embed/>
                </p:oleObj>
              </mc:Choice>
              <mc:Fallback>
                <p:oleObj name="Equation" r:id="rId7" imgW="2971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1"/>
                        <a:ext cx="2971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72418"/>
              </p:ext>
            </p:extLst>
          </p:nvPr>
        </p:nvGraphicFramePr>
        <p:xfrm>
          <a:off x="2541723" y="4566133"/>
          <a:ext cx="508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5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723" y="4566133"/>
                        <a:ext cx="508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19"/>
          <p:cNvGraphicFramePr>
            <a:graphicFrameLocks noChangeAspect="1"/>
          </p:cNvGraphicFramePr>
          <p:nvPr/>
        </p:nvGraphicFramePr>
        <p:xfrm>
          <a:off x="4114800" y="4876801"/>
          <a:ext cx="2971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6" name="Equation" r:id="rId10" imgW="2971800" imgH="583920" progId="Equation.3">
                  <p:embed/>
                </p:oleObj>
              </mc:Choice>
              <mc:Fallback>
                <p:oleObj name="Equation" r:id="rId10" imgW="2971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1"/>
                        <a:ext cx="2971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0" name="Object 20"/>
          <p:cNvGraphicFramePr>
            <a:graphicFrameLocks noChangeAspect="1"/>
          </p:cNvGraphicFramePr>
          <p:nvPr/>
        </p:nvGraphicFramePr>
        <p:xfrm>
          <a:off x="4267200" y="26924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Equation" r:id="rId12" imgW="1295280" imgH="419040" progId="Equation.3">
                  <p:embed/>
                </p:oleObj>
              </mc:Choice>
              <mc:Fallback>
                <p:oleObj name="Equation" r:id="rId12" imgW="1295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9240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1" name="Object 21"/>
          <p:cNvGraphicFramePr>
            <a:graphicFrameLocks noChangeAspect="1"/>
          </p:cNvGraphicFramePr>
          <p:nvPr/>
        </p:nvGraphicFramePr>
        <p:xfrm>
          <a:off x="4114800" y="5708651"/>
          <a:ext cx="15875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8" name="Equation" r:id="rId14" imgW="1587240" imgH="609480" progId="Equation.3">
                  <p:embed/>
                </p:oleObj>
              </mc:Choice>
              <mc:Fallback>
                <p:oleObj name="Equation" r:id="rId14" imgW="1587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08651"/>
                        <a:ext cx="15875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2" name="AutoShape 22"/>
          <p:cNvSpPr>
            <a:spLocks noChangeArrowheads="1"/>
          </p:cNvSpPr>
          <p:nvPr/>
        </p:nvSpPr>
        <p:spPr bwMode="auto">
          <a:xfrm>
            <a:off x="4876801" y="35052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419100" y="2554069"/>
            <a:ext cx="1855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Left linear</a:t>
            </a:r>
            <a:endParaRPr lang="en-US" altLang="en-US" sz="2800" dirty="0"/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685800" y="4572001"/>
            <a:ext cx="2000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Right linear</a:t>
            </a:r>
            <a:endParaRPr lang="en-US" altLang="en-US" sz="2800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6280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Right Linear Grammar Construction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186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Right Linear Grammar</a:t>
            </a:r>
            <a:endParaRPr lang="en-US" alt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It is easy to see that: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Since         is right-linear, we have:</a:t>
            </a:r>
          </a:p>
          <a:p>
            <a:pPr marL="0" indent="0">
              <a:buNone/>
            </a:pPr>
            <a:r>
              <a:rPr lang="en-US" altLang="en-US" dirty="0" smtClean="0"/>
              <a:t>                    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6418"/>
              </p:ext>
            </p:extLst>
          </p:nvPr>
        </p:nvGraphicFramePr>
        <p:xfrm>
          <a:off x="4470400" y="1520127"/>
          <a:ext cx="3009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8" name="Equation" r:id="rId3" imgW="3009600" imgH="711000" progId="Equation.3">
                  <p:embed/>
                </p:oleObj>
              </mc:Choice>
              <mc:Fallback>
                <p:oleObj name="Equation" r:id="rId3" imgW="300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520127"/>
                        <a:ext cx="3009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838200" y="3657601"/>
          <a:ext cx="1168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" name="Equation" r:id="rId5" imgW="1168200" imgH="545760" progId="Equation.3">
                  <p:embed/>
                </p:oleObj>
              </mc:Choice>
              <mc:Fallback>
                <p:oleObj name="Equation" r:id="rId5" imgW="1168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1"/>
                        <a:ext cx="1168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981450" y="3505201"/>
          <a:ext cx="1460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0" name="Equation" r:id="rId7" imgW="1460160" imgH="711000" progId="Equation.3">
                  <p:embed/>
                </p:oleObj>
              </mc:Choice>
              <mc:Fallback>
                <p:oleObj name="Equation" r:id="rId7" imgW="1460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505201"/>
                        <a:ext cx="1460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19644"/>
              </p:ext>
            </p:extLst>
          </p:nvPr>
        </p:nvGraphicFramePr>
        <p:xfrm>
          <a:off x="1600200" y="2895600"/>
          <a:ext cx="508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1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508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7391400" y="3657601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2" name="Equation" r:id="rId11" imgW="1066680" imgH="533160" progId="Equation.3">
                  <p:embed/>
                </p:oleObj>
              </mc:Choice>
              <mc:Fallback>
                <p:oleObj name="Equation" r:id="rId11" imgW="1066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657601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762001" y="4343401"/>
            <a:ext cx="15683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3810001" y="4419601"/>
            <a:ext cx="15683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7315201" y="4419601"/>
            <a:ext cx="2362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Regular Language</a:t>
            </a:r>
            <a:endParaRPr lang="en-US" altLang="en-US" sz="2800" dirty="0"/>
          </a:p>
        </p:txBody>
      </p:sp>
      <p:sp>
        <p:nvSpPr>
          <p:cNvPr id="262156" name="AutoShape 12"/>
          <p:cNvSpPr>
            <a:spLocks noChangeArrowheads="1"/>
          </p:cNvSpPr>
          <p:nvPr/>
        </p:nvSpPr>
        <p:spPr bwMode="auto">
          <a:xfrm>
            <a:off x="2514601" y="36576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>
            <a:off x="5943601" y="36576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82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- Part 2</a:t>
            </a:r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838200" y="1447800"/>
            <a:ext cx="28899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</a:t>
            </a:r>
          </a:p>
          <a:p>
            <a:r>
              <a:rPr lang="en-US" altLang="en-US" sz="2800" dirty="0"/>
              <a:t>Generated by</a:t>
            </a:r>
          </a:p>
          <a:p>
            <a:r>
              <a:rPr lang="en-US" altLang="en-US" sz="2800" dirty="0"/>
              <a:t>Regular Grammars</a:t>
            </a:r>
          </a:p>
        </p:txBody>
      </p:sp>
      <p:sp>
        <p:nvSpPr>
          <p:cNvPr id="263182" name="AutoShape 14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3" name="AutoShape 15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4" name="AutoShape 16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6858000" y="1676401"/>
            <a:ext cx="1709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Languages</a:t>
            </a:r>
          </a:p>
        </p:txBody>
      </p:sp>
      <p:graphicFrame>
        <p:nvGraphicFramePr>
          <p:cNvPr id="263186" name="Object 18"/>
          <p:cNvGraphicFramePr>
            <a:graphicFrameLocks noChangeAspect="1"/>
          </p:cNvGraphicFramePr>
          <p:nvPr/>
        </p:nvGraphicFramePr>
        <p:xfrm>
          <a:off x="5334001" y="1828801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828801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549275" y="4114801"/>
            <a:ext cx="8442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Any regular language         is </a:t>
            </a:r>
            <a:r>
              <a:rPr lang="en-US" altLang="en-US" sz="2800" dirty="0" smtClean="0"/>
              <a:t>generated by </a:t>
            </a:r>
            <a:r>
              <a:rPr lang="en-US" altLang="en-US" sz="2800" dirty="0"/>
              <a:t>some regular grammar</a:t>
            </a:r>
          </a:p>
        </p:txBody>
      </p:sp>
      <p:graphicFrame>
        <p:nvGraphicFramePr>
          <p:cNvPr id="263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53427"/>
              </p:ext>
            </p:extLst>
          </p:nvPr>
        </p:nvGraphicFramePr>
        <p:xfrm>
          <a:off x="3962400" y="41910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39251"/>
              </p:ext>
            </p:extLst>
          </p:nvPr>
        </p:nvGraphicFramePr>
        <p:xfrm>
          <a:off x="2086329" y="4649808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6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329" y="4649808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4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en-US" dirty="0"/>
              <a:t>Linear Grammar</a:t>
            </a:r>
          </a:p>
          <a:p>
            <a:r>
              <a:rPr lang="en-US" dirty="0"/>
              <a:t>Left-Linear Grammars</a:t>
            </a:r>
          </a:p>
          <a:p>
            <a:r>
              <a:rPr lang="en-US" dirty="0"/>
              <a:t>Right Linear Grammar Construction</a:t>
            </a:r>
          </a:p>
          <a:p>
            <a:r>
              <a:rPr lang="en-US" dirty="0"/>
              <a:t>Conversion to Right Linear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3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91403" y="2133600"/>
            <a:ext cx="1818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Proof idea: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768350" y="3061157"/>
            <a:ext cx="7848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Let         be the NFA with                  . </a:t>
            </a:r>
          </a:p>
          <a:p>
            <a:r>
              <a:rPr lang="en-US" altLang="en-US" sz="2800" dirty="0"/>
              <a:t>                                    </a:t>
            </a:r>
          </a:p>
          <a:p>
            <a:r>
              <a:rPr lang="en-US" altLang="en-US" sz="2800" dirty="0"/>
              <a:t>Construct from        a regular grammar </a:t>
            </a:r>
          </a:p>
          <a:p>
            <a:r>
              <a:rPr lang="en-US" altLang="en-US" sz="2800" dirty="0"/>
              <a:t>such that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609600" y="838201"/>
            <a:ext cx="8839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Any </a:t>
            </a:r>
            <a:r>
              <a:rPr lang="en-US" altLang="en-US" sz="2800" dirty="0"/>
              <a:t>regular language         is </a:t>
            </a:r>
            <a:r>
              <a:rPr lang="en-US" altLang="en-US" sz="2800" dirty="0" smtClean="0"/>
              <a:t>generated by </a:t>
            </a:r>
            <a:r>
              <a:rPr lang="en-US" altLang="en-US" sz="2800" dirty="0"/>
              <a:t>some regular grammar</a:t>
            </a:r>
          </a:p>
        </p:txBody>
      </p:sp>
      <p:graphicFrame>
        <p:nvGraphicFramePr>
          <p:cNvPr id="273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17327"/>
              </p:ext>
            </p:extLst>
          </p:nvPr>
        </p:nvGraphicFramePr>
        <p:xfrm>
          <a:off x="4025900" y="1300073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300073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53607"/>
              </p:ext>
            </p:extLst>
          </p:nvPr>
        </p:nvGraphicFramePr>
        <p:xfrm>
          <a:off x="21336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5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61394"/>
              </p:ext>
            </p:extLst>
          </p:nvPr>
        </p:nvGraphicFramePr>
        <p:xfrm>
          <a:off x="1477944" y="3111848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6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44" y="3111848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3072"/>
              </p:ext>
            </p:extLst>
          </p:nvPr>
        </p:nvGraphicFramePr>
        <p:xfrm>
          <a:off x="4654550" y="3111848"/>
          <a:ext cx="201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7" name="Equation" r:id="rId9" imgW="2019240" imgH="533160" progId="Equation.3">
                  <p:embed/>
                </p:oleObj>
              </mc:Choice>
              <mc:Fallback>
                <p:oleObj name="Equation" r:id="rId9" imgW="2019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111848"/>
                        <a:ext cx="201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877821"/>
              </p:ext>
            </p:extLst>
          </p:nvPr>
        </p:nvGraphicFramePr>
        <p:xfrm>
          <a:off x="3200400" y="3969098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8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9098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4017"/>
              </p:ext>
            </p:extLst>
          </p:nvPr>
        </p:nvGraphicFramePr>
        <p:xfrm>
          <a:off x="6673850" y="3996394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9" name="Equation" r:id="rId12" imgW="393480" imgH="419040" progId="Equation.3">
                  <p:embed/>
                </p:oleObj>
              </mc:Choice>
              <mc:Fallback>
                <p:oleObj name="Equation" r:id="rId12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996394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01843"/>
              </p:ext>
            </p:extLst>
          </p:nvPr>
        </p:nvGraphicFramePr>
        <p:xfrm>
          <a:off x="3178791" y="5004039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0" name="Equation" r:id="rId14" imgW="2755800" imgH="533160" progId="Equation.3">
                  <p:embed/>
                </p:oleObj>
              </mc:Choice>
              <mc:Fallback>
                <p:oleObj name="Equation" r:id="rId14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791" y="5004039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Proof - Part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73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7157"/>
            <a:ext cx="8915400" cy="4525963"/>
          </a:xfrm>
        </p:spPr>
        <p:txBody>
          <a:bodyPr/>
          <a:lstStyle/>
          <a:p>
            <a:r>
              <a:rPr lang="en-US" altLang="en-US" dirty="0"/>
              <a:t>Since        is </a:t>
            </a:r>
            <a:r>
              <a:rPr lang="en-US" altLang="en-US" dirty="0" smtClean="0"/>
              <a:t>regular there </a:t>
            </a:r>
            <a:r>
              <a:rPr lang="en-US" altLang="en-US" dirty="0"/>
              <a:t>is an NFA         such that  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45012"/>
              </p:ext>
            </p:extLst>
          </p:nvPr>
        </p:nvGraphicFramePr>
        <p:xfrm>
          <a:off x="1968501" y="1447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447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33699"/>
              </p:ext>
            </p:extLst>
          </p:nvPr>
        </p:nvGraphicFramePr>
        <p:xfrm>
          <a:off x="6835483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1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483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026864"/>
              </p:ext>
            </p:extLst>
          </p:nvPr>
        </p:nvGraphicFramePr>
        <p:xfrm>
          <a:off x="732833" y="2196305"/>
          <a:ext cx="201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2" name="Equation" r:id="rId7" imgW="2019240" imgH="533160" progId="Equation.3">
                  <p:embed/>
                </p:oleObj>
              </mc:Choice>
              <mc:Fallback>
                <p:oleObj name="Equation" r:id="rId7" imgW="2019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833" y="2196305"/>
                        <a:ext cx="201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609600" y="2819400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  <p:graphicFrame>
        <p:nvGraphicFramePr>
          <p:cNvPr id="264216" name="Object 24"/>
          <p:cNvGraphicFramePr>
            <a:graphicFrameLocks noChangeAspect="1"/>
          </p:cNvGraphicFramePr>
          <p:nvPr/>
        </p:nvGraphicFramePr>
        <p:xfrm>
          <a:off x="717550" y="5308601"/>
          <a:ext cx="4000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3" name="Equation" r:id="rId9" imgW="4000320" imgH="533160" progId="Equation.3">
                  <p:embed/>
                </p:oleObj>
              </mc:Choice>
              <mc:Fallback>
                <p:oleObj name="Equation" r:id="rId9" imgW="4000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308601"/>
                        <a:ext cx="4000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25"/>
          <p:cNvGraphicFramePr>
            <a:graphicFrameLocks noChangeAspect="1"/>
          </p:cNvGraphicFramePr>
          <p:nvPr/>
        </p:nvGraphicFramePr>
        <p:xfrm>
          <a:off x="685800" y="6019801"/>
          <a:ext cx="201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4" name="Equation" r:id="rId11" imgW="2019240" imgH="533160" progId="Equation.3">
                  <p:embed/>
                </p:oleObj>
              </mc:Choice>
              <mc:Fallback>
                <p:oleObj name="Equation" r:id="rId11" imgW="2019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19801"/>
                        <a:ext cx="201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Proof - Part 2</a:t>
            </a:r>
            <a:endParaRPr lang="en-US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19400" y="2209800"/>
            <a:ext cx="5410200" cy="3962400"/>
            <a:chOff x="2819400" y="2209800"/>
            <a:chExt cx="5410200" cy="3962400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3429000" y="3581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5410200" y="3581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7467600" y="3581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4191000" y="3886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6172200" y="3886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6477000" y="53340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6324600" y="51816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7162800" y="4267200"/>
              <a:ext cx="609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 flipV="1">
              <a:off x="5791200" y="42672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5321300" y="2654300"/>
              <a:ext cx="812800" cy="927100"/>
            </a:xfrm>
            <a:custGeom>
              <a:avLst/>
              <a:gdLst>
                <a:gd name="T0" fmla="*/ 200 w 512"/>
                <a:gd name="T1" fmla="*/ 584 h 584"/>
                <a:gd name="T2" fmla="*/ 8 w 512"/>
                <a:gd name="T3" fmla="*/ 200 h 584"/>
                <a:gd name="T4" fmla="*/ 248 w 512"/>
                <a:gd name="T5" fmla="*/ 8 h 584"/>
                <a:gd name="T6" fmla="*/ 488 w 512"/>
                <a:gd name="T7" fmla="*/ 152 h 584"/>
                <a:gd name="T8" fmla="*/ 392 w 512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84">
                  <a:moveTo>
                    <a:pt x="200" y="584"/>
                  </a:moveTo>
                  <a:cubicBezTo>
                    <a:pt x="100" y="440"/>
                    <a:pt x="0" y="296"/>
                    <a:pt x="8" y="200"/>
                  </a:cubicBezTo>
                  <a:cubicBezTo>
                    <a:pt x="16" y="104"/>
                    <a:pt x="168" y="16"/>
                    <a:pt x="248" y="8"/>
                  </a:cubicBezTo>
                  <a:cubicBezTo>
                    <a:pt x="328" y="0"/>
                    <a:pt x="464" y="56"/>
                    <a:pt x="488" y="152"/>
                  </a:cubicBezTo>
                  <a:cubicBezTo>
                    <a:pt x="512" y="248"/>
                    <a:pt x="452" y="416"/>
                    <a:pt x="392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2819400" y="3886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230884"/>
                </p:ext>
              </p:extLst>
            </p:nvPr>
          </p:nvGraphicFramePr>
          <p:xfrm>
            <a:off x="4572000" y="3505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5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505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26655"/>
                </p:ext>
              </p:extLst>
            </p:nvPr>
          </p:nvGraphicFramePr>
          <p:xfrm>
            <a:off x="5638800" y="22098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6" name="Equation" r:id="rId15" imgW="253800" imgH="393480" progId="Equation.3">
                    <p:embed/>
                  </p:oleObj>
                </mc:Choice>
                <mc:Fallback>
                  <p:oleObj name="Equation" r:id="rId15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22098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681054"/>
                </p:ext>
              </p:extLst>
            </p:nvPr>
          </p:nvGraphicFramePr>
          <p:xfrm>
            <a:off x="6553200" y="3429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7"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3429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984741"/>
                </p:ext>
              </p:extLst>
            </p:nvPr>
          </p:nvGraphicFramePr>
          <p:xfrm>
            <a:off x="7543800" y="46482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8" name="Equation" r:id="rId18" imgW="253800" imgH="393480" progId="Equation.3">
                    <p:embed/>
                  </p:oleObj>
                </mc:Choice>
                <mc:Fallback>
                  <p:oleObj name="Equation" r:id="rId18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46482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700370"/>
                </p:ext>
              </p:extLst>
            </p:nvPr>
          </p:nvGraphicFramePr>
          <p:xfrm>
            <a:off x="5715000" y="47244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9" name="Equation" r:id="rId19" imgW="304560" imgH="380880" progId="Equation.3">
                    <p:embed/>
                  </p:oleObj>
                </mc:Choice>
                <mc:Fallback>
                  <p:oleObj name="Equation" r:id="rId19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47244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218322"/>
                </p:ext>
              </p:extLst>
            </p:nvPr>
          </p:nvGraphicFramePr>
          <p:xfrm>
            <a:off x="3022600" y="31115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0" name="Equation" r:id="rId21" imgW="545760" imgH="393480" progId="Equation.3">
                    <p:embed/>
                  </p:oleObj>
                </mc:Choice>
                <mc:Fallback>
                  <p:oleObj name="Equation" r:id="rId21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600" y="31115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422140"/>
                </p:ext>
              </p:extLst>
            </p:nvPr>
          </p:nvGraphicFramePr>
          <p:xfrm>
            <a:off x="5575300" y="3640138"/>
            <a:ext cx="404813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1" name="Equation" r:id="rId22" imgW="406080" imgH="571320" progId="Equation.3">
                    <p:embed/>
                  </p:oleObj>
                </mc:Choice>
                <mc:Fallback>
                  <p:oleObj name="Equation" r:id="rId22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5300" y="3640138"/>
                          <a:ext cx="404813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194842"/>
                </p:ext>
              </p:extLst>
            </p:nvPr>
          </p:nvGraphicFramePr>
          <p:xfrm>
            <a:off x="7594600" y="3640138"/>
            <a:ext cx="481013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2" name="Equation" r:id="rId24" imgW="482400" imgH="571320" progId="Equation.3">
                    <p:embed/>
                  </p:oleObj>
                </mc:Choice>
                <mc:Fallback>
                  <p:oleObj name="Equation" r:id="rId24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4600" y="3640138"/>
                          <a:ext cx="481013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836313"/>
                </p:ext>
              </p:extLst>
            </p:nvPr>
          </p:nvGraphicFramePr>
          <p:xfrm>
            <a:off x="6615113" y="5383213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3" name="Equation" r:id="rId26" imgW="457200" imgH="583920" progId="Equation.3">
                    <p:embed/>
                  </p:oleObj>
                </mc:Choice>
                <mc:Fallback>
                  <p:oleObj name="Equation" r:id="rId26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5113" y="5383213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4126796"/>
                </p:ext>
              </p:extLst>
            </p:nvPr>
          </p:nvGraphicFramePr>
          <p:xfrm>
            <a:off x="3581400" y="3657600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4" name="Equation" r:id="rId28" imgW="431640" imgH="533160" progId="Equation.3">
                    <p:embed/>
                  </p:oleObj>
                </mc:Choice>
                <mc:Fallback>
                  <p:oleObj name="Equation" r:id="rId28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3657600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06541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Conversion to Right Linear Grammar</a:t>
            </a:r>
            <a:endParaRPr lang="en-US" alt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4706"/>
            <a:ext cx="8915400" cy="4525963"/>
          </a:xfrm>
        </p:spPr>
        <p:txBody>
          <a:bodyPr/>
          <a:lstStyle/>
          <a:p>
            <a:r>
              <a:rPr lang="en-US" altLang="en-US" dirty="0"/>
              <a:t>Convert         to a right-linear  grammar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17055"/>
              </p:ext>
            </p:extLst>
          </p:nvPr>
        </p:nvGraphicFramePr>
        <p:xfrm>
          <a:off x="2489970" y="1646132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2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970" y="1646132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2" name="Object 26"/>
          <p:cNvGraphicFramePr>
            <a:graphicFrameLocks noChangeAspect="1"/>
          </p:cNvGraphicFramePr>
          <p:nvPr/>
        </p:nvGraphicFramePr>
        <p:xfrm>
          <a:off x="895350" y="4089401"/>
          <a:ext cx="1866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3" name="Equation" r:id="rId5" imgW="1866600" imgH="583920" progId="Equation.3">
                  <p:embed/>
                </p:oleObj>
              </mc:Choice>
              <mc:Fallback>
                <p:oleObj name="Equation" r:id="rId5" imgW="1866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089401"/>
                        <a:ext cx="1866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743200" y="1981200"/>
            <a:ext cx="5410200" cy="3962400"/>
            <a:chOff x="2743200" y="1447800"/>
            <a:chExt cx="5410200" cy="3962400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352800" y="2819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334000" y="2819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7391400" y="2819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4114800" y="3124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6096000" y="3124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6400800" y="45720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6248400" y="44196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>
              <a:off x="7086600" y="3505200"/>
              <a:ext cx="609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 flipV="1">
              <a:off x="5715000" y="35052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5245100" y="1892300"/>
              <a:ext cx="812800" cy="927100"/>
            </a:xfrm>
            <a:custGeom>
              <a:avLst/>
              <a:gdLst>
                <a:gd name="T0" fmla="*/ 200 w 512"/>
                <a:gd name="T1" fmla="*/ 584 h 584"/>
                <a:gd name="T2" fmla="*/ 8 w 512"/>
                <a:gd name="T3" fmla="*/ 200 h 584"/>
                <a:gd name="T4" fmla="*/ 248 w 512"/>
                <a:gd name="T5" fmla="*/ 8 h 584"/>
                <a:gd name="T6" fmla="*/ 488 w 512"/>
                <a:gd name="T7" fmla="*/ 152 h 584"/>
                <a:gd name="T8" fmla="*/ 392 w 512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84">
                  <a:moveTo>
                    <a:pt x="200" y="584"/>
                  </a:moveTo>
                  <a:cubicBezTo>
                    <a:pt x="100" y="440"/>
                    <a:pt x="0" y="296"/>
                    <a:pt x="8" y="200"/>
                  </a:cubicBezTo>
                  <a:cubicBezTo>
                    <a:pt x="16" y="104"/>
                    <a:pt x="168" y="16"/>
                    <a:pt x="248" y="8"/>
                  </a:cubicBezTo>
                  <a:cubicBezTo>
                    <a:pt x="328" y="0"/>
                    <a:pt x="464" y="56"/>
                    <a:pt x="488" y="152"/>
                  </a:cubicBezTo>
                  <a:cubicBezTo>
                    <a:pt x="512" y="248"/>
                    <a:pt x="452" y="416"/>
                    <a:pt x="392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2743200" y="3124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938563"/>
                </p:ext>
              </p:extLst>
            </p:nvPr>
          </p:nvGraphicFramePr>
          <p:xfrm>
            <a:off x="4495800" y="2743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4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743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740279"/>
                </p:ext>
              </p:extLst>
            </p:nvPr>
          </p:nvGraphicFramePr>
          <p:xfrm>
            <a:off x="5562600" y="14478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5" name="Equation" r:id="rId9" imgW="253800" imgH="393480" progId="Equation.3">
                    <p:embed/>
                  </p:oleObj>
                </mc:Choice>
                <mc:Fallback>
                  <p:oleObj name="Equation" r:id="rId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14478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287100"/>
                </p:ext>
              </p:extLst>
            </p:nvPr>
          </p:nvGraphicFramePr>
          <p:xfrm>
            <a:off x="6477000" y="2667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6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2667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273203"/>
                </p:ext>
              </p:extLst>
            </p:nvPr>
          </p:nvGraphicFramePr>
          <p:xfrm>
            <a:off x="7467600" y="38862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7" name="Equation" r:id="rId12" imgW="253800" imgH="393480" progId="Equation.3">
                    <p:embed/>
                  </p:oleObj>
                </mc:Choice>
                <mc:Fallback>
                  <p:oleObj name="Equation" r:id="rId12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38862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45526"/>
                </p:ext>
              </p:extLst>
            </p:nvPr>
          </p:nvGraphicFramePr>
          <p:xfrm>
            <a:off x="5638800" y="39624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8" name="Equation" r:id="rId13" imgW="304560" imgH="380880" progId="Equation.3">
                    <p:embed/>
                  </p:oleObj>
                </mc:Choice>
                <mc:Fallback>
                  <p:oleObj name="Equation" r:id="rId13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39624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411627"/>
                </p:ext>
              </p:extLst>
            </p:nvPr>
          </p:nvGraphicFramePr>
          <p:xfrm>
            <a:off x="2946400" y="23495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9" name="Equation" r:id="rId15" imgW="545760" imgH="393480" progId="Equation.3">
                    <p:embed/>
                  </p:oleObj>
                </mc:Choice>
                <mc:Fallback>
                  <p:oleObj name="Equation" r:id="rId15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400" y="23495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25190"/>
                </p:ext>
              </p:extLst>
            </p:nvPr>
          </p:nvGraphicFramePr>
          <p:xfrm>
            <a:off x="3505200" y="2895600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70" name="Equation" r:id="rId17" imgW="431640" imgH="533160" progId="Equation.3">
                    <p:embed/>
                  </p:oleObj>
                </mc:Choice>
                <mc:Fallback>
                  <p:oleObj name="Equation" r:id="rId17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2895600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193544"/>
                </p:ext>
              </p:extLst>
            </p:nvPr>
          </p:nvGraphicFramePr>
          <p:xfrm>
            <a:off x="5516563" y="29003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71" name="Equation" r:id="rId19" imgW="368280" imgH="520560" progId="Equation.3">
                    <p:embed/>
                  </p:oleObj>
                </mc:Choice>
                <mc:Fallback>
                  <p:oleObj name="Equation" r:id="rId19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563" y="29003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2563"/>
                </p:ext>
              </p:extLst>
            </p:nvPr>
          </p:nvGraphicFramePr>
          <p:xfrm>
            <a:off x="7537450" y="29003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72" name="Equation" r:id="rId21" imgW="444240" imgH="520560" progId="Equation.3">
                    <p:embed/>
                  </p:oleObj>
                </mc:Choice>
                <mc:Fallback>
                  <p:oleObj name="Equation" r:id="rId21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7450" y="29003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9096424"/>
                </p:ext>
              </p:extLst>
            </p:nvPr>
          </p:nvGraphicFramePr>
          <p:xfrm>
            <a:off x="6557963" y="4648200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73" name="Equation" r:id="rId23" imgW="419040" imgH="533160" progId="Equation.3">
                    <p:embed/>
                  </p:oleObj>
                </mc:Choice>
                <mc:Fallback>
                  <p:oleObj name="Equation" r:id="rId23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7963" y="4648200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072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857250" y="3155950"/>
          <a:ext cx="18669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2" name="Equation" r:id="rId3" imgW="1866600" imgH="2120760" progId="Equation.3">
                  <p:embed/>
                </p:oleObj>
              </mc:Choice>
              <mc:Fallback>
                <p:oleObj name="Equation" r:id="rId3" imgW="186660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155950"/>
                        <a:ext cx="18669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429000" y="2209800"/>
            <a:ext cx="5410200" cy="3962400"/>
            <a:chOff x="3429000" y="990600"/>
            <a:chExt cx="5410200" cy="3962400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0386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60198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80772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4800600" y="2667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6781800" y="2667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086600" y="41148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934200" y="3962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7772400" y="3048000"/>
              <a:ext cx="609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H="1" flipV="1">
              <a:off x="6400800" y="30480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5930900" y="1435100"/>
              <a:ext cx="812800" cy="927100"/>
            </a:xfrm>
            <a:custGeom>
              <a:avLst/>
              <a:gdLst>
                <a:gd name="T0" fmla="*/ 200 w 512"/>
                <a:gd name="T1" fmla="*/ 584 h 584"/>
                <a:gd name="T2" fmla="*/ 8 w 512"/>
                <a:gd name="T3" fmla="*/ 200 h 584"/>
                <a:gd name="T4" fmla="*/ 248 w 512"/>
                <a:gd name="T5" fmla="*/ 8 h 584"/>
                <a:gd name="T6" fmla="*/ 488 w 512"/>
                <a:gd name="T7" fmla="*/ 152 h 584"/>
                <a:gd name="T8" fmla="*/ 392 w 512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84">
                  <a:moveTo>
                    <a:pt x="200" y="584"/>
                  </a:moveTo>
                  <a:cubicBezTo>
                    <a:pt x="100" y="440"/>
                    <a:pt x="0" y="296"/>
                    <a:pt x="8" y="200"/>
                  </a:cubicBezTo>
                  <a:cubicBezTo>
                    <a:pt x="16" y="104"/>
                    <a:pt x="168" y="16"/>
                    <a:pt x="248" y="8"/>
                  </a:cubicBezTo>
                  <a:cubicBezTo>
                    <a:pt x="328" y="0"/>
                    <a:pt x="464" y="56"/>
                    <a:pt x="488" y="152"/>
                  </a:cubicBezTo>
                  <a:cubicBezTo>
                    <a:pt x="512" y="248"/>
                    <a:pt x="452" y="416"/>
                    <a:pt x="392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3429000" y="2667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9171635"/>
                </p:ext>
              </p:extLst>
            </p:nvPr>
          </p:nvGraphicFramePr>
          <p:xfrm>
            <a:off x="5181600" y="2286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3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2286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820489"/>
                </p:ext>
              </p:extLst>
            </p:nvPr>
          </p:nvGraphicFramePr>
          <p:xfrm>
            <a:off x="6248400" y="9906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4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9906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381955"/>
                </p:ext>
              </p:extLst>
            </p:nvPr>
          </p:nvGraphicFramePr>
          <p:xfrm>
            <a:off x="7162800" y="2209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5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2209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2807570"/>
                </p:ext>
              </p:extLst>
            </p:nvPr>
          </p:nvGraphicFramePr>
          <p:xfrm>
            <a:off x="8153400" y="34290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6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34290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076864"/>
                </p:ext>
              </p:extLst>
            </p:nvPr>
          </p:nvGraphicFramePr>
          <p:xfrm>
            <a:off x="63246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7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524283"/>
                </p:ext>
              </p:extLst>
            </p:nvPr>
          </p:nvGraphicFramePr>
          <p:xfrm>
            <a:off x="3632200" y="18923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8" name="Equation" r:id="rId13" imgW="545760" imgH="393480" progId="Equation.3">
                    <p:embed/>
                  </p:oleObj>
                </mc:Choice>
                <mc:Fallback>
                  <p:oleObj name="Equation" r:id="rId13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200" y="18923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3626268"/>
                </p:ext>
              </p:extLst>
            </p:nvPr>
          </p:nvGraphicFramePr>
          <p:xfrm>
            <a:off x="4191000" y="2438400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9" name="Equation" r:id="rId15" imgW="431640" imgH="533160" progId="Equation.3">
                    <p:embed/>
                  </p:oleObj>
                </mc:Choice>
                <mc:Fallback>
                  <p:oleObj name="Equation" r:id="rId15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438400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181052"/>
                </p:ext>
              </p:extLst>
            </p:nvPr>
          </p:nvGraphicFramePr>
          <p:xfrm>
            <a:off x="6202363" y="24431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0" name="Equation" r:id="rId17" imgW="368280" imgH="520560" progId="Equation.3">
                    <p:embed/>
                  </p:oleObj>
                </mc:Choice>
                <mc:Fallback>
                  <p:oleObj name="Equation" r:id="rId17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363" y="24431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29775"/>
                </p:ext>
              </p:extLst>
            </p:nvPr>
          </p:nvGraphicFramePr>
          <p:xfrm>
            <a:off x="8223250" y="24431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1" name="Equation" r:id="rId19" imgW="444240" imgH="520560" progId="Equation.3">
                    <p:embed/>
                  </p:oleObj>
                </mc:Choice>
                <mc:Fallback>
                  <p:oleObj name="Equation" r:id="rId19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0" y="24431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707684"/>
                </p:ext>
              </p:extLst>
            </p:nvPr>
          </p:nvGraphicFramePr>
          <p:xfrm>
            <a:off x="7243763" y="4191000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2" name="Equation" r:id="rId21" imgW="419040" imgH="533160" progId="Equation.3">
                    <p:embed/>
                  </p:oleObj>
                </mc:Choice>
                <mc:Fallback>
                  <p:oleObj name="Equation" r:id="rId21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763" y="4191000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Conversion to Right Linear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183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286744" name="Object 24"/>
          <p:cNvGraphicFramePr>
            <a:graphicFrameLocks noChangeAspect="1"/>
          </p:cNvGraphicFramePr>
          <p:nvPr/>
        </p:nvGraphicFramePr>
        <p:xfrm>
          <a:off x="831850" y="2768600"/>
          <a:ext cx="19177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56" name="Equation" r:id="rId3" imgW="1917360" imgH="2895480" progId="Equation.3">
                  <p:embed/>
                </p:oleObj>
              </mc:Choice>
              <mc:Fallback>
                <p:oleObj name="Equation" r:id="rId3" imgW="1917360" imgH="289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768600"/>
                        <a:ext cx="19177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1905000"/>
            <a:ext cx="5410200" cy="3962400"/>
            <a:chOff x="3429000" y="990600"/>
            <a:chExt cx="5410200" cy="3962400"/>
          </a:xfrm>
        </p:grpSpPr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40386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60198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80772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4800600" y="2667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6781800" y="2667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7086600" y="41148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6934200" y="3962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7772400" y="3048000"/>
              <a:ext cx="609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 flipV="1">
              <a:off x="6400800" y="30480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5930900" y="1435100"/>
              <a:ext cx="812800" cy="927100"/>
            </a:xfrm>
            <a:custGeom>
              <a:avLst/>
              <a:gdLst>
                <a:gd name="T0" fmla="*/ 200 w 512"/>
                <a:gd name="T1" fmla="*/ 584 h 584"/>
                <a:gd name="T2" fmla="*/ 8 w 512"/>
                <a:gd name="T3" fmla="*/ 200 h 584"/>
                <a:gd name="T4" fmla="*/ 248 w 512"/>
                <a:gd name="T5" fmla="*/ 8 h 584"/>
                <a:gd name="T6" fmla="*/ 488 w 512"/>
                <a:gd name="T7" fmla="*/ 152 h 584"/>
                <a:gd name="T8" fmla="*/ 392 w 512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84">
                  <a:moveTo>
                    <a:pt x="200" y="584"/>
                  </a:moveTo>
                  <a:cubicBezTo>
                    <a:pt x="100" y="440"/>
                    <a:pt x="0" y="296"/>
                    <a:pt x="8" y="200"/>
                  </a:cubicBezTo>
                  <a:cubicBezTo>
                    <a:pt x="16" y="104"/>
                    <a:pt x="168" y="16"/>
                    <a:pt x="248" y="8"/>
                  </a:cubicBezTo>
                  <a:cubicBezTo>
                    <a:pt x="328" y="0"/>
                    <a:pt x="464" y="56"/>
                    <a:pt x="488" y="152"/>
                  </a:cubicBezTo>
                  <a:cubicBezTo>
                    <a:pt x="512" y="248"/>
                    <a:pt x="452" y="416"/>
                    <a:pt x="392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3429000" y="2667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484671"/>
                </p:ext>
              </p:extLst>
            </p:nvPr>
          </p:nvGraphicFramePr>
          <p:xfrm>
            <a:off x="5181600" y="2286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57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2286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27798"/>
                </p:ext>
              </p:extLst>
            </p:nvPr>
          </p:nvGraphicFramePr>
          <p:xfrm>
            <a:off x="6248400" y="9906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58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9906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62232"/>
                </p:ext>
              </p:extLst>
            </p:nvPr>
          </p:nvGraphicFramePr>
          <p:xfrm>
            <a:off x="7162800" y="2209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59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2209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899059"/>
                </p:ext>
              </p:extLst>
            </p:nvPr>
          </p:nvGraphicFramePr>
          <p:xfrm>
            <a:off x="8153400" y="34290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0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34290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79766"/>
                </p:ext>
              </p:extLst>
            </p:nvPr>
          </p:nvGraphicFramePr>
          <p:xfrm>
            <a:off x="63246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1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020815"/>
                </p:ext>
              </p:extLst>
            </p:nvPr>
          </p:nvGraphicFramePr>
          <p:xfrm>
            <a:off x="3632200" y="18923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2" name="Equation" r:id="rId13" imgW="545760" imgH="393480" progId="Equation.3">
                    <p:embed/>
                  </p:oleObj>
                </mc:Choice>
                <mc:Fallback>
                  <p:oleObj name="Equation" r:id="rId13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200" y="18923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10596"/>
                </p:ext>
              </p:extLst>
            </p:nvPr>
          </p:nvGraphicFramePr>
          <p:xfrm>
            <a:off x="4191000" y="2438400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3" name="Equation" r:id="rId15" imgW="431640" imgH="533160" progId="Equation.3">
                    <p:embed/>
                  </p:oleObj>
                </mc:Choice>
                <mc:Fallback>
                  <p:oleObj name="Equation" r:id="rId15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438400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337376"/>
                </p:ext>
              </p:extLst>
            </p:nvPr>
          </p:nvGraphicFramePr>
          <p:xfrm>
            <a:off x="6202363" y="24431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4" name="Equation" r:id="rId17" imgW="368280" imgH="520560" progId="Equation.3">
                    <p:embed/>
                  </p:oleObj>
                </mc:Choice>
                <mc:Fallback>
                  <p:oleObj name="Equation" r:id="rId17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363" y="24431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385302"/>
                </p:ext>
              </p:extLst>
            </p:nvPr>
          </p:nvGraphicFramePr>
          <p:xfrm>
            <a:off x="8223250" y="24431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5" name="Equation" r:id="rId19" imgW="444240" imgH="520560" progId="Equation.3">
                    <p:embed/>
                  </p:oleObj>
                </mc:Choice>
                <mc:Fallback>
                  <p:oleObj name="Equation" r:id="rId19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0" y="24431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999585"/>
                </p:ext>
              </p:extLst>
            </p:nvPr>
          </p:nvGraphicFramePr>
          <p:xfrm>
            <a:off x="7243763" y="4191000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6" name="Equation" r:id="rId21" imgW="419040" imgH="533160" progId="Equation.3">
                    <p:embed/>
                  </p:oleObj>
                </mc:Choice>
                <mc:Fallback>
                  <p:oleObj name="Equation" r:id="rId21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763" y="4191000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Conversion to Right Linear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5619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812800" y="1993900"/>
          <a:ext cx="19558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8" name="Equation" r:id="rId3" imgW="1955520" imgH="4444920" progId="Equation.3">
                  <p:embed/>
                </p:oleObj>
              </mc:Choice>
              <mc:Fallback>
                <p:oleObj name="Equation" r:id="rId3" imgW="1955520" imgH="444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993900"/>
                        <a:ext cx="195580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5" name="Object 25"/>
          <p:cNvGraphicFramePr>
            <a:graphicFrameLocks noChangeAspect="1"/>
          </p:cNvGraphicFramePr>
          <p:nvPr/>
        </p:nvGraphicFramePr>
        <p:xfrm>
          <a:off x="14478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9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75652"/>
              </p:ext>
            </p:extLst>
          </p:nvPr>
        </p:nvGraphicFramePr>
        <p:xfrm>
          <a:off x="2952750" y="381000"/>
          <a:ext cx="355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90" name="Equation" r:id="rId7" imgW="3555720" imgH="533160" progId="Equation.3">
                  <p:embed/>
                </p:oleObj>
              </mc:Choice>
              <mc:Fallback>
                <p:oleObj name="Equation" r:id="rId7" imgW="35557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81000"/>
                        <a:ext cx="355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810000" y="1447800"/>
            <a:ext cx="5410200" cy="3962400"/>
            <a:chOff x="3429000" y="990600"/>
            <a:chExt cx="5410200" cy="3962400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40386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60198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8077200" y="23622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4800600" y="2667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6781800" y="2667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7086600" y="41148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6934200" y="3962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7772400" y="3048000"/>
              <a:ext cx="609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 flipV="1">
              <a:off x="6400800" y="30480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5930900" y="1435100"/>
              <a:ext cx="812800" cy="927100"/>
            </a:xfrm>
            <a:custGeom>
              <a:avLst/>
              <a:gdLst>
                <a:gd name="T0" fmla="*/ 200 w 512"/>
                <a:gd name="T1" fmla="*/ 584 h 584"/>
                <a:gd name="T2" fmla="*/ 8 w 512"/>
                <a:gd name="T3" fmla="*/ 200 h 584"/>
                <a:gd name="T4" fmla="*/ 248 w 512"/>
                <a:gd name="T5" fmla="*/ 8 h 584"/>
                <a:gd name="T6" fmla="*/ 488 w 512"/>
                <a:gd name="T7" fmla="*/ 152 h 584"/>
                <a:gd name="T8" fmla="*/ 392 w 512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84">
                  <a:moveTo>
                    <a:pt x="200" y="584"/>
                  </a:moveTo>
                  <a:cubicBezTo>
                    <a:pt x="100" y="440"/>
                    <a:pt x="0" y="296"/>
                    <a:pt x="8" y="200"/>
                  </a:cubicBezTo>
                  <a:cubicBezTo>
                    <a:pt x="16" y="104"/>
                    <a:pt x="168" y="16"/>
                    <a:pt x="248" y="8"/>
                  </a:cubicBezTo>
                  <a:cubicBezTo>
                    <a:pt x="328" y="0"/>
                    <a:pt x="464" y="56"/>
                    <a:pt x="488" y="152"/>
                  </a:cubicBezTo>
                  <a:cubicBezTo>
                    <a:pt x="512" y="248"/>
                    <a:pt x="452" y="416"/>
                    <a:pt x="392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429000" y="2667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04516"/>
                </p:ext>
              </p:extLst>
            </p:nvPr>
          </p:nvGraphicFramePr>
          <p:xfrm>
            <a:off x="5181600" y="2286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1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2286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380067"/>
                </p:ext>
              </p:extLst>
            </p:nvPr>
          </p:nvGraphicFramePr>
          <p:xfrm>
            <a:off x="6248400" y="9906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2" name="Equation" r:id="rId11" imgW="253800" imgH="393480" progId="Equation.3">
                    <p:embed/>
                  </p:oleObj>
                </mc:Choice>
                <mc:Fallback>
                  <p:oleObj name="Equation" r:id="rId11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9906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23284"/>
                </p:ext>
              </p:extLst>
            </p:nvPr>
          </p:nvGraphicFramePr>
          <p:xfrm>
            <a:off x="7162800" y="2209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3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2209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43182"/>
                </p:ext>
              </p:extLst>
            </p:nvPr>
          </p:nvGraphicFramePr>
          <p:xfrm>
            <a:off x="8153400" y="3429000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4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3429000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131405"/>
                </p:ext>
              </p:extLst>
            </p:nvPr>
          </p:nvGraphicFramePr>
          <p:xfrm>
            <a:off x="6324600" y="35052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5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35052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900365"/>
                </p:ext>
              </p:extLst>
            </p:nvPr>
          </p:nvGraphicFramePr>
          <p:xfrm>
            <a:off x="3632200" y="18923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6" name="Equation" r:id="rId17" imgW="545760" imgH="393480" progId="Equation.3">
                    <p:embed/>
                  </p:oleObj>
                </mc:Choice>
                <mc:Fallback>
                  <p:oleObj name="Equation" r:id="rId17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200" y="18923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129203"/>
                </p:ext>
              </p:extLst>
            </p:nvPr>
          </p:nvGraphicFramePr>
          <p:xfrm>
            <a:off x="4191000" y="2438400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7" name="Equation" r:id="rId19" imgW="431640" imgH="533160" progId="Equation.3">
                    <p:embed/>
                  </p:oleObj>
                </mc:Choice>
                <mc:Fallback>
                  <p:oleObj name="Equation" r:id="rId19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438400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437065"/>
                </p:ext>
              </p:extLst>
            </p:nvPr>
          </p:nvGraphicFramePr>
          <p:xfrm>
            <a:off x="6202363" y="24431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8" name="Equation" r:id="rId21" imgW="368280" imgH="520560" progId="Equation.3">
                    <p:embed/>
                  </p:oleObj>
                </mc:Choice>
                <mc:Fallback>
                  <p:oleObj name="Equation" r:id="rId21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363" y="24431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85382"/>
                </p:ext>
              </p:extLst>
            </p:nvPr>
          </p:nvGraphicFramePr>
          <p:xfrm>
            <a:off x="8223250" y="24431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99" name="Equation" r:id="rId23" imgW="444240" imgH="520560" progId="Equation.3">
                    <p:embed/>
                  </p:oleObj>
                </mc:Choice>
                <mc:Fallback>
                  <p:oleObj name="Equation" r:id="rId23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0" y="24431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429246"/>
                </p:ext>
              </p:extLst>
            </p:nvPr>
          </p:nvGraphicFramePr>
          <p:xfrm>
            <a:off x="7243763" y="4191000"/>
            <a:ext cx="4191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00" name="Equation" r:id="rId25" imgW="419040" imgH="533160" progId="Equation.3">
                    <p:embed/>
                  </p:oleObj>
                </mc:Choice>
                <mc:Fallback>
                  <p:oleObj name="Equation" r:id="rId25" imgW="419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763" y="4191000"/>
                          <a:ext cx="4191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4838"/>
            <a:ext cx="8915400" cy="1143000"/>
          </a:xfrm>
        </p:spPr>
        <p:txBody>
          <a:bodyPr/>
          <a:lstStyle/>
          <a:p>
            <a:r>
              <a:rPr lang="en-US" altLang="en-US" dirty="0"/>
              <a:t>In General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746125" y="1320800"/>
            <a:ext cx="2836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transition: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838201" y="3886200"/>
            <a:ext cx="2557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Add production:</a:t>
            </a:r>
          </a:p>
        </p:txBody>
      </p:sp>
      <p:graphicFrame>
        <p:nvGraphicFramePr>
          <p:cNvPr id="268307" name="Object 19"/>
          <p:cNvGraphicFramePr>
            <a:graphicFrameLocks noChangeAspect="1"/>
          </p:cNvGraphicFramePr>
          <p:nvPr/>
        </p:nvGraphicFramePr>
        <p:xfrm>
          <a:off x="5257800" y="39624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Equation" r:id="rId3" imgW="1523880" imgH="419040" progId="Equation.3">
                  <p:embed/>
                </p:oleObj>
              </mc:Choice>
              <mc:Fallback>
                <p:oleObj name="Equation" r:id="rId3" imgW="1523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6240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3429000" y="5562600"/>
            <a:ext cx="929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variable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5486401" y="5562600"/>
            <a:ext cx="9772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terminal</a:t>
            </a: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929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variable</a:t>
            </a:r>
          </a:p>
        </p:txBody>
      </p:sp>
      <p:sp>
        <p:nvSpPr>
          <p:cNvPr id="268311" name="Line 23"/>
          <p:cNvSpPr>
            <a:spLocks noChangeShapeType="1"/>
          </p:cNvSpPr>
          <p:nvPr/>
        </p:nvSpPr>
        <p:spPr bwMode="auto">
          <a:xfrm flipV="1">
            <a:off x="4191000" y="4419600"/>
            <a:ext cx="1066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2" name="Line 24"/>
          <p:cNvSpPr>
            <a:spLocks noChangeShapeType="1"/>
          </p:cNvSpPr>
          <p:nvPr/>
        </p:nvSpPr>
        <p:spPr bwMode="auto">
          <a:xfrm flipV="1">
            <a:off x="6324600" y="4343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3" name="Line 25"/>
          <p:cNvSpPr>
            <a:spLocks noChangeShapeType="1"/>
          </p:cNvSpPr>
          <p:nvPr/>
        </p:nvSpPr>
        <p:spPr bwMode="auto">
          <a:xfrm flipH="1" flipV="1">
            <a:off x="6781800" y="4343400"/>
            <a:ext cx="13716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219200"/>
            <a:ext cx="2743200" cy="762000"/>
            <a:chOff x="4724400" y="1219200"/>
            <a:chExt cx="2743200" cy="762000"/>
          </a:xfrm>
        </p:grpSpPr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724400" y="1295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6705600" y="1295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5486400" y="1600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88055"/>
                </p:ext>
              </p:extLst>
            </p:nvPr>
          </p:nvGraphicFramePr>
          <p:xfrm>
            <a:off x="5867400" y="1219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7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1219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204741"/>
                </p:ext>
              </p:extLst>
            </p:nvPr>
          </p:nvGraphicFramePr>
          <p:xfrm>
            <a:off x="4946650" y="1433513"/>
            <a:ext cx="2905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8" name="Equation" r:id="rId7" imgW="291960" imgH="406080" progId="Equation.3">
                    <p:embed/>
                  </p:oleObj>
                </mc:Choice>
                <mc:Fallback>
                  <p:oleObj name="Equation" r:id="rId7" imgW="291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650" y="1433513"/>
                          <a:ext cx="2905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533966"/>
                </p:ext>
              </p:extLst>
            </p:nvPr>
          </p:nvGraphicFramePr>
          <p:xfrm>
            <a:off x="6894513" y="1433513"/>
            <a:ext cx="355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9" name="Equation" r:id="rId9" imgW="355320" imgH="406080" progId="Equation.3">
                    <p:embed/>
                  </p:oleObj>
                </mc:Choice>
                <mc:Fallback>
                  <p:oleObj name="Equation" r:id="rId9" imgW="3553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4513" y="1433513"/>
                          <a:ext cx="355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66508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746125" y="1320800"/>
            <a:ext cx="2831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final state</a:t>
            </a:r>
            <a:r>
              <a:rPr lang="en-US" altLang="en-US" dirty="0"/>
              <a:t>: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838201" y="3048000"/>
            <a:ext cx="2557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Add production:</a:t>
            </a:r>
          </a:p>
        </p:txBody>
      </p:sp>
      <p:graphicFrame>
        <p:nvGraphicFramePr>
          <p:cNvPr id="275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749968"/>
              </p:ext>
            </p:extLst>
          </p:nvPr>
        </p:nvGraphicFramePr>
        <p:xfrm>
          <a:off x="3657600" y="3048000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2" name="Equation" r:id="rId3" imgW="1625400" imgH="660240" progId="Equation.3">
                  <p:embed/>
                </p:oleObj>
              </mc:Choice>
              <mc:Fallback>
                <p:oleObj name="Equation" r:id="rId3" imgW="1625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162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14800" y="1371600"/>
            <a:ext cx="1066800" cy="990600"/>
            <a:chOff x="5181600" y="1143000"/>
            <a:chExt cx="1066800" cy="990600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5334000" y="12954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756898"/>
                </p:ext>
              </p:extLst>
            </p:nvPr>
          </p:nvGraphicFramePr>
          <p:xfrm>
            <a:off x="5418138" y="1306513"/>
            <a:ext cx="568325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3" name="Equation" r:id="rId5" imgW="571320" imgH="660240" progId="Equation.3">
                    <p:embed/>
                  </p:oleObj>
                </mc:Choice>
                <mc:Fallback>
                  <p:oleObj name="Equation" r:id="rId5" imgW="57132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138" y="1306513"/>
                          <a:ext cx="568325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181600" y="1143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000" y="1248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In General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0713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Since          is right-linear grammar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       </a:t>
            </a:r>
            <a:r>
              <a:rPr lang="en-US" altLang="en-US" dirty="0"/>
              <a:t>is also a regular </a:t>
            </a:r>
            <a:r>
              <a:rPr lang="en-US" altLang="en-US" dirty="0" smtClean="0"/>
              <a:t>grammar with 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29973"/>
              </p:ext>
            </p:extLst>
          </p:nvPr>
        </p:nvGraphicFramePr>
        <p:xfrm>
          <a:off x="1686257" y="1743076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257" y="1743076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92136"/>
              </p:ext>
            </p:extLst>
          </p:nvPr>
        </p:nvGraphicFramePr>
        <p:xfrm>
          <a:off x="609600" y="2857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1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57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47287"/>
              </p:ext>
            </p:extLst>
          </p:nvPr>
        </p:nvGraphicFramePr>
        <p:xfrm>
          <a:off x="2895600" y="3581400"/>
          <a:ext cx="355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2" name="Equation" r:id="rId6" imgW="3555720" imgH="533160" progId="Equation.3">
                  <p:embed/>
                </p:oleObj>
              </mc:Choice>
              <mc:Fallback>
                <p:oleObj name="Equation" r:id="rId6" imgW="35557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355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General</a:t>
            </a:r>
          </a:p>
        </p:txBody>
      </p:sp>
    </p:spTree>
    <p:extLst>
      <p:ext uri="{BB962C8B-B14F-4D97-AF65-F5344CB8AC3E}">
        <p14:creationId xmlns:p14="http://schemas.microsoft.com/office/powerpoint/2010/main" val="740519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Grammars Generate Regular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The proof of this theorem is done in this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dirty="0" smtClean="0"/>
              <a:t>Regular Grammars </a:t>
            </a:r>
            <a:br>
              <a:rPr lang="en-US" altLang="en-US" dirty="0" smtClean="0"/>
            </a:br>
            <a:r>
              <a:rPr lang="en-US" altLang="en-US" dirty="0" smtClean="0"/>
              <a:t>Generate</a:t>
            </a:r>
            <a:br>
              <a:rPr lang="en-US" altLang="en-US" dirty="0" smtClean="0"/>
            </a:br>
            <a:r>
              <a:rPr lang="en-US" altLang="en-US" dirty="0" smtClean="0"/>
              <a:t>Regular Languages</a:t>
            </a:r>
            <a:endParaRPr lang="en-US" alt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5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270339" name="AutoShape 3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32830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Languages</a:t>
            </a:r>
          </a:p>
          <a:p>
            <a:r>
              <a:rPr lang="en-US" altLang="en-US" sz="3200" dirty="0"/>
              <a:t>Generated by</a:t>
            </a:r>
          </a:p>
          <a:p>
            <a:r>
              <a:rPr lang="en-US" altLang="en-US" sz="3200" dirty="0"/>
              <a:t>Regular Grammars</a:t>
            </a:r>
          </a:p>
        </p:txBody>
      </p:sp>
      <p:sp>
        <p:nvSpPr>
          <p:cNvPr id="270341" name="AutoShape 5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342" name="AutoShape 6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343" name="AutoShape 7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6858000" y="1676401"/>
            <a:ext cx="1709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Languages</a:t>
            </a:r>
          </a:p>
        </p:txBody>
      </p:sp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5334000" y="19050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Theorem - Part 1</a:t>
            </a:r>
          </a:p>
        </p:txBody>
      </p:sp>
      <p:sp>
        <p:nvSpPr>
          <p:cNvPr id="271367" name="AutoShape 7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838200" y="1447800"/>
            <a:ext cx="28899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</a:t>
            </a:r>
          </a:p>
          <a:p>
            <a:r>
              <a:rPr lang="en-US" altLang="en-US" sz="2800" dirty="0"/>
              <a:t>Generated by</a:t>
            </a:r>
          </a:p>
          <a:p>
            <a:r>
              <a:rPr lang="en-US" altLang="en-US" sz="2800" dirty="0"/>
              <a:t>Regular Grammars</a:t>
            </a:r>
          </a:p>
        </p:txBody>
      </p:sp>
      <p:sp>
        <p:nvSpPr>
          <p:cNvPr id="271369" name="AutoShape 9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70" name="AutoShape 10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71" name="AutoShape 11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858000" y="1676401"/>
            <a:ext cx="1709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Languages</a:t>
            </a:r>
          </a:p>
        </p:txBody>
      </p:sp>
      <p:graphicFrame>
        <p:nvGraphicFramePr>
          <p:cNvPr id="271373" name="Object 13"/>
          <p:cNvGraphicFramePr>
            <a:graphicFrameLocks noChangeAspect="1"/>
          </p:cNvGraphicFramePr>
          <p:nvPr/>
        </p:nvGraphicFramePr>
        <p:xfrm>
          <a:off x="5334001" y="1828801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828801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457200" y="3962401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Any regular grammar </a:t>
            </a:r>
            <a:r>
              <a:rPr lang="en-US" altLang="en-US" sz="2800" dirty="0" smtClean="0"/>
              <a:t>generates a </a:t>
            </a:r>
            <a:r>
              <a:rPr lang="en-US" altLang="en-US" sz="2800" dirty="0"/>
              <a:t>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23836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Theorem - Part 2</a:t>
            </a:r>
          </a:p>
        </p:txBody>
      </p:sp>
      <p:sp>
        <p:nvSpPr>
          <p:cNvPr id="272387" name="AutoShape 3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28899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</a:t>
            </a:r>
          </a:p>
          <a:p>
            <a:r>
              <a:rPr lang="en-US" altLang="en-US" sz="2800" dirty="0"/>
              <a:t>Generated by</a:t>
            </a:r>
          </a:p>
          <a:p>
            <a:r>
              <a:rPr lang="en-US" altLang="en-US" sz="2800" dirty="0"/>
              <a:t>Regular Grammars</a:t>
            </a:r>
          </a:p>
        </p:txBody>
      </p:sp>
      <p:sp>
        <p:nvSpPr>
          <p:cNvPr id="272389" name="AutoShape 5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0" name="AutoShape 6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1" name="AutoShape 7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6858000" y="1676401"/>
            <a:ext cx="1709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Languages</a:t>
            </a:r>
          </a:p>
        </p:txBody>
      </p:sp>
      <p:graphicFrame>
        <p:nvGraphicFramePr>
          <p:cNvPr id="272393" name="Object 9"/>
          <p:cNvGraphicFramePr>
            <a:graphicFrameLocks noChangeAspect="1"/>
          </p:cNvGraphicFramePr>
          <p:nvPr/>
        </p:nvGraphicFramePr>
        <p:xfrm>
          <a:off x="5334001" y="1828801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828801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762000" y="3962401"/>
            <a:ext cx="8762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Any regular language is generated </a:t>
            </a:r>
            <a:r>
              <a:rPr lang="en-US" altLang="en-US" sz="2800" dirty="0" smtClean="0"/>
              <a:t>by </a:t>
            </a:r>
            <a:r>
              <a:rPr lang="en-US" altLang="en-US" sz="2800" dirty="0"/>
              <a:t>a regular grammar</a:t>
            </a:r>
          </a:p>
        </p:txBody>
      </p:sp>
    </p:spTree>
    <p:extLst>
      <p:ext uri="{BB962C8B-B14F-4D97-AF65-F5344CB8AC3E}">
        <p14:creationId xmlns:p14="http://schemas.microsoft.com/office/powerpoint/2010/main" val="1867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– Part 1</a:t>
            </a:r>
          </a:p>
        </p:txBody>
      </p:sp>
      <p:sp>
        <p:nvSpPr>
          <p:cNvPr id="227339" name="AutoShape 11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838200" y="1447800"/>
            <a:ext cx="28899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</a:t>
            </a:r>
          </a:p>
          <a:p>
            <a:r>
              <a:rPr lang="en-US" altLang="en-US" sz="2800" dirty="0"/>
              <a:t>Generated by</a:t>
            </a:r>
          </a:p>
          <a:p>
            <a:r>
              <a:rPr lang="en-US" altLang="en-US" sz="2800" dirty="0"/>
              <a:t>Regular Grammars</a:t>
            </a:r>
          </a:p>
        </p:txBody>
      </p:sp>
      <p:sp>
        <p:nvSpPr>
          <p:cNvPr id="227341" name="AutoShape 13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2" name="AutoShape 14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3" name="AutoShape 15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6858000" y="1676401"/>
            <a:ext cx="1709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Languages</a:t>
            </a:r>
          </a:p>
        </p:txBody>
      </p:sp>
      <p:graphicFrame>
        <p:nvGraphicFramePr>
          <p:cNvPr id="227345" name="Object 17"/>
          <p:cNvGraphicFramePr>
            <a:graphicFrameLocks noChangeAspect="1"/>
          </p:cNvGraphicFramePr>
          <p:nvPr/>
        </p:nvGraphicFramePr>
        <p:xfrm>
          <a:off x="5334001" y="1828801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828801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143000" y="4114801"/>
            <a:ext cx="87629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language     </a:t>
            </a:r>
            <a:r>
              <a:rPr lang="en-US" altLang="en-US" sz="2800" dirty="0" smtClean="0"/>
              <a:t>		        </a:t>
            </a:r>
            <a:r>
              <a:rPr lang="en-US" altLang="en-US" sz="2800" dirty="0"/>
              <a:t>generated </a:t>
            </a:r>
            <a:r>
              <a:rPr lang="en-US" altLang="en-US" sz="2800" dirty="0" smtClean="0"/>
              <a:t>by any </a:t>
            </a:r>
            <a:r>
              <a:rPr lang="en-US" altLang="en-US" sz="2800" dirty="0"/>
              <a:t>regular grammar        is regular</a:t>
            </a:r>
          </a:p>
        </p:txBody>
      </p:sp>
      <p:graphicFrame>
        <p:nvGraphicFramePr>
          <p:cNvPr id="227347" name="Object 19"/>
          <p:cNvGraphicFramePr>
            <a:graphicFrameLocks noChangeAspect="1"/>
          </p:cNvGraphicFramePr>
          <p:nvPr/>
        </p:nvGraphicFramePr>
        <p:xfrm>
          <a:off x="4038600" y="41910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5006"/>
              </p:ext>
            </p:extLst>
          </p:nvPr>
        </p:nvGraphicFramePr>
        <p:xfrm>
          <a:off x="2667000" y="4635023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35023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case of Right-Linear Grammars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Let      </a:t>
            </a:r>
            <a:r>
              <a:rPr lang="en-US" altLang="en-US" dirty="0"/>
              <a:t>be a right-linear grammar</a:t>
            </a:r>
          </a:p>
          <a:p>
            <a:pPr marL="0" indent="0"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will prove:             is regular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Proof idea:    </a:t>
            </a:r>
            <a:r>
              <a:rPr lang="en-US" altLang="en-US" dirty="0"/>
              <a:t>We will construct </a:t>
            </a:r>
            <a:r>
              <a:rPr lang="en-US" altLang="en-US" dirty="0" smtClean="0"/>
              <a:t>NFA              </a:t>
            </a:r>
            <a:r>
              <a:rPr lang="en-US" altLang="en-US" dirty="0"/>
              <a:t>with </a:t>
            </a:r>
          </a:p>
          <a:p>
            <a:endParaRPr lang="en-US" altLang="en-US" dirty="0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79672"/>
              </p:ext>
            </p:extLst>
          </p:nvPr>
        </p:nvGraphicFramePr>
        <p:xfrm>
          <a:off x="11303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642849"/>
              </p:ext>
            </p:extLst>
          </p:nvPr>
        </p:nvGraphicFramePr>
        <p:xfrm>
          <a:off x="2971800" y="2287587"/>
          <a:ext cx="106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" name="Equation" r:id="rId5" imgW="1066680" imgH="533160" progId="Equation.3">
                  <p:embed/>
                </p:oleObj>
              </mc:Choice>
              <mc:Fallback>
                <p:oleObj name="Equation" r:id="rId5" imgW="1066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7587"/>
                        <a:ext cx="1066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54302"/>
              </p:ext>
            </p:extLst>
          </p:nvPr>
        </p:nvGraphicFramePr>
        <p:xfrm>
          <a:off x="6781800" y="3445598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0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445598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4209"/>
              </p:ext>
            </p:extLst>
          </p:nvPr>
        </p:nvGraphicFramePr>
        <p:xfrm>
          <a:off x="3575050" y="4197776"/>
          <a:ext cx="275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1" name="Equation" r:id="rId9" imgW="2755800" imgH="533160" progId="Equation.3">
                  <p:embed/>
                </p:oleObj>
              </mc:Choice>
              <mc:Fallback>
                <p:oleObj name="Equation" r:id="rId9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197776"/>
                        <a:ext cx="275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2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487</Words>
  <Application>Microsoft Office PowerPoint</Application>
  <PresentationFormat>A4 Paper (210x297 mm)</PresentationFormat>
  <Paragraphs>165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 Regular Grammars  Generate Regular Languages</vt:lpstr>
      <vt:lpstr>Theorem</vt:lpstr>
      <vt:lpstr>PowerPoint Presentation</vt:lpstr>
      <vt:lpstr>PowerPoint Presentation</vt:lpstr>
      <vt:lpstr>Proof – Part 1</vt:lpstr>
      <vt:lpstr>The case of Right-Linear Grammars</vt:lpstr>
      <vt:lpstr>Right Linear Grammar</vt:lpstr>
      <vt:lpstr>Right Linear Grammar</vt:lpstr>
      <vt:lpstr>Right Linear Grammar</vt:lpstr>
      <vt:lpstr>Right Linear Grammar</vt:lpstr>
      <vt:lpstr>Right Linear Grammar</vt:lpstr>
      <vt:lpstr>Right Linear Grammar</vt:lpstr>
      <vt:lpstr>Right linear Grammar</vt:lpstr>
      <vt:lpstr>Right linear Grammar</vt:lpstr>
      <vt:lpstr>Right linear Grammar</vt:lpstr>
      <vt:lpstr>In General</vt:lpstr>
      <vt:lpstr>In General</vt:lpstr>
      <vt:lpstr>In General</vt:lpstr>
      <vt:lpstr>In General</vt:lpstr>
      <vt:lpstr>Resulting NFA</vt:lpstr>
      <vt:lpstr>Left-Linear Grammars</vt:lpstr>
      <vt:lpstr>    </vt:lpstr>
      <vt:lpstr>Right Linear Grammar Construction</vt:lpstr>
      <vt:lpstr>Right Linear Grammar Construction</vt:lpstr>
      <vt:lpstr>Right Linear Grammar</vt:lpstr>
      <vt:lpstr>Proof - Part 2</vt:lpstr>
      <vt:lpstr>PowerPoint Presentation</vt:lpstr>
      <vt:lpstr>Proof - Part 2</vt:lpstr>
      <vt:lpstr>Conversion to Right Linear Grammar</vt:lpstr>
      <vt:lpstr>Conversion to Right Linear Grammar</vt:lpstr>
      <vt:lpstr>PowerPoint Presentation</vt:lpstr>
      <vt:lpstr>PowerPoint Presentation</vt:lpstr>
      <vt:lpstr>In General</vt:lpstr>
      <vt:lpstr>PowerPoint Presentation</vt:lpstr>
      <vt:lpstr>In General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234</cp:revision>
  <dcterms:created xsi:type="dcterms:W3CDTF">2006-08-16T00:00:00Z</dcterms:created>
  <dcterms:modified xsi:type="dcterms:W3CDTF">2019-01-16T02:29:20Z</dcterms:modified>
</cp:coreProperties>
</file>