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70" r:id="rId2"/>
    <p:sldId id="371" r:id="rId3"/>
    <p:sldId id="372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73" r:id="rId2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4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6.wmf"/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9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1.wmf"/><Relationship Id="rId5" Type="http://schemas.openxmlformats.org/officeDocument/2006/relationships/image" Target="../media/image30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1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79820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0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27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1.wmf"/><Relationship Id="rId9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6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3.bin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18.wmf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2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17.wmf"/><Relationship Id="rId23" Type="http://schemas.openxmlformats.org/officeDocument/2006/relationships/oleObject" Target="../embeddings/oleObject28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    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11: More properties of Regular language -1 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4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Intersection</a:t>
            </a:r>
          </a:p>
        </p:txBody>
      </p:sp>
      <p:sp>
        <p:nvSpPr>
          <p:cNvPr id="343043" name="Text Box 1027"/>
          <p:cNvSpPr txBox="1">
            <a:spLocks noChangeArrowheads="1"/>
          </p:cNvSpPr>
          <p:nvPr/>
        </p:nvSpPr>
        <p:spPr bwMode="auto">
          <a:xfrm>
            <a:off x="381000" y="1066800"/>
            <a:ext cx="1596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43044" name="Text Box 1028"/>
          <p:cNvSpPr txBox="1">
            <a:spLocks noChangeArrowheads="1"/>
          </p:cNvSpPr>
          <p:nvPr/>
        </p:nvSpPr>
        <p:spPr bwMode="auto">
          <a:xfrm>
            <a:off x="2286001" y="1143001"/>
            <a:ext cx="56830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regular languages        and 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 smtClean="0"/>
              <a:t>intersection	                </a:t>
            </a:r>
            <a:r>
              <a:rPr lang="en-US" altLang="en-US" sz="2800" dirty="0"/>
              <a:t>is regular </a:t>
            </a:r>
          </a:p>
        </p:txBody>
      </p:sp>
      <p:graphicFrame>
        <p:nvGraphicFramePr>
          <p:cNvPr id="34304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58117"/>
              </p:ext>
            </p:extLst>
          </p:nvPr>
        </p:nvGraphicFramePr>
        <p:xfrm>
          <a:off x="4858226" y="159002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3" imgW="1511280" imgH="571320" progId="Equation.3">
                  <p:embed/>
                </p:oleObj>
              </mc:Choice>
              <mc:Fallback>
                <p:oleObj name="Equation" r:id="rId3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226" y="159002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813366"/>
              </p:ext>
            </p:extLst>
          </p:nvPr>
        </p:nvGraphicFramePr>
        <p:xfrm>
          <a:off x="5603876" y="1060008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5" imgW="431640" imgH="571320" progId="Equation.3">
                  <p:embed/>
                </p:oleObj>
              </mc:Choice>
              <mc:Fallback>
                <p:oleObj name="Equation" r:id="rId5" imgW="431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6" y="1060008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49254"/>
              </p:ext>
            </p:extLst>
          </p:nvPr>
        </p:nvGraphicFramePr>
        <p:xfrm>
          <a:off x="6832552" y="1060008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7" imgW="507960" imgH="571320" progId="Equation.3">
                  <p:embed/>
                </p:oleObj>
              </mc:Choice>
              <mc:Fallback>
                <p:oleObj name="Equation" r:id="rId7" imgW="5079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552" y="1060008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61" name="Group 1045"/>
          <p:cNvGrpSpPr>
            <a:grpSpLocks/>
          </p:cNvGrpSpPr>
          <p:nvPr/>
        </p:nvGrpSpPr>
        <p:grpSpPr bwMode="auto">
          <a:xfrm>
            <a:off x="533401" y="3886200"/>
            <a:ext cx="6073775" cy="1765300"/>
            <a:chOff x="96" y="2448"/>
            <a:chExt cx="3826" cy="1112"/>
          </a:xfrm>
        </p:grpSpPr>
        <p:sp>
          <p:nvSpPr>
            <p:cNvPr id="343051" name="Text Box 1035"/>
            <p:cNvSpPr txBox="1">
              <a:spLocks noChangeArrowheads="1"/>
            </p:cNvSpPr>
            <p:nvPr/>
          </p:nvSpPr>
          <p:spPr bwMode="auto">
            <a:xfrm>
              <a:off x="96" y="2448"/>
              <a:ext cx="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3300"/>
                  </a:solidFill>
                </a:rPr>
                <a:t>Proof:</a:t>
              </a:r>
            </a:p>
          </p:txBody>
        </p:sp>
        <p:sp>
          <p:nvSpPr>
            <p:cNvPr id="343055" name="Text Box 1039"/>
            <p:cNvSpPr txBox="1">
              <a:spLocks noChangeArrowheads="1"/>
            </p:cNvSpPr>
            <p:nvPr/>
          </p:nvSpPr>
          <p:spPr bwMode="auto">
            <a:xfrm>
              <a:off x="1152" y="2448"/>
              <a:ext cx="2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Apply </a:t>
              </a:r>
              <a:r>
                <a:rPr lang="en-US" altLang="en-US" sz="2800" dirty="0" err="1"/>
                <a:t>DeMorgan’s</a:t>
              </a:r>
              <a:r>
                <a:rPr lang="en-US" altLang="en-US" sz="2800" dirty="0"/>
                <a:t> Law:</a:t>
              </a:r>
            </a:p>
          </p:txBody>
        </p:sp>
        <p:graphicFrame>
          <p:nvGraphicFramePr>
            <p:cNvPr id="343056" name="Object 1040"/>
            <p:cNvGraphicFramePr>
              <a:graphicFrameLocks noChangeAspect="1"/>
            </p:cNvGraphicFramePr>
            <p:nvPr/>
          </p:nvGraphicFramePr>
          <p:xfrm>
            <a:off x="1690" y="3200"/>
            <a:ext cx="223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" name="Equation" r:id="rId9" imgW="3543120" imgH="571320" progId="Equation.3">
                    <p:embed/>
                  </p:oleObj>
                </mc:Choice>
                <mc:Fallback>
                  <p:oleObj name="Equation" r:id="rId9" imgW="354312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3200"/>
                          <a:ext cx="223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3057" name="Line 1041"/>
            <p:cNvSpPr>
              <a:spLocks noChangeShapeType="1"/>
            </p:cNvSpPr>
            <p:nvPr/>
          </p:nvSpPr>
          <p:spPr bwMode="auto">
            <a:xfrm>
              <a:off x="2938" y="3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3059" name="Line 1043"/>
            <p:cNvSpPr>
              <a:spLocks noChangeShapeType="1"/>
            </p:cNvSpPr>
            <p:nvPr/>
          </p:nvSpPr>
          <p:spPr bwMode="auto">
            <a:xfrm>
              <a:off x="3562" y="3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3060" name="Line 1044"/>
            <p:cNvSpPr>
              <a:spLocks noChangeShapeType="1"/>
            </p:cNvSpPr>
            <p:nvPr/>
          </p:nvSpPr>
          <p:spPr bwMode="auto">
            <a:xfrm>
              <a:off x="2938" y="30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2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263771"/>
              </p:ext>
            </p:extLst>
          </p:nvPr>
        </p:nvGraphicFramePr>
        <p:xfrm>
          <a:off x="2910575" y="904876"/>
          <a:ext cx="142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3" imgW="1422360" imgH="571320" progId="Equation.3">
                  <p:embed/>
                </p:oleObj>
              </mc:Choice>
              <mc:Fallback>
                <p:oleObj name="Equation" r:id="rId3" imgW="14223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575" y="904876"/>
                        <a:ext cx="142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89" name="Text Box 25"/>
          <p:cNvSpPr txBox="1">
            <a:spLocks noChangeArrowheads="1"/>
          </p:cNvSpPr>
          <p:nvPr/>
        </p:nvSpPr>
        <p:spPr bwMode="auto">
          <a:xfrm>
            <a:off x="5301220" y="1005544"/>
            <a:ext cx="1218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</p:txBody>
      </p:sp>
      <p:grpSp>
        <p:nvGrpSpPr>
          <p:cNvPr id="344094" name="Group 30"/>
          <p:cNvGrpSpPr>
            <a:grpSpLocks/>
          </p:cNvGrpSpPr>
          <p:nvPr/>
        </p:nvGrpSpPr>
        <p:grpSpPr bwMode="auto">
          <a:xfrm>
            <a:off x="1567419" y="1876426"/>
            <a:ext cx="4953001" cy="762001"/>
            <a:chOff x="720" y="1008"/>
            <a:chExt cx="3120" cy="480"/>
          </a:xfrm>
        </p:grpSpPr>
        <p:sp>
          <p:nvSpPr>
            <p:cNvPr id="344074" name="AutoShape 10"/>
            <p:cNvSpPr>
              <a:spLocks noChangeArrowheads="1"/>
            </p:cNvSpPr>
            <p:nvPr/>
          </p:nvSpPr>
          <p:spPr bwMode="auto">
            <a:xfrm>
              <a:off x="720" y="1026"/>
              <a:ext cx="155" cy="462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4076" name="Line 12"/>
            <p:cNvSpPr>
              <a:spLocks noChangeShapeType="1"/>
            </p:cNvSpPr>
            <p:nvPr/>
          </p:nvSpPr>
          <p:spPr bwMode="auto">
            <a:xfrm>
              <a:off x="1536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4077" name="Line 13"/>
            <p:cNvSpPr>
              <a:spLocks noChangeShapeType="1"/>
            </p:cNvSpPr>
            <p:nvPr/>
          </p:nvSpPr>
          <p:spPr bwMode="auto">
            <a:xfrm>
              <a:off x="2160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44082" name="Object 18"/>
            <p:cNvGraphicFramePr>
              <a:graphicFrameLocks noChangeAspect="1"/>
            </p:cNvGraphicFramePr>
            <p:nvPr/>
          </p:nvGraphicFramePr>
          <p:xfrm>
            <a:off x="1536" y="1056"/>
            <a:ext cx="8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2" name="Equation" r:id="rId5" imgW="1422360" imgH="571320" progId="Equation.3">
                    <p:embed/>
                  </p:oleObj>
                </mc:Choice>
                <mc:Fallback>
                  <p:oleObj name="Equation" r:id="rId5" imgW="14223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56"/>
                          <a:ext cx="8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090" name="Text Box 26"/>
            <p:cNvSpPr txBox="1">
              <a:spLocks noChangeArrowheads="1"/>
            </p:cNvSpPr>
            <p:nvPr/>
          </p:nvSpPr>
          <p:spPr bwMode="auto">
            <a:xfrm>
              <a:off x="3072" y="1056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</a:t>
              </a:r>
            </a:p>
          </p:txBody>
        </p:sp>
      </p:grpSp>
      <p:grpSp>
        <p:nvGrpSpPr>
          <p:cNvPr id="344095" name="Group 31"/>
          <p:cNvGrpSpPr>
            <a:grpSpLocks/>
          </p:cNvGrpSpPr>
          <p:nvPr/>
        </p:nvGrpSpPr>
        <p:grpSpPr bwMode="auto">
          <a:xfrm>
            <a:off x="1524000" y="2924177"/>
            <a:ext cx="4953001" cy="733426"/>
            <a:chOff x="720" y="1842"/>
            <a:chExt cx="3120" cy="462"/>
          </a:xfrm>
        </p:grpSpPr>
        <p:graphicFrame>
          <p:nvGraphicFramePr>
            <p:cNvPr id="344071" name="Object 7"/>
            <p:cNvGraphicFramePr>
              <a:graphicFrameLocks noChangeAspect="1"/>
            </p:cNvGraphicFramePr>
            <p:nvPr/>
          </p:nvGraphicFramePr>
          <p:xfrm>
            <a:off x="1536" y="192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" name="Equation" r:id="rId7" imgW="1511280" imgH="571320" progId="Equation.3">
                    <p:embed/>
                  </p:oleObj>
                </mc:Choice>
                <mc:Fallback>
                  <p:oleObj name="Equation" r:id="rId7" imgW="15112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2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080" name="Line 16"/>
            <p:cNvSpPr>
              <a:spLocks noChangeShapeType="1"/>
            </p:cNvSpPr>
            <p:nvPr/>
          </p:nvSpPr>
          <p:spPr bwMode="auto">
            <a:xfrm>
              <a:off x="153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4081" name="Line 17"/>
            <p:cNvSpPr>
              <a:spLocks noChangeShapeType="1"/>
            </p:cNvSpPr>
            <p:nvPr/>
          </p:nvSpPr>
          <p:spPr bwMode="auto">
            <a:xfrm>
              <a:off x="216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4086" name="AutoShape 22"/>
            <p:cNvSpPr>
              <a:spLocks noChangeArrowheads="1"/>
            </p:cNvSpPr>
            <p:nvPr/>
          </p:nvSpPr>
          <p:spPr bwMode="auto">
            <a:xfrm>
              <a:off x="720" y="1842"/>
              <a:ext cx="155" cy="462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4091" name="Text Box 27"/>
            <p:cNvSpPr txBox="1">
              <a:spLocks noChangeArrowheads="1"/>
            </p:cNvSpPr>
            <p:nvPr/>
          </p:nvSpPr>
          <p:spPr bwMode="auto">
            <a:xfrm>
              <a:off x="3072" y="1920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</a:t>
              </a:r>
            </a:p>
          </p:txBody>
        </p:sp>
      </p:grpSp>
      <p:grpSp>
        <p:nvGrpSpPr>
          <p:cNvPr id="344096" name="Group 32"/>
          <p:cNvGrpSpPr>
            <a:grpSpLocks/>
          </p:cNvGrpSpPr>
          <p:nvPr/>
        </p:nvGrpSpPr>
        <p:grpSpPr bwMode="auto">
          <a:xfrm>
            <a:off x="1524000" y="4191003"/>
            <a:ext cx="4953001" cy="838201"/>
            <a:chOff x="720" y="2640"/>
            <a:chExt cx="3120" cy="528"/>
          </a:xfrm>
        </p:grpSpPr>
        <p:sp>
          <p:nvSpPr>
            <p:cNvPr id="344067" name="Line 3"/>
            <p:cNvSpPr>
              <a:spLocks noChangeShapeType="1"/>
            </p:cNvSpPr>
            <p:nvPr/>
          </p:nvSpPr>
          <p:spPr bwMode="auto">
            <a:xfrm>
              <a:off x="15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4068" name="Line 4"/>
            <p:cNvSpPr>
              <a:spLocks noChangeShapeType="1"/>
            </p:cNvSpPr>
            <p:nvPr/>
          </p:nvSpPr>
          <p:spPr bwMode="auto">
            <a:xfrm>
              <a:off x="2160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4069" name="Line 5"/>
            <p:cNvSpPr>
              <a:spLocks noChangeShapeType="1"/>
            </p:cNvSpPr>
            <p:nvPr/>
          </p:nvSpPr>
          <p:spPr bwMode="auto">
            <a:xfrm>
              <a:off x="1536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44083" name="Object 19"/>
            <p:cNvGraphicFramePr>
              <a:graphicFrameLocks noChangeAspect="1"/>
            </p:cNvGraphicFramePr>
            <p:nvPr/>
          </p:nvGraphicFramePr>
          <p:xfrm>
            <a:off x="1536" y="2784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" name="Equation" r:id="rId9" imgW="1511280" imgH="571320" progId="Equation.3">
                    <p:embed/>
                  </p:oleObj>
                </mc:Choice>
                <mc:Fallback>
                  <p:oleObj name="Equation" r:id="rId9" imgW="15112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84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087" name="AutoShape 23"/>
            <p:cNvSpPr>
              <a:spLocks noChangeArrowheads="1"/>
            </p:cNvSpPr>
            <p:nvPr/>
          </p:nvSpPr>
          <p:spPr bwMode="auto">
            <a:xfrm>
              <a:off x="720" y="2706"/>
              <a:ext cx="155" cy="462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4092" name="Text Box 28"/>
            <p:cNvSpPr txBox="1">
              <a:spLocks noChangeArrowheads="1"/>
            </p:cNvSpPr>
            <p:nvPr/>
          </p:nvSpPr>
          <p:spPr bwMode="auto">
            <a:xfrm>
              <a:off x="3072" y="2784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</a:t>
              </a:r>
            </a:p>
          </p:txBody>
        </p:sp>
      </p:grpSp>
      <p:grpSp>
        <p:nvGrpSpPr>
          <p:cNvPr id="344097" name="Group 33"/>
          <p:cNvGrpSpPr>
            <a:grpSpLocks/>
          </p:cNvGrpSpPr>
          <p:nvPr/>
        </p:nvGrpSpPr>
        <p:grpSpPr bwMode="auto">
          <a:xfrm>
            <a:off x="1524000" y="5591178"/>
            <a:ext cx="4953001" cy="733426"/>
            <a:chOff x="720" y="3522"/>
            <a:chExt cx="3120" cy="462"/>
          </a:xfrm>
        </p:grpSpPr>
        <p:graphicFrame>
          <p:nvGraphicFramePr>
            <p:cNvPr id="344085" name="Object 21"/>
            <p:cNvGraphicFramePr>
              <a:graphicFrameLocks noChangeAspect="1"/>
            </p:cNvGraphicFramePr>
            <p:nvPr/>
          </p:nvGraphicFramePr>
          <p:xfrm>
            <a:off x="1536" y="360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5" name="Equation" r:id="rId11" imgW="1511280" imgH="571320" progId="Equation.3">
                    <p:embed/>
                  </p:oleObj>
                </mc:Choice>
                <mc:Fallback>
                  <p:oleObj name="Equation" r:id="rId11" imgW="15112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0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088" name="AutoShape 24"/>
            <p:cNvSpPr>
              <a:spLocks noChangeArrowheads="1"/>
            </p:cNvSpPr>
            <p:nvPr/>
          </p:nvSpPr>
          <p:spPr bwMode="auto">
            <a:xfrm>
              <a:off x="720" y="3522"/>
              <a:ext cx="155" cy="462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3072" y="3600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</a:t>
              </a:r>
            </a:p>
          </p:txBody>
        </p:sp>
      </p:grpSp>
      <p:sp>
        <p:nvSpPr>
          <p:cNvPr id="27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Properties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1066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n-lt"/>
              </a:rPr>
              <a:t>Standard Representations </a:t>
            </a:r>
          </a:p>
          <a:p>
            <a:pPr algn="ctr"/>
            <a:r>
              <a:rPr lang="en-US" altLang="en-US" sz="4400" dirty="0">
                <a:latin typeface="+mn-lt"/>
              </a:rPr>
              <a:t>of </a:t>
            </a:r>
          </a:p>
          <a:p>
            <a:pPr algn="ctr"/>
            <a:r>
              <a:rPr lang="en-US" altLang="en-US" sz="4400" dirty="0">
                <a:latin typeface="+mn-lt"/>
              </a:rPr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232914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Representations </a:t>
            </a:r>
            <a:br>
              <a:rPr lang="en-US" altLang="en-US" dirty="0"/>
            </a:br>
            <a:r>
              <a:rPr lang="en-US" altLang="en-US" dirty="0"/>
              <a:t>of Regular Languages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866" b="3031"/>
          <a:stretch/>
        </p:blipFill>
        <p:spPr>
          <a:xfrm>
            <a:off x="1447800" y="1840179"/>
            <a:ext cx="7467599" cy="45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8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416074" y="1752600"/>
            <a:ext cx="2218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When we say: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292679" y="1752600"/>
            <a:ext cx="5698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We are given </a:t>
            </a:r>
            <a:r>
              <a:rPr lang="en-US" altLang="en-US" sz="2800" dirty="0" smtClean="0"/>
              <a:t>a </a:t>
            </a:r>
            <a:r>
              <a:rPr lang="en-US" altLang="en-US" sz="2800" dirty="0"/>
              <a:t>Regular Language</a:t>
            </a:r>
            <a:r>
              <a:rPr lang="en-US" altLang="en-US" sz="2800" dirty="0">
                <a:solidFill>
                  <a:schemeClr val="accent1"/>
                </a:solidFill>
              </a:rPr>
              <a:t>     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381000" y="3352800"/>
            <a:ext cx="1671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We mean:</a:t>
            </a:r>
          </a:p>
        </p:txBody>
      </p:sp>
      <p:graphicFrame>
        <p:nvGraphicFramePr>
          <p:cNvPr id="324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84096"/>
              </p:ext>
            </p:extLst>
          </p:nvPr>
        </p:nvGraphicFramePr>
        <p:xfrm>
          <a:off x="8305800" y="188212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88212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819400" y="3352801"/>
            <a:ext cx="678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Language       is in a </a:t>
            </a:r>
            <a:r>
              <a:rPr lang="en-US" altLang="en-US" sz="2800" dirty="0" smtClean="0"/>
              <a:t>standard representation</a:t>
            </a:r>
            <a:endParaRPr lang="en-US" altLang="en-US" sz="2800" dirty="0"/>
          </a:p>
        </p:txBody>
      </p:sp>
      <p:graphicFrame>
        <p:nvGraphicFramePr>
          <p:cNvPr id="324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97839"/>
              </p:ext>
            </p:extLst>
          </p:nvPr>
        </p:nvGraphicFramePr>
        <p:xfrm>
          <a:off x="4419600" y="3436154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36154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05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Membership Question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81001" y="1066800"/>
            <a:ext cx="1640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Question: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2743200" y="1066800"/>
            <a:ext cx="6667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Given regular language</a:t>
            </a:r>
          </a:p>
          <a:p>
            <a:r>
              <a:rPr lang="en-US" altLang="en-US" sz="2800" dirty="0"/>
              <a:t>and string </a:t>
            </a:r>
          </a:p>
          <a:p>
            <a:r>
              <a:rPr lang="en-US" altLang="en-US" sz="2800" dirty="0"/>
              <a:t>how can we check if              </a:t>
            </a:r>
            <a:r>
              <a:rPr lang="en-US" altLang="en-US" sz="2800" dirty="0" smtClean="0"/>
              <a:t>	 </a:t>
            </a:r>
            <a:r>
              <a:rPr lang="en-US" altLang="en-US" sz="2800" b="1" dirty="0"/>
              <a:t>?  </a:t>
            </a: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596152"/>
              </p:ext>
            </p:extLst>
          </p:nvPr>
        </p:nvGraphicFramePr>
        <p:xfrm>
          <a:off x="6248400" y="113156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3156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6377"/>
              </p:ext>
            </p:extLst>
          </p:nvPr>
        </p:nvGraphicFramePr>
        <p:xfrm>
          <a:off x="5865813" y="1960214"/>
          <a:ext cx="1422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5" imgW="1422360" imgH="520560" progId="Equation.3">
                  <p:embed/>
                </p:oleObj>
              </mc:Choice>
              <mc:Fallback>
                <p:oleObj name="Equation" r:id="rId5" imgW="1422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1960214"/>
                        <a:ext cx="1422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281301"/>
              </p:ext>
            </p:extLst>
          </p:nvPr>
        </p:nvGraphicFramePr>
        <p:xfrm>
          <a:off x="4402138" y="1606897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1606897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4" name="Group 12"/>
          <p:cNvGrpSpPr>
            <a:grpSpLocks/>
          </p:cNvGrpSpPr>
          <p:nvPr/>
        </p:nvGrpSpPr>
        <p:grpSpPr bwMode="auto">
          <a:xfrm>
            <a:off x="381001" y="4572000"/>
            <a:ext cx="7543800" cy="954088"/>
            <a:chOff x="0" y="2880"/>
            <a:chExt cx="4752" cy="601"/>
          </a:xfrm>
        </p:grpSpPr>
        <p:sp>
          <p:nvSpPr>
            <p:cNvPr id="346120" name="Text Box 8"/>
            <p:cNvSpPr txBox="1">
              <a:spLocks noChangeArrowheads="1"/>
            </p:cNvSpPr>
            <p:nvPr/>
          </p:nvSpPr>
          <p:spPr bwMode="auto">
            <a:xfrm>
              <a:off x="0" y="2880"/>
              <a:ext cx="9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dirty="0">
                  <a:solidFill>
                    <a:srgbClr val="FF3300"/>
                  </a:solidFill>
                </a:rPr>
                <a:t>Answer:</a:t>
              </a:r>
              <a:r>
                <a:rPr lang="en-US" altLang="en-US" sz="2800" b="1" dirty="0"/>
                <a:t> </a:t>
              </a:r>
            </a:p>
          </p:txBody>
        </p:sp>
        <p:sp>
          <p:nvSpPr>
            <p:cNvPr id="346121" name="Text Box 9"/>
            <p:cNvSpPr txBox="1">
              <a:spLocks noChangeArrowheads="1"/>
            </p:cNvSpPr>
            <p:nvPr/>
          </p:nvSpPr>
          <p:spPr bwMode="auto">
            <a:xfrm>
              <a:off x="1440" y="2880"/>
              <a:ext cx="331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800" dirty="0"/>
                <a:t>Take the DFA that accepts</a:t>
              </a:r>
            </a:p>
            <a:p>
              <a:r>
                <a:rPr lang="en-US" altLang="en-US" sz="2800" dirty="0"/>
                <a:t>and check if       is accepted </a:t>
              </a:r>
            </a:p>
          </p:txBody>
        </p:sp>
        <p:graphicFrame>
          <p:nvGraphicFramePr>
            <p:cNvPr id="3461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9134362"/>
                </p:ext>
              </p:extLst>
            </p:nvPr>
          </p:nvGraphicFramePr>
          <p:xfrm>
            <a:off x="3903" y="2911"/>
            <a:ext cx="2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2" name="Equation" r:id="rId9" imgW="330120" imgH="393480" progId="Equation.3">
                    <p:embed/>
                  </p:oleObj>
                </mc:Choice>
                <mc:Fallback>
                  <p:oleObj name="Equation" r:id="rId9" imgW="3301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2911"/>
                          <a:ext cx="20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976011"/>
                </p:ext>
              </p:extLst>
            </p:nvPr>
          </p:nvGraphicFramePr>
          <p:xfrm>
            <a:off x="2649" y="3216"/>
            <a:ext cx="2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3" name="Equation" r:id="rId11" imgW="368280" imgH="304560" progId="Equation.3">
                    <p:embed/>
                  </p:oleObj>
                </mc:Choice>
                <mc:Fallback>
                  <p:oleObj name="Equation" r:id="rId11" imgW="3682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3216"/>
                          <a:ext cx="23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59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3579125" y="1383321"/>
            <a:ext cx="75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DFA</a:t>
            </a:r>
          </a:p>
        </p:txBody>
      </p:sp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2743200" y="4419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1" name="Oval 11"/>
          <p:cNvSpPr>
            <a:spLocks noChangeArrowheads="1"/>
          </p:cNvSpPr>
          <p:nvPr/>
        </p:nvSpPr>
        <p:spPr bwMode="auto">
          <a:xfrm>
            <a:off x="29718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2" name="Oval 12"/>
          <p:cNvSpPr>
            <a:spLocks noChangeArrowheads="1"/>
          </p:cNvSpPr>
          <p:nvPr/>
        </p:nvSpPr>
        <p:spPr bwMode="auto">
          <a:xfrm>
            <a:off x="4648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3" name="Oval 13"/>
          <p:cNvSpPr>
            <a:spLocks noChangeArrowheads="1"/>
          </p:cNvSpPr>
          <p:nvPr/>
        </p:nvSpPr>
        <p:spPr bwMode="auto">
          <a:xfrm>
            <a:off x="4572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2362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5" name="Freeform 15"/>
          <p:cNvSpPr>
            <a:spLocks/>
          </p:cNvSpPr>
          <p:nvPr/>
        </p:nvSpPr>
        <p:spPr bwMode="auto">
          <a:xfrm>
            <a:off x="3352800" y="4737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76" name="Text Box 16"/>
          <p:cNvSpPr txBox="1">
            <a:spLocks noChangeArrowheads="1"/>
          </p:cNvSpPr>
          <p:nvPr/>
        </p:nvSpPr>
        <p:spPr bwMode="auto">
          <a:xfrm>
            <a:off x="3505200" y="3810000"/>
            <a:ext cx="75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DFA</a:t>
            </a:r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3581400" y="4572000"/>
            <a:ext cx="762000" cy="990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 flipH="1">
            <a:off x="3581400" y="4572000"/>
            <a:ext cx="762000" cy="990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48180" name="Object 20"/>
          <p:cNvGraphicFramePr>
            <a:graphicFrameLocks noChangeAspect="1"/>
          </p:cNvGraphicFramePr>
          <p:nvPr/>
        </p:nvGraphicFramePr>
        <p:xfrm>
          <a:off x="6019800" y="493395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3" imgW="1155600" imgH="444240" progId="Equation.3">
                  <p:embed/>
                </p:oleObj>
              </mc:Choice>
              <mc:Fallback>
                <p:oleObj name="Equation" r:id="rId3" imgW="1155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933950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286000" y="2057400"/>
            <a:ext cx="4864100" cy="1447800"/>
            <a:chOff x="2286000" y="1066800"/>
            <a:chExt cx="4864100" cy="1447800"/>
          </a:xfrm>
        </p:grpSpPr>
        <p:sp>
          <p:nvSpPr>
            <p:cNvPr id="348162" name="Rectangle 2"/>
            <p:cNvSpPr>
              <a:spLocks noChangeArrowheads="1"/>
            </p:cNvSpPr>
            <p:nvPr/>
          </p:nvSpPr>
          <p:spPr bwMode="auto">
            <a:xfrm>
              <a:off x="2667000" y="1066800"/>
              <a:ext cx="2590800" cy="1447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63" name="Oval 3"/>
            <p:cNvSpPr>
              <a:spLocks noChangeArrowheads="1"/>
            </p:cNvSpPr>
            <p:nvPr/>
          </p:nvSpPr>
          <p:spPr bwMode="auto">
            <a:xfrm>
              <a:off x="2895600" y="1600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64" name="Oval 4"/>
            <p:cNvSpPr>
              <a:spLocks noChangeArrowheads="1"/>
            </p:cNvSpPr>
            <p:nvPr/>
          </p:nvSpPr>
          <p:spPr bwMode="auto">
            <a:xfrm>
              <a:off x="4572000" y="1600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65" name="Oval 5"/>
            <p:cNvSpPr>
              <a:spLocks noChangeArrowheads="1"/>
            </p:cNvSpPr>
            <p:nvPr/>
          </p:nvSpPr>
          <p:spPr bwMode="auto">
            <a:xfrm>
              <a:off x="4495800" y="1524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66" name="Line 6"/>
            <p:cNvSpPr>
              <a:spLocks noChangeShapeType="1"/>
            </p:cNvSpPr>
            <p:nvPr/>
          </p:nvSpPr>
          <p:spPr bwMode="auto">
            <a:xfrm>
              <a:off x="2286000" y="175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167" name="Freeform 7"/>
            <p:cNvSpPr>
              <a:spLocks/>
            </p:cNvSpPr>
            <p:nvPr/>
          </p:nvSpPr>
          <p:spPr bwMode="auto">
            <a:xfrm>
              <a:off x="3276600" y="1384300"/>
              <a:ext cx="1295400" cy="596900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4816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004081"/>
                </p:ext>
              </p:extLst>
            </p:nvPr>
          </p:nvGraphicFramePr>
          <p:xfrm>
            <a:off x="5994400" y="1682750"/>
            <a:ext cx="11557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" name="Equation" r:id="rId5" imgW="1155600" imgH="406080" progId="Equation.3">
                    <p:embed/>
                  </p:oleObj>
                </mc:Choice>
                <mc:Fallback>
                  <p:oleObj name="Equation" r:id="rId5" imgW="1155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4400" y="1682750"/>
                          <a:ext cx="11557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8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9565644"/>
                </p:ext>
              </p:extLst>
            </p:nvPr>
          </p:nvGraphicFramePr>
          <p:xfrm>
            <a:off x="3733800" y="1143000"/>
            <a:ext cx="368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2" name="Equation" r:id="rId7" imgW="368280" imgH="304560" progId="Equation.3">
                    <p:embed/>
                  </p:oleObj>
                </mc:Choice>
                <mc:Fallback>
                  <p:oleObj name="Equation" r:id="rId7" imgW="3682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1143000"/>
                          <a:ext cx="3683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182" name="Object 22"/>
          <p:cNvGraphicFramePr>
            <a:graphicFrameLocks noChangeAspect="1"/>
          </p:cNvGraphicFramePr>
          <p:nvPr/>
        </p:nvGraphicFramePr>
        <p:xfrm>
          <a:off x="3733800" y="4495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9" imgW="368280" imgH="304560" progId="Equation.3">
                  <p:embed/>
                </p:oleObj>
              </mc:Choice>
              <mc:Fallback>
                <p:oleObj name="Equation" r:id="rId9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210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2895600" y="1989922"/>
            <a:ext cx="6629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Given regular </a:t>
            </a:r>
            <a:r>
              <a:rPr lang="en-US" altLang="en-US" sz="2800" dirty="0" smtClean="0"/>
              <a:t>language	   how </a:t>
            </a:r>
            <a:r>
              <a:rPr lang="en-US" altLang="en-US" sz="2800" dirty="0"/>
              <a:t>can we </a:t>
            </a:r>
            <a:r>
              <a:rPr lang="en-US" altLang="en-US" sz="2800" dirty="0" smtClean="0"/>
              <a:t>check if     	 </a:t>
            </a:r>
            <a:r>
              <a:rPr lang="en-US" altLang="en-US" sz="2800" dirty="0"/>
              <a:t>is empty:               </a:t>
            </a:r>
            <a:r>
              <a:rPr lang="en-US" altLang="en-US" sz="2800" dirty="0" smtClean="0"/>
              <a:t>		?</a:t>
            </a:r>
            <a:r>
              <a:rPr lang="en-US" altLang="en-US" sz="2800" b="1" dirty="0" smtClean="0"/>
              <a:t>  </a:t>
            </a:r>
            <a:endParaRPr lang="en-US" altLang="en-US" sz="2800" b="1" dirty="0"/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13964"/>
              </p:ext>
            </p:extLst>
          </p:nvPr>
        </p:nvGraphicFramePr>
        <p:xfrm>
          <a:off x="6472984" y="2230748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984" y="2230748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86331"/>
              </p:ext>
            </p:extLst>
          </p:nvPr>
        </p:nvGraphicFramePr>
        <p:xfrm>
          <a:off x="4349992" y="2789516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992" y="2789516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2514600" y="3962401"/>
            <a:ext cx="45117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Take the DFA that accepts      </a:t>
            </a:r>
          </a:p>
          <a:p>
            <a:endParaRPr lang="en-US" altLang="en-US" sz="2800" dirty="0"/>
          </a:p>
          <a:p>
            <a:r>
              <a:rPr lang="en-US" altLang="en-US" sz="2800" dirty="0"/>
              <a:t>Check if there is a path from </a:t>
            </a:r>
          </a:p>
          <a:p>
            <a:r>
              <a:rPr lang="en-US" altLang="en-US" sz="2800" dirty="0"/>
              <a:t>the initial state to a final state</a:t>
            </a:r>
          </a:p>
        </p:txBody>
      </p:sp>
      <p:graphicFrame>
        <p:nvGraphicFramePr>
          <p:cNvPr id="325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14"/>
              </p:ext>
            </p:extLst>
          </p:nvPr>
        </p:nvGraphicFramePr>
        <p:xfrm>
          <a:off x="6472985" y="404663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Equation" r:id="rId6" imgW="330120" imgH="393480" progId="Equation.3">
                  <p:embed/>
                </p:oleObj>
              </mc:Choice>
              <mc:Fallback>
                <p:oleObj name="Equation" r:id="rId6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985" y="404663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93687"/>
              </p:ext>
            </p:extLst>
          </p:nvPr>
        </p:nvGraphicFramePr>
        <p:xfrm>
          <a:off x="6472984" y="2776290"/>
          <a:ext cx="160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Equation" r:id="rId8" imgW="1600200" imgH="533160" progId="Equation.3">
                  <p:embed/>
                </p:oleObj>
              </mc:Choice>
              <mc:Fallback>
                <p:oleObj name="Equation" r:id="rId8" imgW="1600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984" y="2776290"/>
                        <a:ext cx="1600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381001" y="1728312"/>
            <a:ext cx="1640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Question: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381001" y="3886200"/>
            <a:ext cx="14096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Answer:</a:t>
            </a:r>
          </a:p>
        </p:txBody>
      </p:sp>
      <p:sp>
        <p:nvSpPr>
          <p:cNvPr id="10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636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3729542" y="1357779"/>
            <a:ext cx="8413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DFA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1905000"/>
            <a:ext cx="4914900" cy="1447800"/>
            <a:chOff x="2286000" y="1066800"/>
            <a:chExt cx="4914900" cy="1447800"/>
          </a:xfrm>
        </p:grpSpPr>
        <p:sp>
          <p:nvSpPr>
            <p:cNvPr id="347142" name="Rectangle 6"/>
            <p:cNvSpPr>
              <a:spLocks noChangeArrowheads="1"/>
            </p:cNvSpPr>
            <p:nvPr/>
          </p:nvSpPr>
          <p:spPr bwMode="auto">
            <a:xfrm>
              <a:off x="2667000" y="1066800"/>
              <a:ext cx="2590800" cy="1447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3" name="Oval 7"/>
            <p:cNvSpPr>
              <a:spLocks noChangeArrowheads="1"/>
            </p:cNvSpPr>
            <p:nvPr/>
          </p:nvSpPr>
          <p:spPr bwMode="auto">
            <a:xfrm>
              <a:off x="2895600" y="1600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4" name="Oval 8"/>
            <p:cNvSpPr>
              <a:spLocks noChangeArrowheads="1"/>
            </p:cNvSpPr>
            <p:nvPr/>
          </p:nvSpPr>
          <p:spPr bwMode="auto">
            <a:xfrm>
              <a:off x="4572000" y="1600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4495800" y="1524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6" name="Line 10"/>
            <p:cNvSpPr>
              <a:spLocks noChangeShapeType="1"/>
            </p:cNvSpPr>
            <p:nvPr/>
          </p:nvSpPr>
          <p:spPr bwMode="auto">
            <a:xfrm>
              <a:off x="2286000" y="175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7" name="Freeform 11"/>
            <p:cNvSpPr>
              <a:spLocks/>
            </p:cNvSpPr>
            <p:nvPr/>
          </p:nvSpPr>
          <p:spPr bwMode="auto">
            <a:xfrm>
              <a:off x="3276600" y="1384300"/>
              <a:ext cx="1295400" cy="596900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4715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248443"/>
                </p:ext>
              </p:extLst>
            </p:nvPr>
          </p:nvGraphicFramePr>
          <p:xfrm>
            <a:off x="5943600" y="1676400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" name="Equation" r:id="rId3" imgW="1257120" imgH="419040" progId="Equation.3">
                    <p:embed/>
                  </p:oleObj>
                </mc:Choice>
                <mc:Fallback>
                  <p:oleObj name="Equation" r:id="rId3" imgW="1257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1676400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153" name="Rectangle 17"/>
          <p:cNvSpPr>
            <a:spLocks noChangeArrowheads="1"/>
          </p:cNvSpPr>
          <p:nvPr/>
        </p:nvSpPr>
        <p:spPr bwMode="auto">
          <a:xfrm>
            <a:off x="2743200" y="4419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4" name="Oval 18"/>
          <p:cNvSpPr>
            <a:spLocks noChangeArrowheads="1"/>
          </p:cNvSpPr>
          <p:nvPr/>
        </p:nvSpPr>
        <p:spPr bwMode="auto">
          <a:xfrm>
            <a:off x="29718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5" name="Oval 19"/>
          <p:cNvSpPr>
            <a:spLocks noChangeArrowheads="1"/>
          </p:cNvSpPr>
          <p:nvPr/>
        </p:nvSpPr>
        <p:spPr bwMode="auto">
          <a:xfrm>
            <a:off x="4648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6" name="Oval 20"/>
          <p:cNvSpPr>
            <a:spLocks noChangeArrowheads="1"/>
          </p:cNvSpPr>
          <p:nvPr/>
        </p:nvSpPr>
        <p:spPr bwMode="auto">
          <a:xfrm>
            <a:off x="4572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7" name="Line 21"/>
          <p:cNvSpPr>
            <a:spLocks noChangeShapeType="1"/>
          </p:cNvSpPr>
          <p:nvPr/>
        </p:nvSpPr>
        <p:spPr bwMode="auto">
          <a:xfrm>
            <a:off x="2362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8" name="Freeform 22"/>
          <p:cNvSpPr>
            <a:spLocks/>
          </p:cNvSpPr>
          <p:nvPr/>
        </p:nvSpPr>
        <p:spPr bwMode="auto">
          <a:xfrm>
            <a:off x="3352800" y="4737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3505200" y="3810000"/>
            <a:ext cx="75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DFA</a:t>
            </a:r>
          </a:p>
        </p:txBody>
      </p:sp>
      <p:graphicFrame>
        <p:nvGraphicFramePr>
          <p:cNvPr id="347160" name="Object 24"/>
          <p:cNvGraphicFramePr>
            <a:graphicFrameLocks noChangeAspect="1"/>
          </p:cNvGraphicFramePr>
          <p:nvPr/>
        </p:nvGraphicFramePr>
        <p:xfrm>
          <a:off x="6026150" y="5029200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5" imgW="1244520" imgH="419040" progId="Equation.3">
                  <p:embed/>
                </p:oleObj>
              </mc:Choice>
              <mc:Fallback>
                <p:oleObj name="Equation" r:id="rId5" imgW="1244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029200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65" name="Line 29"/>
          <p:cNvSpPr>
            <a:spLocks noChangeShapeType="1"/>
          </p:cNvSpPr>
          <p:nvPr/>
        </p:nvSpPr>
        <p:spPr bwMode="auto">
          <a:xfrm>
            <a:off x="3581400" y="4572000"/>
            <a:ext cx="762000" cy="990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7166" name="Line 30"/>
          <p:cNvSpPr>
            <a:spLocks noChangeShapeType="1"/>
          </p:cNvSpPr>
          <p:nvPr/>
        </p:nvSpPr>
        <p:spPr bwMode="auto">
          <a:xfrm flipH="1">
            <a:off x="3581400" y="4572000"/>
            <a:ext cx="762000" cy="990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754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2438400" y="1578156"/>
            <a:ext cx="6705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Given regular </a:t>
            </a:r>
            <a:r>
              <a:rPr lang="en-US" altLang="en-US" sz="2800" dirty="0" smtClean="0"/>
              <a:t>language 	    how </a:t>
            </a:r>
            <a:r>
              <a:rPr lang="en-US" altLang="en-US" sz="2800" dirty="0"/>
              <a:t>can we </a:t>
            </a:r>
            <a:r>
              <a:rPr lang="en-US" altLang="en-US" sz="2800" dirty="0" smtClean="0"/>
              <a:t>check if      </a:t>
            </a:r>
            <a:r>
              <a:rPr lang="en-US" altLang="en-US" sz="2800" dirty="0"/>
              <a:t>is finite?</a:t>
            </a:r>
            <a:r>
              <a:rPr lang="en-US" altLang="en-US" sz="2800" b="1" dirty="0"/>
              <a:t>  </a:t>
            </a: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69167"/>
              </p:ext>
            </p:extLst>
          </p:nvPr>
        </p:nvGraphicFramePr>
        <p:xfrm>
          <a:off x="3708551" y="2066119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551" y="2066119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70461"/>
              </p:ext>
            </p:extLst>
          </p:nvPr>
        </p:nvGraphicFramePr>
        <p:xfrm>
          <a:off x="5968534" y="1642916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534" y="1642916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2133600" y="3962401"/>
            <a:ext cx="529786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Take the DFA that accepts      </a:t>
            </a:r>
          </a:p>
          <a:p>
            <a:endParaRPr lang="en-US" altLang="en-US" sz="2800" dirty="0"/>
          </a:p>
          <a:p>
            <a:r>
              <a:rPr lang="en-US" altLang="en-US" sz="2800" dirty="0"/>
              <a:t>Check if there is a walk with cycle</a:t>
            </a:r>
          </a:p>
          <a:p>
            <a:r>
              <a:rPr lang="en-US" altLang="en-US" sz="2800" dirty="0"/>
              <a:t>from the initial state to a final state</a:t>
            </a:r>
          </a:p>
        </p:txBody>
      </p:sp>
      <p:graphicFrame>
        <p:nvGraphicFramePr>
          <p:cNvPr id="349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97129"/>
              </p:ext>
            </p:extLst>
          </p:nvPr>
        </p:nvGraphicFramePr>
        <p:xfrm>
          <a:off x="6132840" y="4058682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6" imgW="330120" imgH="393480" progId="Equation.3">
                  <p:embed/>
                </p:oleObj>
              </mc:Choice>
              <mc:Fallback>
                <p:oleObj name="Equation" r:id="rId6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840" y="4058682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529311" y="1578156"/>
            <a:ext cx="1640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Question: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381001" y="3886200"/>
            <a:ext cx="14096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Answer:</a:t>
            </a: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807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properties of regular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representation of regular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non-regular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0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376362"/>
            <a:ext cx="7195332" cy="5100638"/>
          </a:xfrm>
          <a:prstGeom prst="rect">
            <a:avLst/>
          </a:prstGeom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133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2326644" y="1099214"/>
            <a:ext cx="67906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Given regular languages        and </a:t>
            </a:r>
          </a:p>
          <a:p>
            <a:r>
              <a:rPr lang="en-US" altLang="en-US" sz="2800" dirty="0"/>
              <a:t>how can we check if      </a:t>
            </a:r>
            <a:r>
              <a:rPr lang="en-US" altLang="en-US" sz="2800" dirty="0" smtClean="0"/>
              <a:t>			         </a:t>
            </a:r>
            <a:r>
              <a:rPr lang="en-US" altLang="en-US" sz="2800" b="1" dirty="0"/>
              <a:t>?  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465144"/>
              </p:ext>
            </p:extLst>
          </p:nvPr>
        </p:nvGraphicFramePr>
        <p:xfrm>
          <a:off x="5854795" y="1118319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95" y="1118319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93195"/>
              </p:ext>
            </p:extLst>
          </p:nvPr>
        </p:nvGraphicFramePr>
        <p:xfrm>
          <a:off x="7156450" y="1137124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1137124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789477"/>
              </p:ext>
            </p:extLst>
          </p:nvPr>
        </p:nvGraphicFramePr>
        <p:xfrm>
          <a:off x="5668370" y="1576267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Equation" r:id="rId7" imgW="1460160" imgH="571320" progId="Equation.3">
                  <p:embed/>
                </p:oleObj>
              </mc:Choice>
              <mc:Fallback>
                <p:oleObj name="Equation" r:id="rId7" imgW="14601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370" y="1576267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381000" y="1137124"/>
            <a:ext cx="1640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Question:</a:t>
            </a:r>
          </a:p>
        </p:txBody>
      </p:sp>
      <p:grpSp>
        <p:nvGrpSpPr>
          <p:cNvPr id="330765" name="Group 13"/>
          <p:cNvGrpSpPr>
            <a:grpSpLocks/>
          </p:cNvGrpSpPr>
          <p:nvPr/>
        </p:nvGrpSpPr>
        <p:grpSpPr bwMode="auto">
          <a:xfrm>
            <a:off x="381000" y="3886204"/>
            <a:ext cx="8826500" cy="685801"/>
            <a:chOff x="0" y="2448"/>
            <a:chExt cx="5560" cy="432"/>
          </a:xfrm>
        </p:grpSpPr>
        <p:graphicFrame>
          <p:nvGraphicFramePr>
            <p:cNvPr id="330759" name="Object 7"/>
            <p:cNvGraphicFramePr>
              <a:graphicFrameLocks noChangeAspect="1"/>
            </p:cNvGraphicFramePr>
            <p:nvPr/>
          </p:nvGraphicFramePr>
          <p:xfrm>
            <a:off x="2256" y="2496"/>
            <a:ext cx="330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3" name="Equation" r:id="rId9" imgW="5244840" imgH="596880" progId="Equation.3">
                    <p:embed/>
                  </p:oleObj>
                </mc:Choice>
                <mc:Fallback>
                  <p:oleObj name="Equation" r:id="rId9" imgW="524484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96"/>
                          <a:ext cx="330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0760" name="Text Box 8"/>
            <p:cNvSpPr txBox="1">
              <a:spLocks noChangeArrowheads="1"/>
            </p:cNvSpPr>
            <p:nvPr/>
          </p:nvSpPr>
          <p:spPr bwMode="auto">
            <a:xfrm>
              <a:off x="1256" y="2512"/>
              <a:ext cx="7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dirty="0"/>
                <a:t>Find if</a:t>
              </a:r>
            </a:p>
          </p:txBody>
        </p:sp>
        <p:sp>
          <p:nvSpPr>
            <p:cNvPr id="330764" name="Text Box 12"/>
            <p:cNvSpPr txBox="1">
              <a:spLocks noChangeArrowheads="1"/>
            </p:cNvSpPr>
            <p:nvPr/>
          </p:nvSpPr>
          <p:spPr bwMode="auto">
            <a:xfrm>
              <a:off x="0" y="2448"/>
              <a:ext cx="8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dirty="0">
                  <a:solidFill>
                    <a:srgbClr val="FF3300"/>
                  </a:solidFill>
                </a:rPr>
                <a:t>Answer:</a:t>
              </a:r>
            </a:p>
          </p:txBody>
        </p:sp>
      </p:grpSp>
      <p:sp>
        <p:nvSpPr>
          <p:cNvPr id="11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45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1" y="1276349"/>
            <a:ext cx="6899599" cy="5276851"/>
          </a:xfrm>
          <a:prstGeom prst="rect">
            <a:avLst/>
          </a:prstGeom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00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247775"/>
            <a:ext cx="6357938" cy="5442870"/>
          </a:xfrm>
          <a:prstGeom prst="rect">
            <a:avLst/>
          </a:prstGeom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Representation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9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/>
              <a:t>Non-regular languages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92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333500"/>
            <a:ext cx="7389668" cy="5202326"/>
          </a:xfrm>
          <a:prstGeom prst="rect">
            <a:avLst/>
          </a:prstGeom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Non-Regular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67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33400" y="1243228"/>
            <a:ext cx="802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How can we prove that a </a:t>
            </a:r>
            <a:r>
              <a:rPr lang="en-US" altLang="en-US" sz="2800" dirty="0" smtClean="0"/>
              <a:t>language	is </a:t>
            </a:r>
            <a:r>
              <a:rPr lang="en-US" altLang="en-US" sz="2800" dirty="0"/>
              <a:t>not regular?</a:t>
            </a: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936315"/>
              </p:ext>
            </p:extLst>
          </p:nvPr>
        </p:nvGraphicFramePr>
        <p:xfrm>
          <a:off x="5740390" y="1307988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390" y="1307988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5338" name="Group 10"/>
          <p:cNvGrpSpPr>
            <a:grpSpLocks/>
          </p:cNvGrpSpPr>
          <p:nvPr/>
        </p:nvGrpSpPr>
        <p:grpSpPr bwMode="auto">
          <a:xfrm>
            <a:off x="685800" y="2438398"/>
            <a:ext cx="6092825" cy="523875"/>
            <a:chOff x="192" y="1536"/>
            <a:chExt cx="3838" cy="330"/>
          </a:xfrm>
        </p:grpSpPr>
        <p:sp>
          <p:nvSpPr>
            <p:cNvPr id="355331" name="Text Box 3"/>
            <p:cNvSpPr txBox="1">
              <a:spLocks noChangeArrowheads="1"/>
            </p:cNvSpPr>
            <p:nvPr/>
          </p:nvSpPr>
          <p:spPr bwMode="auto">
            <a:xfrm>
              <a:off x="192" y="1536"/>
              <a:ext cx="37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Prove that there is no </a:t>
              </a:r>
              <a:r>
                <a:rPr lang="en-US" altLang="en-US" sz="2800" dirty="0">
                  <a:solidFill>
                    <a:srgbClr val="339933"/>
                  </a:solidFill>
                </a:rPr>
                <a:t>DFA</a:t>
              </a:r>
              <a:r>
                <a:rPr lang="en-US" altLang="en-US" sz="2800" dirty="0"/>
                <a:t> that accepts </a:t>
              </a:r>
            </a:p>
          </p:txBody>
        </p:sp>
        <p:graphicFrame>
          <p:nvGraphicFramePr>
            <p:cNvPr id="3553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004221"/>
                </p:ext>
              </p:extLst>
            </p:nvPr>
          </p:nvGraphicFramePr>
          <p:xfrm>
            <a:off x="3822" y="1577"/>
            <a:ext cx="2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1" name="Equation" r:id="rId5" imgW="330120" imgH="393480" progId="Equation.3">
                    <p:embed/>
                  </p:oleObj>
                </mc:Choice>
                <mc:Fallback>
                  <p:oleObj name="Equation" r:id="rId5" imgW="3301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1577"/>
                          <a:ext cx="2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85801" y="3810001"/>
            <a:ext cx="50726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Problem:</a:t>
            </a:r>
            <a:r>
              <a:rPr lang="en-US" altLang="en-US" sz="2800" dirty="0"/>
              <a:t> this is not easy to prove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685801" y="5257801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Solution:</a:t>
            </a:r>
            <a:r>
              <a:rPr lang="en-US" altLang="en-US" sz="2800" dirty="0"/>
              <a:t> the Pumping Lemma !!!</a:t>
            </a: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Non-Regular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 autoUpdateAnimBg="0"/>
      <p:bldP spid="3553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Regular languages are closed under complement and intersection</a:t>
            </a:r>
          </a:p>
          <a:p>
            <a:pPr algn="just"/>
            <a:r>
              <a:rPr lang="en-US" dirty="0"/>
              <a:t>The complement of a regular language is regular</a:t>
            </a:r>
          </a:p>
          <a:p>
            <a:pPr algn="just"/>
            <a:r>
              <a:rPr lang="en-US" dirty="0"/>
              <a:t>Non regular languages are proved using pumping lemma</a:t>
            </a:r>
          </a:p>
        </p:txBody>
      </p:sp>
    </p:spTree>
    <p:extLst>
      <p:ext uri="{BB962C8B-B14F-4D97-AF65-F5344CB8AC3E}">
        <p14:creationId xmlns:p14="http://schemas.microsoft.com/office/powerpoint/2010/main" val="7300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Properties </a:t>
            </a:r>
            <a:r>
              <a:rPr lang="en-US" dirty="0"/>
              <a:t>of Regular Languages</a:t>
            </a:r>
          </a:p>
          <a:p>
            <a:r>
              <a:rPr lang="en-US" smtClean="0"/>
              <a:t>Representation </a:t>
            </a:r>
            <a:r>
              <a:rPr lang="en-US" dirty="0"/>
              <a:t>of Regular Languages</a:t>
            </a:r>
          </a:p>
          <a:p>
            <a:r>
              <a:rPr lang="en-US" dirty="0"/>
              <a:t>Non-Regular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7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Already Proven</a:t>
            </a:r>
            <a:endParaRPr lang="en-US" altLang="en-US" dirty="0"/>
          </a:p>
        </p:txBody>
      </p:sp>
      <p:sp>
        <p:nvSpPr>
          <p:cNvPr id="335875" name="Text Box 1027"/>
          <p:cNvSpPr txBox="1">
            <a:spLocks noChangeArrowheads="1"/>
          </p:cNvSpPr>
          <p:nvPr/>
        </p:nvSpPr>
        <p:spPr bwMode="auto">
          <a:xfrm>
            <a:off x="498712" y="1406265"/>
            <a:ext cx="5438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 languages are closed under:</a:t>
            </a:r>
          </a:p>
        </p:txBody>
      </p:sp>
      <p:sp>
        <p:nvSpPr>
          <p:cNvPr id="335876" name="Text Box 1028"/>
          <p:cNvSpPr txBox="1">
            <a:spLocks noChangeArrowheads="1"/>
          </p:cNvSpPr>
          <p:nvPr/>
        </p:nvSpPr>
        <p:spPr bwMode="auto">
          <a:xfrm>
            <a:off x="1143001" y="2133601"/>
            <a:ext cx="230319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Union</a:t>
            </a:r>
          </a:p>
          <a:p>
            <a:endParaRPr lang="en-US" altLang="en-US" sz="2800" dirty="0">
              <a:solidFill>
                <a:srgbClr val="FF3300"/>
              </a:solidFill>
            </a:endParaRPr>
          </a:p>
          <a:p>
            <a:r>
              <a:rPr lang="en-US" altLang="en-US" sz="2800" dirty="0">
                <a:solidFill>
                  <a:srgbClr val="FF3300"/>
                </a:solidFill>
              </a:rPr>
              <a:t>Concatenation</a:t>
            </a:r>
          </a:p>
          <a:p>
            <a:endParaRPr lang="en-US" altLang="en-US" sz="2800" dirty="0">
              <a:solidFill>
                <a:srgbClr val="FF3300"/>
              </a:solidFill>
            </a:endParaRPr>
          </a:p>
          <a:p>
            <a:r>
              <a:rPr lang="en-US" altLang="en-US" sz="2800" dirty="0">
                <a:solidFill>
                  <a:srgbClr val="FF3300"/>
                </a:solidFill>
              </a:rPr>
              <a:t>Star operation</a:t>
            </a:r>
          </a:p>
          <a:p>
            <a:endParaRPr lang="en-US" altLang="en-US" sz="2800" dirty="0">
              <a:solidFill>
                <a:srgbClr val="FF3300"/>
              </a:solidFill>
            </a:endParaRPr>
          </a:p>
          <a:p>
            <a:r>
              <a:rPr lang="en-US" altLang="en-US" sz="2800" dirty="0">
                <a:solidFill>
                  <a:srgbClr val="FF3300"/>
                </a:solidFill>
              </a:rPr>
              <a:t>Reverse</a:t>
            </a:r>
          </a:p>
        </p:txBody>
      </p:sp>
    </p:spTree>
    <p:extLst>
      <p:ext uri="{BB962C8B-B14F-4D97-AF65-F5344CB8AC3E}">
        <p14:creationId xmlns:p14="http://schemas.microsoft.com/office/powerpoint/2010/main" val="296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6432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Namely, for regular languages        and        </a:t>
            </a:r>
            <a:r>
              <a:rPr lang="en-US" altLang="en-US" dirty="0"/>
              <a:t>:</a:t>
            </a:r>
          </a:p>
        </p:txBody>
      </p:sp>
      <p:graphicFrame>
        <p:nvGraphicFramePr>
          <p:cNvPr id="336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3284"/>
              </p:ext>
            </p:extLst>
          </p:nvPr>
        </p:nvGraphicFramePr>
        <p:xfrm>
          <a:off x="4902200" y="10795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10795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24537"/>
              </p:ext>
            </p:extLst>
          </p:nvPr>
        </p:nvGraphicFramePr>
        <p:xfrm>
          <a:off x="5969000" y="1026331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026331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3" name="Object 7"/>
          <p:cNvGraphicFramePr>
            <a:graphicFrameLocks noChangeAspect="1"/>
          </p:cNvGraphicFramePr>
          <p:nvPr/>
        </p:nvGraphicFramePr>
        <p:xfrm>
          <a:off x="4419600" y="2133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33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4495800" y="32766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Equation" r:id="rId9" imgW="927000" imgH="571320" progId="Equation.3">
                  <p:embed/>
                </p:oleObj>
              </mc:Choice>
              <mc:Fallback>
                <p:oleObj name="Equation" r:id="rId9" imgW="927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4495800" y="4343400"/>
          <a:ext cx="62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11" imgW="622080" imgH="736560" progId="Equation.3">
                  <p:embed/>
                </p:oleObj>
              </mc:Choice>
              <mc:Fallback>
                <p:oleObj name="Equation" r:id="rId11" imgW="6220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62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1143001" y="2133601"/>
            <a:ext cx="29084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3300"/>
                </a:solidFill>
              </a:rPr>
              <a:t>Union</a:t>
            </a:r>
          </a:p>
          <a:p>
            <a:endParaRPr lang="en-US" altLang="en-US" sz="3600" dirty="0">
              <a:solidFill>
                <a:srgbClr val="FF3300"/>
              </a:solidFill>
            </a:endParaRPr>
          </a:p>
          <a:p>
            <a:r>
              <a:rPr lang="en-US" altLang="en-US" sz="3600" dirty="0">
                <a:solidFill>
                  <a:srgbClr val="FF3300"/>
                </a:solidFill>
              </a:rPr>
              <a:t>Concatenation</a:t>
            </a:r>
          </a:p>
          <a:p>
            <a:endParaRPr lang="en-US" altLang="en-US" sz="3600" dirty="0">
              <a:solidFill>
                <a:srgbClr val="FF3300"/>
              </a:solidFill>
            </a:endParaRPr>
          </a:p>
          <a:p>
            <a:r>
              <a:rPr lang="en-US" altLang="en-US" sz="3600" dirty="0">
                <a:solidFill>
                  <a:srgbClr val="FF3300"/>
                </a:solidFill>
              </a:rPr>
              <a:t>Star operation</a:t>
            </a:r>
          </a:p>
          <a:p>
            <a:endParaRPr lang="en-US" altLang="en-US" sz="3600" dirty="0">
              <a:solidFill>
                <a:srgbClr val="FF3300"/>
              </a:solidFill>
            </a:endParaRPr>
          </a:p>
          <a:p>
            <a:r>
              <a:rPr lang="en-US" altLang="en-US" sz="3600" dirty="0">
                <a:solidFill>
                  <a:srgbClr val="FF3300"/>
                </a:solidFill>
              </a:rPr>
              <a:t>Reverse</a:t>
            </a:r>
          </a:p>
        </p:txBody>
      </p:sp>
      <p:graphicFrame>
        <p:nvGraphicFramePr>
          <p:cNvPr id="336907" name="Object 11"/>
          <p:cNvGraphicFramePr>
            <a:graphicFrameLocks noChangeAspect="1"/>
          </p:cNvGraphicFramePr>
          <p:nvPr/>
        </p:nvGraphicFramePr>
        <p:xfrm>
          <a:off x="4419600" y="55626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13" imgW="723600" imgH="736560" progId="Equation.3">
                  <p:embed/>
                </p:oleObj>
              </mc:Choice>
              <mc:Fallback>
                <p:oleObj name="Equation" r:id="rId13" imgW="7236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5626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9" name="Text Box 13"/>
          <p:cNvSpPr txBox="1">
            <a:spLocks noChangeArrowheads="1"/>
          </p:cNvSpPr>
          <p:nvPr/>
        </p:nvSpPr>
        <p:spPr bwMode="auto">
          <a:xfrm>
            <a:off x="6858000" y="3581401"/>
            <a:ext cx="19333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Regular</a:t>
            </a:r>
          </a:p>
          <a:p>
            <a:r>
              <a:rPr lang="en-US" altLang="en-US" sz="3200" dirty="0"/>
              <a:t>Languages</a:t>
            </a: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6452074" y="2133600"/>
            <a:ext cx="381000" cy="41910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Properties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33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 will prove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609600" y="1596787"/>
            <a:ext cx="5438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 languages are closed under: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1143001" y="2514601"/>
            <a:ext cx="20712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Complement</a:t>
            </a:r>
          </a:p>
          <a:p>
            <a:endParaRPr lang="en-US" altLang="en-US" sz="2800" dirty="0">
              <a:solidFill>
                <a:srgbClr val="FF3300"/>
              </a:solidFill>
            </a:endParaRPr>
          </a:p>
          <a:p>
            <a:endParaRPr lang="en-US" altLang="en-US" sz="2800" dirty="0">
              <a:solidFill>
                <a:srgbClr val="FF3300"/>
              </a:solidFill>
            </a:endParaRPr>
          </a:p>
          <a:p>
            <a:r>
              <a:rPr lang="en-US" altLang="en-US" sz="2800" dirty="0">
                <a:solidFill>
                  <a:srgbClr val="FF3300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5427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7074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Namely, for regular languages </a:t>
            </a:r>
            <a:r>
              <a:rPr lang="en-US" altLang="en-US" sz="2400" dirty="0" smtClean="0"/>
              <a:t>	 and  		    </a:t>
            </a:r>
            <a:r>
              <a:rPr lang="en-US" altLang="en-US" sz="2400" dirty="0"/>
              <a:t>: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70843"/>
              </p:ext>
            </p:extLst>
          </p:nvPr>
        </p:nvGraphicFramePr>
        <p:xfrm>
          <a:off x="4246065" y="1037477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065" y="1037477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160608"/>
              </p:ext>
            </p:extLst>
          </p:nvPr>
        </p:nvGraphicFramePr>
        <p:xfrm>
          <a:off x="5842000" y="1024924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024924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4260850" y="243205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7" imgW="482400" imgH="596880" progId="Equation.3">
                  <p:embed/>
                </p:oleObj>
              </mc:Choice>
              <mc:Fallback>
                <p:oleObj name="Equation" r:id="rId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43205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10939"/>
              </p:ext>
            </p:extLst>
          </p:nvPr>
        </p:nvGraphicFramePr>
        <p:xfrm>
          <a:off x="3899487" y="3852023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9" imgW="1511280" imgH="571320" progId="Equation.3">
                  <p:embed/>
                </p:oleObj>
              </mc:Choice>
              <mc:Fallback>
                <p:oleObj name="Equation" r:id="rId9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487" y="3852023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1143001" y="2514601"/>
            <a:ext cx="20712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Complement</a:t>
            </a:r>
          </a:p>
          <a:p>
            <a:endParaRPr lang="en-US" altLang="en-US" sz="2800" dirty="0">
              <a:solidFill>
                <a:srgbClr val="FF3300"/>
              </a:solidFill>
            </a:endParaRPr>
          </a:p>
          <a:p>
            <a:endParaRPr lang="en-US" altLang="en-US" sz="2800" dirty="0">
              <a:solidFill>
                <a:srgbClr val="FF3300"/>
              </a:solidFill>
            </a:endParaRPr>
          </a:p>
          <a:p>
            <a:r>
              <a:rPr lang="en-US" altLang="en-US" sz="2800" dirty="0">
                <a:solidFill>
                  <a:srgbClr val="FF3300"/>
                </a:solidFill>
              </a:rPr>
              <a:t>Intersection</a:t>
            </a:r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6781800" y="3124201"/>
            <a:ext cx="1709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</a:t>
            </a:r>
          </a:p>
          <a:p>
            <a:r>
              <a:rPr lang="en-US" altLang="en-US" sz="2800" dirty="0"/>
              <a:t>Languages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5715000" y="24384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Properties of Regular Languages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1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Complement</a:t>
            </a:r>
          </a:p>
        </p:txBody>
      </p:sp>
      <p:sp>
        <p:nvSpPr>
          <p:cNvPr id="339971" name="Text Box 1027"/>
          <p:cNvSpPr txBox="1">
            <a:spLocks noChangeArrowheads="1"/>
          </p:cNvSpPr>
          <p:nvPr/>
        </p:nvSpPr>
        <p:spPr bwMode="auto">
          <a:xfrm>
            <a:off x="517525" y="1092200"/>
            <a:ext cx="1596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39972" name="Text Box 1028"/>
          <p:cNvSpPr txBox="1">
            <a:spLocks noChangeArrowheads="1"/>
          </p:cNvSpPr>
          <p:nvPr/>
        </p:nvSpPr>
        <p:spPr bwMode="auto">
          <a:xfrm>
            <a:off x="2590801" y="1143001"/>
            <a:ext cx="71627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For regular language </a:t>
            </a:r>
            <a:r>
              <a:rPr lang="en-US" altLang="en-US" sz="2800" dirty="0" smtClean="0"/>
              <a:t>	the </a:t>
            </a:r>
            <a:r>
              <a:rPr lang="en-US" altLang="en-US" sz="2800" dirty="0"/>
              <a:t>complement       is regular </a:t>
            </a:r>
          </a:p>
        </p:txBody>
      </p:sp>
      <p:graphicFrame>
        <p:nvGraphicFramePr>
          <p:cNvPr id="33997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882703"/>
              </p:ext>
            </p:extLst>
          </p:nvPr>
        </p:nvGraphicFramePr>
        <p:xfrm>
          <a:off x="8839200" y="1157308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3" imgW="330120" imgH="469800" progId="Equation.3">
                  <p:embed/>
                </p:oleObj>
              </mc:Choice>
              <mc:Fallback>
                <p:oleObj name="Equation" r:id="rId3" imgW="33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157308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76327"/>
              </p:ext>
            </p:extLst>
          </p:nvPr>
        </p:nvGraphicFramePr>
        <p:xfrm>
          <a:off x="5794375" y="1233508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1233508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9979" name="Group 1035"/>
          <p:cNvGrpSpPr>
            <a:grpSpLocks/>
          </p:cNvGrpSpPr>
          <p:nvPr/>
        </p:nvGrpSpPr>
        <p:grpSpPr bwMode="auto">
          <a:xfrm>
            <a:off x="593874" y="3581400"/>
            <a:ext cx="8718252" cy="1460500"/>
            <a:chOff x="96" y="2448"/>
            <a:chExt cx="4199" cy="920"/>
          </a:xfrm>
        </p:grpSpPr>
        <p:sp>
          <p:nvSpPr>
            <p:cNvPr id="339975" name="Text Box 1031"/>
            <p:cNvSpPr txBox="1">
              <a:spLocks noChangeArrowheads="1"/>
            </p:cNvSpPr>
            <p:nvPr/>
          </p:nvSpPr>
          <p:spPr bwMode="auto">
            <a:xfrm>
              <a:off x="96" y="2448"/>
              <a:ext cx="5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3300"/>
                  </a:solidFill>
                </a:rPr>
                <a:t>Proof:</a:t>
              </a:r>
            </a:p>
          </p:txBody>
        </p:sp>
        <p:sp>
          <p:nvSpPr>
            <p:cNvPr id="339976" name="Text Box 1032"/>
            <p:cNvSpPr txBox="1">
              <a:spLocks noChangeArrowheads="1"/>
            </p:cNvSpPr>
            <p:nvPr/>
          </p:nvSpPr>
          <p:spPr bwMode="auto">
            <a:xfrm>
              <a:off x="1104" y="2496"/>
              <a:ext cx="3191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Take DFA that accepts      and make </a:t>
              </a:r>
              <a:r>
                <a:rPr lang="en-US" altLang="en-US" sz="2800" dirty="0" err="1" smtClean="0"/>
                <a:t>nonfinal</a:t>
              </a:r>
              <a:r>
                <a:rPr lang="en-US" altLang="en-US" sz="2800" dirty="0" smtClean="0"/>
                <a:t> </a:t>
              </a:r>
            </a:p>
            <a:p>
              <a:r>
                <a:rPr lang="en-US" altLang="en-US" sz="2800" dirty="0" smtClean="0"/>
                <a:t>States, final  </a:t>
              </a:r>
              <a:r>
                <a:rPr lang="en-US" altLang="en-US" sz="2800" dirty="0"/>
                <a:t>final states </a:t>
              </a:r>
              <a:r>
                <a:rPr lang="en-US" altLang="en-US" sz="2800" dirty="0" err="1" smtClean="0"/>
                <a:t>nonfinal</a:t>
              </a:r>
              <a:r>
                <a:rPr lang="en-US" altLang="en-US" sz="2800" dirty="0" smtClean="0"/>
                <a:t>.</a:t>
              </a:r>
              <a:endParaRPr lang="en-US" altLang="en-US" sz="2800" dirty="0"/>
            </a:p>
            <a:p>
              <a:r>
                <a:rPr lang="en-US" altLang="en-US" sz="2800" dirty="0"/>
                <a:t>Resulting DFA accepts </a:t>
              </a:r>
            </a:p>
          </p:txBody>
        </p:sp>
        <p:graphicFrame>
          <p:nvGraphicFramePr>
            <p:cNvPr id="339977" name="Object 10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633869"/>
                </p:ext>
              </p:extLst>
            </p:nvPr>
          </p:nvGraphicFramePr>
          <p:xfrm>
            <a:off x="2717" y="2532"/>
            <a:ext cx="2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Equation" r:id="rId7" imgW="330120" imgH="393480" progId="Equation.3">
                    <p:embed/>
                  </p:oleObj>
                </mc:Choice>
                <mc:Fallback>
                  <p:oleObj name="Equation" r:id="rId7" imgW="3301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" y="2532"/>
                          <a:ext cx="2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978" name="Object 10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2019906"/>
                </p:ext>
              </p:extLst>
            </p:nvPr>
          </p:nvGraphicFramePr>
          <p:xfrm>
            <a:off x="2737" y="3072"/>
            <a:ext cx="2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Equation" r:id="rId8" imgW="330120" imgH="469800" progId="Equation.3">
                    <p:embed/>
                  </p:oleObj>
                </mc:Choice>
                <mc:Fallback>
                  <p:oleObj name="Equation" r:id="rId8" imgW="3301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072"/>
                          <a:ext cx="2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35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3921565" y="174873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grpSp>
        <p:nvGrpSpPr>
          <p:cNvPr id="341014" name="Group 22"/>
          <p:cNvGrpSpPr>
            <a:grpSpLocks/>
          </p:cNvGrpSpPr>
          <p:nvPr/>
        </p:nvGrpSpPr>
        <p:grpSpPr bwMode="auto">
          <a:xfrm>
            <a:off x="2590800" y="1447800"/>
            <a:ext cx="5638800" cy="1752600"/>
            <a:chOff x="384" y="1824"/>
            <a:chExt cx="4704" cy="1536"/>
          </a:xfrm>
        </p:grpSpPr>
        <p:sp>
          <p:nvSpPr>
            <p:cNvPr id="340995" name="Oval 3"/>
            <p:cNvSpPr>
              <a:spLocks noChangeArrowheads="1"/>
            </p:cNvSpPr>
            <p:nvPr/>
          </p:nvSpPr>
          <p:spPr bwMode="auto">
            <a:xfrm>
              <a:off x="768" y="278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6" name="Oval 4"/>
            <p:cNvSpPr>
              <a:spLocks noChangeArrowheads="1"/>
            </p:cNvSpPr>
            <p:nvPr/>
          </p:nvSpPr>
          <p:spPr bwMode="auto">
            <a:xfrm>
              <a:off x="2784" y="278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7" name="Oval 5"/>
            <p:cNvSpPr>
              <a:spLocks noChangeArrowheads="1"/>
            </p:cNvSpPr>
            <p:nvPr/>
          </p:nvSpPr>
          <p:spPr bwMode="auto">
            <a:xfrm>
              <a:off x="4656" y="278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8" name="Line 6"/>
            <p:cNvSpPr>
              <a:spLocks noChangeShapeType="1"/>
            </p:cNvSpPr>
            <p:nvPr/>
          </p:nvSpPr>
          <p:spPr bwMode="auto">
            <a:xfrm>
              <a:off x="384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Oval 7"/>
            <p:cNvSpPr>
              <a:spLocks noChangeArrowheads="1"/>
            </p:cNvSpPr>
            <p:nvPr/>
          </p:nvSpPr>
          <p:spPr bwMode="auto">
            <a:xfrm>
              <a:off x="2640" y="2640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0" name="Line 8"/>
            <p:cNvSpPr>
              <a:spLocks noChangeShapeType="1"/>
            </p:cNvSpPr>
            <p:nvPr/>
          </p:nvSpPr>
          <p:spPr bwMode="auto">
            <a:xfrm>
              <a:off x="1200" y="30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1" name="Line 9"/>
            <p:cNvSpPr>
              <a:spLocks noChangeShapeType="1"/>
            </p:cNvSpPr>
            <p:nvPr/>
          </p:nvSpPr>
          <p:spPr bwMode="auto">
            <a:xfrm>
              <a:off x="3360" y="30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2" name="Freeform 10"/>
            <p:cNvSpPr>
              <a:spLocks/>
            </p:cNvSpPr>
            <p:nvPr/>
          </p:nvSpPr>
          <p:spPr bwMode="auto">
            <a:xfrm>
              <a:off x="704" y="2152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3" name="Freeform 11"/>
            <p:cNvSpPr>
              <a:spLocks/>
            </p:cNvSpPr>
            <p:nvPr/>
          </p:nvSpPr>
          <p:spPr bwMode="auto">
            <a:xfrm>
              <a:off x="4560" y="2160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41004" name="Object 12"/>
            <p:cNvGraphicFramePr>
              <a:graphicFrameLocks noChangeAspect="1"/>
            </p:cNvGraphicFramePr>
            <p:nvPr/>
          </p:nvGraphicFramePr>
          <p:xfrm>
            <a:off x="864" y="19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6" name="Equation" r:id="rId3" imgW="266400" imgH="279360" progId="Equation.3">
                    <p:embed/>
                  </p:oleObj>
                </mc:Choice>
                <mc:Fallback>
                  <p:oleObj name="Equation" r:id="rId3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5" name="Object 13"/>
            <p:cNvGraphicFramePr>
              <a:graphicFrameLocks noChangeAspect="1"/>
            </p:cNvGraphicFramePr>
            <p:nvPr/>
          </p:nvGraphicFramePr>
          <p:xfrm>
            <a:off x="1728" y="2736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" name="Equation" r:id="rId5" imgW="279360" imgH="380880" progId="Equation.3">
                    <p:embed/>
                  </p:oleObj>
                </mc:Choice>
                <mc:Fallback>
                  <p:oleObj name="Equation" r:id="rId5" imgW="2793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736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6" name="Object 14"/>
            <p:cNvGraphicFramePr>
              <a:graphicFrameLocks noChangeAspect="1"/>
            </p:cNvGraphicFramePr>
            <p:nvPr/>
          </p:nvGraphicFramePr>
          <p:xfrm>
            <a:off x="3696" y="2688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8" name="Equation" r:id="rId7" imgW="672840" imgH="444240" progId="Equation.3">
                    <p:embed/>
                  </p:oleObj>
                </mc:Choice>
                <mc:Fallback>
                  <p:oleObj name="Equation" r:id="rId7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88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7" name="Object 15"/>
            <p:cNvGraphicFramePr>
              <a:graphicFrameLocks noChangeAspect="1"/>
            </p:cNvGraphicFramePr>
            <p:nvPr/>
          </p:nvGraphicFramePr>
          <p:xfrm>
            <a:off x="460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9" name="Equation" r:id="rId9" imgW="672840" imgH="444240" progId="Equation.3">
                    <p:embed/>
                  </p:oleObj>
                </mc:Choice>
                <mc:Fallback>
                  <p:oleObj name="Equation" r:id="rId9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8" name="Object 16"/>
            <p:cNvGraphicFramePr>
              <a:graphicFrameLocks noChangeAspect="1"/>
            </p:cNvGraphicFramePr>
            <p:nvPr/>
          </p:nvGraphicFramePr>
          <p:xfrm>
            <a:off x="864" y="2832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" name="Equation" r:id="rId10" imgW="419040" imgH="469800" progId="Equation.3">
                    <p:embed/>
                  </p:oleObj>
                </mc:Choice>
                <mc:Fallback>
                  <p:oleObj name="Equation" r:id="rId10" imgW="41904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832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9" name="Object 17"/>
            <p:cNvGraphicFramePr>
              <a:graphicFrameLocks noChangeAspect="1"/>
            </p:cNvGraphicFramePr>
            <p:nvPr/>
          </p:nvGraphicFramePr>
          <p:xfrm>
            <a:off x="2904" y="2832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1" name="Equation" r:id="rId12" imgW="342720" imgH="469800" progId="Equation.3">
                    <p:embed/>
                  </p:oleObj>
                </mc:Choice>
                <mc:Fallback>
                  <p:oleObj name="Equation" r:id="rId12" imgW="34272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832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10" name="Object 18"/>
            <p:cNvGraphicFramePr>
              <a:graphicFrameLocks noChangeAspect="1"/>
            </p:cNvGraphicFramePr>
            <p:nvPr/>
          </p:nvGraphicFramePr>
          <p:xfrm>
            <a:off x="4712" y="2832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2" name="Equation" r:id="rId14" imgW="393480" imgH="469800" progId="Equation.3">
                    <p:embed/>
                  </p:oleObj>
                </mc:Choice>
                <mc:Fallback>
                  <p:oleObj name="Equation" r:id="rId14" imgW="39348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832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0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17064"/>
              </p:ext>
            </p:extLst>
          </p:nvPr>
        </p:nvGraphicFramePr>
        <p:xfrm>
          <a:off x="4343400" y="1373187"/>
          <a:ext cx="2387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" name="Equation" r:id="rId16" imgW="2387520" imgH="533160" progId="Equation.3">
                  <p:embed/>
                </p:oleObj>
              </mc:Choice>
              <mc:Fallback>
                <p:oleObj name="Equation" r:id="rId16" imgW="23875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3187"/>
                        <a:ext cx="2387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036" name="Group 44"/>
          <p:cNvGrpSpPr>
            <a:grpSpLocks/>
          </p:cNvGrpSpPr>
          <p:nvPr/>
        </p:nvGrpSpPr>
        <p:grpSpPr bwMode="auto">
          <a:xfrm>
            <a:off x="2438400" y="3733800"/>
            <a:ext cx="6210300" cy="2573338"/>
            <a:chOff x="1296" y="2352"/>
            <a:chExt cx="3912" cy="1621"/>
          </a:xfrm>
        </p:grpSpPr>
        <p:sp>
          <p:nvSpPr>
            <p:cNvPr id="341018" name="Oval 26"/>
            <p:cNvSpPr>
              <a:spLocks noChangeArrowheads="1"/>
            </p:cNvSpPr>
            <p:nvPr/>
          </p:nvSpPr>
          <p:spPr bwMode="auto">
            <a:xfrm>
              <a:off x="1682" y="3570"/>
              <a:ext cx="326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9" name="Oval 27"/>
            <p:cNvSpPr>
              <a:spLocks noChangeArrowheads="1"/>
            </p:cNvSpPr>
            <p:nvPr/>
          </p:nvSpPr>
          <p:spPr bwMode="auto">
            <a:xfrm>
              <a:off x="3204" y="3570"/>
              <a:ext cx="326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0" name="Oval 28"/>
            <p:cNvSpPr>
              <a:spLocks noChangeArrowheads="1"/>
            </p:cNvSpPr>
            <p:nvPr/>
          </p:nvSpPr>
          <p:spPr bwMode="auto">
            <a:xfrm>
              <a:off x="4618" y="3570"/>
              <a:ext cx="326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>
              <a:off x="1296" y="3744"/>
              <a:ext cx="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2" name="Oval 30"/>
            <p:cNvSpPr>
              <a:spLocks noChangeArrowheads="1"/>
            </p:cNvSpPr>
            <p:nvPr/>
          </p:nvSpPr>
          <p:spPr bwMode="auto">
            <a:xfrm>
              <a:off x="4512" y="3456"/>
              <a:ext cx="543" cy="5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3" name="Line 31"/>
            <p:cNvSpPr>
              <a:spLocks noChangeShapeType="1"/>
            </p:cNvSpPr>
            <p:nvPr/>
          </p:nvSpPr>
          <p:spPr bwMode="auto">
            <a:xfrm>
              <a:off x="2112" y="374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4" name="Line 32"/>
            <p:cNvSpPr>
              <a:spLocks noChangeShapeType="1"/>
            </p:cNvSpPr>
            <p:nvPr/>
          </p:nvSpPr>
          <p:spPr bwMode="auto">
            <a:xfrm>
              <a:off x="3552" y="37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5" name="Freeform 33"/>
            <p:cNvSpPr>
              <a:spLocks/>
            </p:cNvSpPr>
            <p:nvPr/>
          </p:nvSpPr>
          <p:spPr bwMode="auto">
            <a:xfrm>
              <a:off x="1632" y="2976"/>
              <a:ext cx="386" cy="489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26" name="Freeform 34"/>
            <p:cNvSpPr>
              <a:spLocks/>
            </p:cNvSpPr>
            <p:nvPr/>
          </p:nvSpPr>
          <p:spPr bwMode="auto">
            <a:xfrm>
              <a:off x="4560" y="2976"/>
              <a:ext cx="387" cy="488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41027" name="Object 35"/>
            <p:cNvGraphicFramePr>
              <a:graphicFrameLocks noChangeAspect="1"/>
            </p:cNvGraphicFramePr>
            <p:nvPr/>
          </p:nvGraphicFramePr>
          <p:xfrm>
            <a:off x="1728" y="2832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" name="Equation" r:id="rId18" imgW="266400" imgH="279360" progId="Equation.3">
                    <p:embed/>
                  </p:oleObj>
                </mc:Choice>
                <mc:Fallback>
                  <p:oleObj name="Equation" r:id="rId18" imgW="266400" imgH="2793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832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28" name="Object 36"/>
            <p:cNvGraphicFramePr>
              <a:graphicFrameLocks noChangeAspect="1"/>
            </p:cNvGraphicFramePr>
            <p:nvPr/>
          </p:nvGraphicFramePr>
          <p:xfrm>
            <a:off x="2407" y="3536"/>
            <a:ext cx="13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" name="Equation" r:id="rId19" imgW="279360" imgH="380880" progId="Equation.3">
                    <p:embed/>
                  </p:oleObj>
                </mc:Choice>
                <mc:Fallback>
                  <p:oleObj name="Equation" r:id="rId19" imgW="279360" imgH="3808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7" y="3536"/>
                          <a:ext cx="133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29" name="Object 37"/>
            <p:cNvGraphicFramePr>
              <a:graphicFrameLocks noChangeAspect="1"/>
            </p:cNvGraphicFramePr>
            <p:nvPr/>
          </p:nvGraphicFramePr>
          <p:xfrm>
            <a:off x="3893" y="3501"/>
            <a:ext cx="31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" name="Equation" r:id="rId20" imgW="672840" imgH="444240" progId="Equation.3">
                    <p:embed/>
                  </p:oleObj>
                </mc:Choice>
                <mc:Fallback>
                  <p:oleObj name="Equation" r:id="rId20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3501"/>
                          <a:ext cx="319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30" name="Object 38"/>
            <p:cNvGraphicFramePr>
              <a:graphicFrameLocks noChangeAspect="1"/>
            </p:cNvGraphicFramePr>
            <p:nvPr/>
          </p:nvGraphicFramePr>
          <p:xfrm>
            <a:off x="4608" y="2784"/>
            <a:ext cx="31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" name="Equation" r:id="rId21" imgW="672840" imgH="444240" progId="Equation.3">
                    <p:embed/>
                  </p:oleObj>
                </mc:Choice>
                <mc:Fallback>
                  <p:oleObj name="Equation" r:id="rId21" imgW="67284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784"/>
                          <a:ext cx="319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31" name="Object 39"/>
            <p:cNvGraphicFramePr>
              <a:graphicFrameLocks noChangeAspect="1"/>
            </p:cNvGraphicFramePr>
            <p:nvPr/>
          </p:nvGraphicFramePr>
          <p:xfrm>
            <a:off x="1754" y="3605"/>
            <a:ext cx="20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8" name="Equation" r:id="rId22" imgW="419040" imgH="469800" progId="Equation.3">
                    <p:embed/>
                  </p:oleObj>
                </mc:Choice>
                <mc:Fallback>
                  <p:oleObj name="Equation" r:id="rId22" imgW="41904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" y="3605"/>
                          <a:ext cx="20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32" name="Object 40"/>
            <p:cNvGraphicFramePr>
              <a:graphicFrameLocks noChangeAspect="1"/>
            </p:cNvGraphicFramePr>
            <p:nvPr/>
          </p:nvGraphicFramePr>
          <p:xfrm>
            <a:off x="3295" y="3605"/>
            <a:ext cx="16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" name="Equation" r:id="rId23" imgW="342720" imgH="469800" progId="Equation.3">
                    <p:embed/>
                  </p:oleObj>
                </mc:Choice>
                <mc:Fallback>
                  <p:oleObj name="Equation" r:id="rId23" imgW="34272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" y="3605"/>
                          <a:ext cx="16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33" name="Object 41"/>
            <p:cNvGraphicFramePr>
              <a:graphicFrameLocks noChangeAspect="1"/>
            </p:cNvGraphicFramePr>
            <p:nvPr/>
          </p:nvGraphicFramePr>
          <p:xfrm>
            <a:off x="4660" y="3605"/>
            <a:ext cx="18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0" name="Equation" r:id="rId24" imgW="393480" imgH="469800" progId="Equation.3">
                    <p:embed/>
                  </p:oleObj>
                </mc:Choice>
                <mc:Fallback>
                  <p:oleObj name="Equation" r:id="rId24" imgW="39348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3605"/>
                          <a:ext cx="18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1034" name="Oval 42"/>
            <p:cNvSpPr>
              <a:spLocks noChangeArrowheads="1"/>
            </p:cNvSpPr>
            <p:nvPr/>
          </p:nvSpPr>
          <p:spPr bwMode="auto">
            <a:xfrm>
              <a:off x="1584" y="3456"/>
              <a:ext cx="543" cy="5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41035" name="Object 43"/>
            <p:cNvGraphicFramePr>
              <a:graphicFrameLocks noChangeAspect="1"/>
            </p:cNvGraphicFramePr>
            <p:nvPr/>
          </p:nvGraphicFramePr>
          <p:xfrm>
            <a:off x="1296" y="2352"/>
            <a:ext cx="391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1" name="Equation" r:id="rId25" imgW="6210000" imgH="583920" progId="Equation.3">
                    <p:embed/>
                  </p:oleObj>
                </mc:Choice>
                <mc:Fallback>
                  <p:oleObj name="Equation" r:id="rId25" imgW="62100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391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83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384</Words>
  <Application>Microsoft Office PowerPoint</Application>
  <PresentationFormat>A4 Paper (210x297 mm)</PresentationFormat>
  <Paragraphs>131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Already Proven</vt:lpstr>
      <vt:lpstr>PowerPoint Presentation</vt:lpstr>
      <vt:lpstr>We will prove</vt:lpstr>
      <vt:lpstr>PowerPoint Presentation</vt:lpstr>
      <vt:lpstr>Complement</vt:lpstr>
      <vt:lpstr>PowerPoint Presentation</vt:lpstr>
      <vt:lpstr>Intersection</vt:lpstr>
      <vt:lpstr>PowerPoint Presentation</vt:lpstr>
      <vt:lpstr>PowerPoint Presentation</vt:lpstr>
      <vt:lpstr>Standard Representations  of Regular Languages</vt:lpstr>
      <vt:lpstr>PowerPoint Presentation</vt:lpstr>
      <vt:lpstr>Membership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Non-regular languages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232</cp:revision>
  <dcterms:created xsi:type="dcterms:W3CDTF">2006-08-16T00:00:00Z</dcterms:created>
  <dcterms:modified xsi:type="dcterms:W3CDTF">2019-01-16T02:29:36Z</dcterms:modified>
</cp:coreProperties>
</file>