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70" r:id="rId2"/>
    <p:sldId id="307" r:id="rId3"/>
    <p:sldId id="371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2" r:id="rId4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28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20886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0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590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12: More properties of Regular language -2 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4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77524" name="Text Box 20"/>
          <p:cNvSpPr txBox="1">
            <a:spLocks noChangeArrowheads="1"/>
          </p:cNvSpPr>
          <p:nvPr/>
        </p:nvSpPr>
        <p:spPr bwMode="auto">
          <a:xfrm>
            <a:off x="2819400" y="1676400"/>
            <a:ext cx="37919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DFA with       states </a:t>
            </a:r>
          </a:p>
        </p:txBody>
      </p:sp>
      <p:graphicFrame>
        <p:nvGraphicFramePr>
          <p:cNvPr id="277525" name="Object 21"/>
          <p:cNvGraphicFramePr>
            <a:graphicFrameLocks noChangeAspect="1"/>
          </p:cNvGraphicFramePr>
          <p:nvPr/>
        </p:nvGraphicFramePr>
        <p:xfrm>
          <a:off x="4922838" y="1765300"/>
          <a:ext cx="277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" name="Equation" r:id="rId3" imgW="279360" imgH="406080" progId="Equation.3">
                  <p:embed/>
                </p:oleObj>
              </mc:Choice>
              <mc:Fallback>
                <p:oleObj name="Equation" r:id="rId3" imgW="279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1765300"/>
                        <a:ext cx="277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2333625"/>
            <a:ext cx="7836026" cy="3762375"/>
          </a:xfrm>
          <a:prstGeom prst="rect">
            <a:avLst/>
          </a:prstGeom>
        </p:spPr>
      </p:pic>
      <p:sp>
        <p:nvSpPr>
          <p:cNvPr id="7" name="Rectangle 1026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Pigeonhole Principle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159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257299"/>
            <a:ext cx="6596063" cy="5141547"/>
          </a:xfrm>
          <a:prstGeom prst="rect">
            <a:avLst/>
          </a:prstGeom>
        </p:spPr>
      </p:pic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Pigeonhole Principle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90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2999"/>
            <a:ext cx="7467601" cy="5334001"/>
          </a:xfrm>
          <a:prstGeom prst="rect">
            <a:avLst/>
          </a:prstGeom>
        </p:spPr>
      </p:pic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Pigeonhole Principle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878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258" b="1677"/>
          <a:stretch/>
        </p:blipFill>
        <p:spPr>
          <a:xfrm>
            <a:off x="1600200" y="1238628"/>
            <a:ext cx="7222874" cy="5238372"/>
          </a:xfrm>
          <a:prstGeom prst="rect">
            <a:avLst/>
          </a:prstGeom>
        </p:spPr>
      </p:pic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Pigeonhole Principle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836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533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26271"/>
            <a:ext cx="7086599" cy="5479329"/>
          </a:xfrm>
          <a:prstGeom prst="rect">
            <a:avLst/>
          </a:prstGeom>
        </p:spPr>
      </p:pic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Pigeonhole Principle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633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119186"/>
            <a:ext cx="7377113" cy="5479173"/>
          </a:xfrm>
          <a:prstGeom prst="rect">
            <a:avLst/>
          </a:prstGeom>
        </p:spPr>
      </p:pic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Pigeonhole Principle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705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162049"/>
            <a:ext cx="7119938" cy="5510717"/>
          </a:xfrm>
          <a:prstGeom prst="rect">
            <a:avLst/>
          </a:prstGeom>
        </p:spPr>
      </p:pic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Pigeonhole Principle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363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The Pumping Lemma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91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195387"/>
            <a:ext cx="7277030" cy="5357813"/>
          </a:xfrm>
          <a:prstGeom prst="rect">
            <a:avLst/>
          </a:prstGeom>
        </p:spPr>
      </p:pic>
      <p:sp>
        <p:nvSpPr>
          <p:cNvPr id="26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01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001"/>
          <a:stretch/>
        </p:blipFill>
        <p:spPr>
          <a:xfrm>
            <a:off x="2105024" y="1676400"/>
            <a:ext cx="7221889" cy="4953000"/>
          </a:xfrm>
          <a:prstGeom prst="rect">
            <a:avLst/>
          </a:prstGeom>
        </p:spPr>
      </p:pic>
      <p:sp>
        <p:nvSpPr>
          <p:cNvPr id="21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16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the pigeonhole principle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the pumping lemma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Explain the applications </a:t>
            </a:r>
            <a:r>
              <a:rPr lang="en-US" dirty="0" smtClean="0"/>
              <a:t>of the pumping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052573"/>
            <a:ext cx="7505700" cy="5653027"/>
          </a:xfrm>
          <a:prstGeom prst="rect">
            <a:avLst/>
          </a:prstGeom>
        </p:spPr>
      </p:pic>
      <p:sp>
        <p:nvSpPr>
          <p:cNvPr id="31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636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90" y="1905001"/>
            <a:ext cx="8534156" cy="4343400"/>
          </a:xfrm>
          <a:prstGeom prst="rect">
            <a:avLst/>
          </a:prstGeom>
        </p:spPr>
      </p:pic>
      <p:sp>
        <p:nvSpPr>
          <p:cNvPr id="26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66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84427"/>
            <a:ext cx="7831987" cy="5444973"/>
          </a:xfrm>
          <a:prstGeom prst="rect">
            <a:avLst/>
          </a:prstGeom>
        </p:spPr>
      </p:pic>
      <p:sp>
        <p:nvSpPr>
          <p:cNvPr id="30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114424"/>
            <a:ext cx="7139066" cy="5362575"/>
          </a:xfrm>
          <a:prstGeom prst="rect">
            <a:avLst/>
          </a:prstGeom>
        </p:spPr>
      </p:pic>
      <p:sp>
        <p:nvSpPr>
          <p:cNvPr id="34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941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209674"/>
            <a:ext cx="6989817" cy="5419725"/>
          </a:xfrm>
          <a:prstGeom prst="rect">
            <a:avLst/>
          </a:prstGeom>
        </p:spPr>
      </p:pic>
      <p:sp>
        <p:nvSpPr>
          <p:cNvPr id="31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954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1" y="1143000"/>
            <a:ext cx="6938011" cy="5486400"/>
          </a:xfrm>
          <a:prstGeom prst="rect">
            <a:avLst/>
          </a:prstGeom>
        </p:spPr>
      </p:pic>
      <p:sp>
        <p:nvSpPr>
          <p:cNvPr id="31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57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822960"/>
            <a:ext cx="7467600" cy="5675376"/>
          </a:xfrm>
          <a:prstGeom prst="rect">
            <a:avLst/>
          </a:prstGeom>
        </p:spPr>
      </p:pic>
      <p:sp>
        <p:nvSpPr>
          <p:cNvPr id="31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278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8371"/>
            <a:ext cx="7467600" cy="5764890"/>
          </a:xfrm>
          <a:prstGeom prst="rect">
            <a:avLst/>
          </a:prstGeom>
        </p:spPr>
      </p:pic>
      <p:sp>
        <p:nvSpPr>
          <p:cNvPr id="32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03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6" y="1204912"/>
            <a:ext cx="7191263" cy="5272088"/>
          </a:xfrm>
          <a:prstGeom prst="rect">
            <a:avLst/>
          </a:prstGeom>
        </p:spPr>
      </p:pic>
      <p:sp>
        <p:nvSpPr>
          <p:cNvPr id="33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3541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Pumping </a:t>
            </a:r>
            <a:r>
              <a:rPr lang="en-US" altLang="en-US" dirty="0" smtClean="0"/>
              <a:t>Lemma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33512"/>
            <a:ext cx="7727731" cy="50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Pigeonhole Principle</a:t>
            </a:r>
          </a:p>
          <a:p>
            <a:r>
              <a:rPr lang="en-US" dirty="0" smtClean="0"/>
              <a:t>The </a:t>
            </a:r>
            <a:r>
              <a:rPr lang="en-US" dirty="0"/>
              <a:t>Pumping Lemma</a:t>
            </a:r>
          </a:p>
          <a:p>
            <a:r>
              <a:rPr lang="en-US" dirty="0"/>
              <a:t>Applications of The Pumping Lemma</a:t>
            </a:r>
          </a:p>
        </p:txBody>
      </p:sp>
    </p:spTree>
    <p:extLst>
      <p:ext uri="{BB962C8B-B14F-4D97-AF65-F5344CB8AC3E}">
        <p14:creationId xmlns:p14="http://schemas.microsoft.com/office/powerpoint/2010/main" val="2886854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Applications 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of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Pumping Lemma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81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457200" y="1846660"/>
            <a:ext cx="2035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667000" y="1956348"/>
            <a:ext cx="2122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language</a:t>
            </a:r>
          </a:p>
        </p:txBody>
      </p:sp>
      <p:graphicFrame>
        <p:nvGraphicFramePr>
          <p:cNvPr id="301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802714"/>
              </p:ext>
            </p:extLst>
          </p:nvPr>
        </p:nvGraphicFramePr>
        <p:xfrm>
          <a:off x="4985612" y="1814225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3" imgW="3504960" imgH="711000" progId="Equation.3">
                  <p:embed/>
                </p:oleObj>
              </mc:Choice>
              <mc:Fallback>
                <p:oleObj name="Equation" r:id="rId3" imgW="3504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612" y="1814225"/>
                        <a:ext cx="3505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686428" y="2729581"/>
            <a:ext cx="2103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not regular</a:t>
            </a: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609601" y="4522789"/>
            <a:ext cx="1357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2209800" y="4626566"/>
            <a:ext cx="3831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Use the Pumping Lemma</a:t>
            </a:r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Applications of 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8285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1257300" y="2397740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Assume  for </a:t>
            </a:r>
            <a:r>
              <a:rPr lang="en-US" altLang="en-US" sz="2800" dirty="0" smtClean="0">
                <a:solidFill>
                  <a:srgbClr val="FF3300"/>
                </a:solidFill>
              </a:rPr>
              <a:t>contradiction </a:t>
            </a:r>
            <a:r>
              <a:rPr lang="en-US" altLang="en-US" sz="2800" dirty="0" smtClean="0"/>
              <a:t>that       	is </a:t>
            </a:r>
            <a:r>
              <a:rPr lang="en-US" altLang="en-US" sz="2800" dirty="0"/>
              <a:t>a regular language</a:t>
            </a:r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830289"/>
              </p:ext>
            </p:extLst>
          </p:nvPr>
        </p:nvGraphicFramePr>
        <p:xfrm>
          <a:off x="6248400" y="2464271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6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464271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1371600" y="4572001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Since     </a:t>
            </a:r>
            <a:r>
              <a:rPr lang="en-US" altLang="en-US" sz="2800" dirty="0" smtClean="0"/>
              <a:t>	 is </a:t>
            </a:r>
            <a:r>
              <a:rPr lang="en-US" altLang="en-US" sz="2800" dirty="0" smtClean="0">
                <a:solidFill>
                  <a:srgbClr val="FF3300"/>
                </a:solidFill>
              </a:rPr>
              <a:t>infinite </a:t>
            </a:r>
            <a:r>
              <a:rPr lang="en-US" altLang="en-US" sz="2800" dirty="0" smtClean="0"/>
              <a:t>we </a:t>
            </a:r>
            <a:r>
              <a:rPr lang="en-US" altLang="en-US" sz="2800" dirty="0"/>
              <a:t>can apply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</a:t>
            </a:r>
            <a:r>
              <a:rPr lang="en-US" altLang="en-US" sz="2800" dirty="0"/>
              <a:t> </a:t>
            </a:r>
          </a:p>
        </p:txBody>
      </p:sp>
      <p:graphicFrame>
        <p:nvGraphicFramePr>
          <p:cNvPr id="302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799758"/>
              </p:ext>
            </p:extLst>
          </p:nvPr>
        </p:nvGraphicFramePr>
        <p:xfrm>
          <a:off x="2505869" y="4651942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7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869" y="4651942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251777"/>
              </p:ext>
            </p:extLst>
          </p:nvPr>
        </p:nvGraphicFramePr>
        <p:xfrm>
          <a:off x="2743200" y="1561674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8" name="Equation" r:id="rId7" imgW="3504960" imgH="711000" progId="Equation.3">
                  <p:embed/>
                </p:oleObj>
              </mc:Choice>
              <mc:Fallback>
                <p:oleObj name="Equation" r:id="rId7" imgW="3504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61674"/>
                        <a:ext cx="3505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0420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066800" y="1920555"/>
            <a:ext cx="7529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Let        </a:t>
            </a:r>
            <a:r>
              <a:rPr lang="en-US" altLang="en-US" sz="2800" dirty="0" smtClean="0"/>
              <a:t>	be </a:t>
            </a:r>
            <a:r>
              <a:rPr lang="en-US" altLang="en-US" sz="2800" dirty="0"/>
              <a:t>the integer in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381000" y="2667000"/>
            <a:ext cx="4107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Pick</a:t>
            </a:r>
            <a:r>
              <a:rPr lang="en-US" altLang="en-US" sz="2800" dirty="0"/>
              <a:t> a string       such that:  </a:t>
            </a:r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60987"/>
              </p:ext>
            </p:extLst>
          </p:nvPr>
        </p:nvGraphicFramePr>
        <p:xfrm>
          <a:off x="2250778" y="2850357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6" name="Equation" r:id="rId3" imgW="368280" imgH="304560" progId="Equation.3">
                  <p:embed/>
                </p:oleObj>
              </mc:Choice>
              <mc:Fallback>
                <p:oleObj name="Equation" r:id="rId3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778" y="2850357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182000"/>
              </p:ext>
            </p:extLst>
          </p:nvPr>
        </p:nvGraphicFramePr>
        <p:xfrm>
          <a:off x="4445000" y="2704454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7" name="Equation" r:id="rId5" imgW="1422360" imgH="520560" progId="Equation.3">
                  <p:embed/>
                </p:oleObj>
              </mc:Choice>
              <mc:Fallback>
                <p:oleObj name="Equation" r:id="rId5" imgW="14223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704454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47792"/>
              </p:ext>
            </p:extLst>
          </p:nvPr>
        </p:nvGraphicFramePr>
        <p:xfrm>
          <a:off x="7669438" y="2656353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" name="Equation" r:id="rId7" imgW="1549080" imgH="545760" progId="Equation.3">
                  <p:embed/>
                </p:oleObj>
              </mc:Choice>
              <mc:Fallback>
                <p:oleObj name="Equation" r:id="rId7" imgW="15490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438" y="2656353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6290894" y="2669198"/>
            <a:ext cx="11057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length</a:t>
            </a:r>
          </a:p>
        </p:txBody>
      </p:sp>
      <p:graphicFrame>
        <p:nvGraphicFramePr>
          <p:cNvPr id="303118" name="Object 14"/>
          <p:cNvGraphicFramePr>
            <a:graphicFrameLocks noChangeAspect="1"/>
          </p:cNvGraphicFramePr>
          <p:nvPr/>
        </p:nvGraphicFramePr>
        <p:xfrm>
          <a:off x="4572000" y="5562600"/>
          <a:ext cx="2019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9" name="Equation" r:id="rId9" imgW="2019240" imgH="609480" progId="Equation.3">
                  <p:embed/>
                </p:oleObj>
              </mc:Choice>
              <mc:Fallback>
                <p:oleObj name="Equation" r:id="rId9" imgW="2019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62600"/>
                        <a:ext cx="2019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2682876" y="5715000"/>
            <a:ext cx="1336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We pick</a:t>
            </a:r>
          </a:p>
        </p:txBody>
      </p:sp>
      <p:graphicFrame>
        <p:nvGraphicFramePr>
          <p:cNvPr id="3031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06192"/>
              </p:ext>
            </p:extLst>
          </p:nvPr>
        </p:nvGraphicFramePr>
        <p:xfrm>
          <a:off x="2225378" y="206516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0" name="Equation" r:id="rId11" imgW="393480" imgH="304560" progId="Equation.3">
                  <p:embed/>
                </p:oleObj>
              </mc:Choice>
              <mc:Fallback>
                <p:oleObj name="Equation" r:id="rId11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378" y="206516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396734"/>
              </p:ext>
            </p:extLst>
          </p:nvPr>
        </p:nvGraphicFramePr>
        <p:xfrm>
          <a:off x="2785694" y="1007356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1" name="Equation" r:id="rId13" imgW="3504960" imgH="711000" progId="Equation.3">
                  <p:embed/>
                </p:oleObj>
              </mc:Choice>
              <mc:Fallback>
                <p:oleObj name="Equation" r:id="rId13" imgW="3504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694" y="1007356"/>
                        <a:ext cx="3505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6020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3946526" y="62785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204912"/>
            <a:ext cx="7157396" cy="5272088"/>
          </a:xfrm>
          <a:prstGeom prst="rect">
            <a:avLst/>
          </a:prstGeom>
        </p:spPr>
      </p:pic>
      <p:sp>
        <p:nvSpPr>
          <p:cNvPr id="22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7247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46040"/>
            <a:ext cx="7924622" cy="5507160"/>
          </a:xfrm>
          <a:prstGeom prst="rect">
            <a:avLst/>
          </a:prstGeom>
        </p:spPr>
      </p:pic>
      <p:sp>
        <p:nvSpPr>
          <p:cNvPr id="10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664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49" y="1109662"/>
            <a:ext cx="6936508" cy="5519738"/>
          </a:xfrm>
          <a:prstGeom prst="rect">
            <a:avLst/>
          </a:prstGeom>
        </p:spPr>
      </p:pic>
      <p:sp>
        <p:nvSpPr>
          <p:cNvPr id="23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4888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365"/>
          <a:stretch/>
        </p:blipFill>
        <p:spPr>
          <a:xfrm>
            <a:off x="1065263" y="990600"/>
            <a:ext cx="8154937" cy="5715000"/>
          </a:xfrm>
          <a:prstGeom prst="rect">
            <a:avLst/>
          </a:prstGeom>
        </p:spPr>
      </p:pic>
      <p:sp>
        <p:nvSpPr>
          <p:cNvPr id="11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5983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Text Box 2"/>
          <p:cNvSpPr txBox="1">
            <a:spLocks noChangeArrowheads="1"/>
          </p:cNvSpPr>
          <p:nvPr/>
        </p:nvSpPr>
        <p:spPr bwMode="auto">
          <a:xfrm>
            <a:off x="2667000" y="1981200"/>
            <a:ext cx="6495518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Our assumption that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is a regular language is not true</a:t>
            </a:r>
          </a:p>
        </p:txBody>
      </p:sp>
      <p:graphicFrame>
        <p:nvGraphicFramePr>
          <p:cNvPr id="315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82892"/>
              </p:ext>
            </p:extLst>
          </p:nvPr>
        </p:nvGraphicFramePr>
        <p:xfrm>
          <a:off x="6096000" y="223137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3137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381000" y="4246563"/>
            <a:ext cx="26484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315397" name="Object 5"/>
          <p:cNvGraphicFramePr>
            <a:graphicFrameLocks noChangeAspect="1"/>
          </p:cNvGraphicFramePr>
          <p:nvPr/>
        </p:nvGraphicFramePr>
        <p:xfrm>
          <a:off x="3568701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1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4038123" y="4194081"/>
            <a:ext cx="3753272" cy="67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is not a regular language</a:t>
            </a: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762000" y="2117070"/>
            <a:ext cx="1706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Therefore:</a:t>
            </a:r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6374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49811"/>
            <a:ext cx="7382629" cy="5122390"/>
          </a:xfrm>
          <a:prstGeom prst="rect">
            <a:avLst/>
          </a:prstGeom>
        </p:spPr>
      </p:pic>
      <p:sp>
        <p:nvSpPr>
          <p:cNvPr id="7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19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The Pigeonhole Principle</a:t>
            </a:r>
          </a:p>
        </p:txBody>
      </p:sp>
      <p:pic>
        <p:nvPicPr>
          <p:cNvPr id="318468" name="Picture 4" descr="C:\ModComp\pigeon.gif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"/>
            <a:ext cx="1828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0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Pumping lemma is used to prove whether the given language is regular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2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71389" name="Text Box 29"/>
          <p:cNvSpPr txBox="1">
            <a:spLocks noChangeArrowheads="1"/>
          </p:cNvSpPr>
          <p:nvPr/>
        </p:nvSpPr>
        <p:spPr bwMode="auto">
          <a:xfrm>
            <a:off x="4114801" y="152400"/>
            <a:ext cx="196412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Pigeons</a:t>
            </a:r>
            <a:endParaRPr lang="en-US" altLang="en-US" sz="4400" dirty="0"/>
          </a:p>
        </p:txBody>
      </p:sp>
      <p:graphicFrame>
        <p:nvGraphicFramePr>
          <p:cNvPr id="271391" name="Object 31"/>
          <p:cNvGraphicFramePr>
            <a:graphicFrameLocks noChangeAspect="1"/>
          </p:cNvGraphicFramePr>
          <p:nvPr/>
        </p:nvGraphicFramePr>
        <p:xfrm>
          <a:off x="3810000" y="304800"/>
          <a:ext cx="27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3" imgW="279360" imgH="406080" progId="Equation.3">
                  <p:embed/>
                </p:oleObj>
              </mc:Choice>
              <mc:Fallback>
                <p:oleObj name="Equation" r:id="rId3" imgW="279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"/>
                        <a:ext cx="27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604962"/>
            <a:ext cx="7565288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4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01" y="1881187"/>
            <a:ext cx="7566499" cy="4672013"/>
          </a:xfrm>
          <a:prstGeom prst="rect">
            <a:avLst/>
          </a:prstGeom>
        </p:spPr>
      </p:pic>
      <p:sp>
        <p:nvSpPr>
          <p:cNvPr id="13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Pigeonhole Principle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436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66849"/>
            <a:ext cx="7172743" cy="5086351"/>
          </a:xfrm>
          <a:prstGeom prst="rect">
            <a:avLst/>
          </a:prstGeom>
        </p:spPr>
      </p:pic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Pigeonhole Principle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952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Pigeonhole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314449"/>
            <a:ext cx="7361926" cy="53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8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/>
              <a:t>The Pigeonhole Principle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and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DFAs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5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211</Words>
  <Application>Microsoft Office PowerPoint</Application>
  <PresentationFormat>A4 Paper (210x297 mm)</PresentationFormat>
  <Paragraphs>82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Comic Sans MS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The Pigeonhole Principle</vt:lpstr>
      <vt:lpstr>PowerPoint Presentation</vt:lpstr>
      <vt:lpstr>PowerPoint Presentation</vt:lpstr>
      <vt:lpstr>PowerPoint Presentation</vt:lpstr>
      <vt:lpstr>The Pigeonhole Principle</vt:lpstr>
      <vt:lpstr>The Pigeonhole Principle  and   DFAs</vt:lpstr>
      <vt:lpstr>Pigeonhole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Pumping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Pumping Lemma</vt:lpstr>
      <vt:lpstr>Applications   of  the Pumping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233</cp:revision>
  <dcterms:created xsi:type="dcterms:W3CDTF">2006-08-16T00:00:00Z</dcterms:created>
  <dcterms:modified xsi:type="dcterms:W3CDTF">2019-01-16T02:29:50Z</dcterms:modified>
</cp:coreProperties>
</file>