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54" r:id="rId2"/>
    <p:sldId id="307" r:id="rId3"/>
    <p:sldId id="355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56" r:id="rId3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33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2.wmf"/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1.wmf"/><Relationship Id="rId4" Type="http://schemas.openxmlformats.org/officeDocument/2006/relationships/image" Target="../media/image24.wmf"/><Relationship Id="rId9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10.wmf"/><Relationship Id="rId1" Type="http://schemas.openxmlformats.org/officeDocument/2006/relationships/image" Target="../media/image32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25.wmf"/><Relationship Id="rId7" Type="http://schemas.openxmlformats.org/officeDocument/2006/relationships/image" Target="../media/image46.wmf"/><Relationship Id="rId2" Type="http://schemas.openxmlformats.org/officeDocument/2006/relationships/image" Target="../media/image23.wmf"/><Relationship Id="rId1" Type="http://schemas.openxmlformats.org/officeDocument/2006/relationships/image" Target="../media/image49.wmf"/><Relationship Id="rId6" Type="http://schemas.openxmlformats.org/officeDocument/2006/relationships/image" Target="../media/image45.wmf"/><Relationship Id="rId5" Type="http://schemas.openxmlformats.org/officeDocument/2006/relationships/image" Target="../media/image27.wmf"/><Relationship Id="rId10" Type="http://schemas.openxmlformats.org/officeDocument/2006/relationships/image" Target="../media/image52.wmf"/><Relationship Id="rId4" Type="http://schemas.openxmlformats.org/officeDocument/2006/relationships/image" Target="../media/image50.wmf"/><Relationship Id="rId9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2.wmf"/><Relationship Id="rId1" Type="http://schemas.openxmlformats.org/officeDocument/2006/relationships/image" Target="../media/image1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56.wmf"/><Relationship Id="rId6" Type="http://schemas.openxmlformats.org/officeDocument/2006/relationships/image" Target="../media/image54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3.wmf"/><Relationship Id="rId7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10.wmf"/><Relationship Id="rId1" Type="http://schemas.openxmlformats.org/officeDocument/2006/relationships/image" Target="../media/image32.wmf"/><Relationship Id="rId5" Type="http://schemas.openxmlformats.org/officeDocument/2006/relationships/image" Target="../media/image60.wmf"/><Relationship Id="rId4" Type="http://schemas.openxmlformats.org/officeDocument/2006/relationships/image" Target="../media/image3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24.wmf"/><Relationship Id="rId7" Type="http://schemas.openxmlformats.org/officeDocument/2006/relationships/image" Target="../media/image61.wmf"/><Relationship Id="rId2" Type="http://schemas.openxmlformats.org/officeDocument/2006/relationships/image" Target="../media/image23.wmf"/><Relationship Id="rId1" Type="http://schemas.openxmlformats.org/officeDocument/2006/relationships/image" Target="../media/image62.wmf"/><Relationship Id="rId6" Type="http://schemas.openxmlformats.org/officeDocument/2006/relationships/image" Target="../media/image59.wmf"/><Relationship Id="rId5" Type="http://schemas.openxmlformats.org/officeDocument/2006/relationships/image" Target="../media/image63.wmf"/><Relationship Id="rId10" Type="http://schemas.openxmlformats.org/officeDocument/2006/relationships/image" Target="../media/image64.wmf"/><Relationship Id="rId4" Type="http://schemas.openxmlformats.org/officeDocument/2006/relationships/image" Target="../media/image25.wmf"/><Relationship Id="rId9" Type="http://schemas.openxmlformats.org/officeDocument/2006/relationships/image" Target="../media/image3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67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74.wmf"/><Relationship Id="rId1" Type="http://schemas.openxmlformats.org/officeDocument/2006/relationships/image" Target="../media/image64.wmf"/><Relationship Id="rId4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10.wmf"/><Relationship Id="rId1" Type="http://schemas.openxmlformats.org/officeDocument/2006/relationships/image" Target="../media/image32.wmf"/><Relationship Id="rId5" Type="http://schemas.openxmlformats.org/officeDocument/2006/relationships/image" Target="../media/image34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7.wmf"/><Relationship Id="rId2" Type="http://schemas.openxmlformats.org/officeDocument/2006/relationships/image" Target="../media/image23.wmf"/><Relationship Id="rId1" Type="http://schemas.openxmlformats.org/officeDocument/2006/relationships/image" Target="../media/image35.wmf"/><Relationship Id="rId6" Type="http://schemas.openxmlformats.org/officeDocument/2006/relationships/image" Target="../media/image27.wmf"/><Relationship Id="rId11" Type="http://schemas.openxmlformats.org/officeDocument/2006/relationships/image" Target="../media/image34.wmf"/><Relationship Id="rId5" Type="http://schemas.openxmlformats.org/officeDocument/2006/relationships/image" Target="../media/image36.wmf"/><Relationship Id="rId10" Type="http://schemas.openxmlformats.org/officeDocument/2006/relationships/image" Target="../media/image33.wmf"/><Relationship Id="rId4" Type="http://schemas.openxmlformats.org/officeDocument/2006/relationships/image" Target="../media/image25.wmf"/><Relationship Id="rId9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8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217920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1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50.bin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45.bin"/><Relationship Id="rId25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42.bin"/><Relationship Id="rId24" Type="http://schemas.openxmlformats.org/officeDocument/2006/relationships/oleObject" Target="../embeddings/oleObject49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image" Target="../media/image33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39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18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26.wmf"/><Relationship Id="rId22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47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8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45.wmf"/><Relationship Id="rId22" Type="http://schemas.openxmlformats.org/officeDocument/2006/relationships/image" Target="../media/image5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39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9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4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5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8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5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2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image" Target="../media/image64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59.wmf"/><Relationship Id="rId22" Type="http://schemas.openxmlformats.org/officeDocument/2006/relationships/oleObject" Target="../embeddings/oleObject13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66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13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7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66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15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4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75338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ea typeface="+mj-ea"/>
                <a:cs typeface="+mj-cs"/>
              </a:rPr>
              <a:t>Lecture 13: Applications of Pumping Lemma -1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19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ext Box 2"/>
          <p:cNvSpPr txBox="1">
            <a:spLocks noChangeArrowheads="1"/>
          </p:cNvSpPr>
          <p:nvPr/>
        </p:nvSpPr>
        <p:spPr bwMode="auto">
          <a:xfrm>
            <a:off x="381001" y="2616200"/>
            <a:ext cx="4138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From the</a:t>
            </a:r>
            <a:r>
              <a:rPr lang="en-US" altLang="en-US" sz="2800" dirty="0">
                <a:solidFill>
                  <a:srgbClr val="FF3300"/>
                </a:solidFill>
              </a:rPr>
              <a:t> Pumping Lemma:</a:t>
            </a:r>
          </a:p>
        </p:txBody>
      </p:sp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5975350" y="2514601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" name="Equation" r:id="rId3" imgW="2412720" imgH="723600" progId="Equation.3">
                  <p:embed/>
                </p:oleObj>
              </mc:Choice>
              <mc:Fallback>
                <p:oleObj name="Equation" r:id="rId3" imgW="241272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2514601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6210300" y="3581401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" name="Equation" r:id="rId5" imgW="2323800" imgH="533160" progId="Equation.3">
                  <p:embed/>
                </p:oleObj>
              </mc:Choice>
              <mc:Fallback>
                <p:oleObj name="Equation" r:id="rId5" imgW="23238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3581401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2895601" y="5410200"/>
            <a:ext cx="9893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Thus:</a:t>
            </a:r>
          </a:p>
        </p:txBody>
      </p:sp>
      <p:graphicFrame>
        <p:nvGraphicFramePr>
          <p:cNvPr id="312329" name="Object 9"/>
          <p:cNvGraphicFramePr>
            <a:graphicFrameLocks noChangeAspect="1"/>
          </p:cNvGraphicFramePr>
          <p:nvPr/>
        </p:nvGraphicFramePr>
        <p:xfrm>
          <a:off x="4419600" y="5257801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" name="Equation" r:id="rId7" imgW="2501640" imgH="723600" progId="Equation.3">
                  <p:embed/>
                </p:oleObj>
              </mc:Choice>
              <mc:Fallback>
                <p:oleObj name="Equation" r:id="rId7" imgW="25016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257801"/>
                        <a:ext cx="2501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75536"/>
              </p:ext>
            </p:extLst>
          </p:nvPr>
        </p:nvGraphicFramePr>
        <p:xfrm>
          <a:off x="6096000" y="118110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8" name="Equation" r:id="rId9" imgW="2781000" imgH="723600" progId="Equation.3">
                  <p:embed/>
                </p:oleObj>
              </mc:Choice>
              <mc:Fallback>
                <p:oleObj name="Equation" r:id="rId9" imgW="27810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18110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065652"/>
              </p:ext>
            </p:extLst>
          </p:nvPr>
        </p:nvGraphicFramePr>
        <p:xfrm>
          <a:off x="533400" y="1258887"/>
          <a:ext cx="3860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9" name="Equation" r:id="rId11" imgW="3860640" imgH="723600" progId="Equation.3">
                  <p:embed/>
                </p:oleObj>
              </mc:Choice>
              <mc:Fallback>
                <p:oleObj name="Equation" r:id="rId11" imgW="38606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58887"/>
                        <a:ext cx="38608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The 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13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381001" y="1991380"/>
            <a:ext cx="4138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From the </a:t>
            </a:r>
            <a:r>
              <a:rPr lang="en-US" altLang="en-US" sz="2800" dirty="0">
                <a:solidFill>
                  <a:srgbClr val="FF3300"/>
                </a:solidFill>
              </a:rPr>
              <a:t>Pumping Lemma:</a:t>
            </a:r>
          </a:p>
        </p:txBody>
      </p:sp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709613" y="3368675"/>
          <a:ext cx="82677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3" name="Equation" r:id="rId3" imgW="8267400" imgH="723600" progId="Equation.3">
                  <p:embed/>
                </p:oleObj>
              </mc:Choice>
              <mc:Fallback>
                <p:oleObj name="Equation" r:id="rId3" imgW="82674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368675"/>
                        <a:ext cx="82677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2" name="AutoShape 8"/>
          <p:cNvSpPr>
            <a:spLocks/>
          </p:cNvSpPr>
          <p:nvPr/>
        </p:nvSpPr>
        <p:spPr bwMode="auto">
          <a:xfrm rot="5353442">
            <a:off x="2462213" y="4082336"/>
            <a:ext cx="457200" cy="401479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913" name="AutoShape 9"/>
          <p:cNvSpPr>
            <a:spLocks/>
          </p:cNvSpPr>
          <p:nvPr/>
        </p:nvSpPr>
        <p:spPr bwMode="auto">
          <a:xfrm rot="5353442">
            <a:off x="3300413" y="4082336"/>
            <a:ext cx="457200" cy="401479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914" name="AutoShape 10"/>
          <p:cNvSpPr>
            <a:spLocks/>
          </p:cNvSpPr>
          <p:nvPr/>
        </p:nvSpPr>
        <p:spPr bwMode="auto">
          <a:xfrm rot="5353442">
            <a:off x="6273007" y="4068047"/>
            <a:ext cx="457200" cy="430054"/>
          </a:xfrm>
          <a:prstGeom prst="rightBrace">
            <a:avLst>
              <a:gd name="adj1" fmla="val 555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915" name="AutoShape 11"/>
          <p:cNvSpPr>
            <a:spLocks/>
          </p:cNvSpPr>
          <p:nvPr/>
        </p:nvSpPr>
        <p:spPr bwMode="auto">
          <a:xfrm rot="16153442">
            <a:off x="3602832" y="3145710"/>
            <a:ext cx="457200" cy="430054"/>
          </a:xfrm>
          <a:prstGeom prst="rightBrace">
            <a:avLst>
              <a:gd name="adj1" fmla="val 5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916" name="AutoShape 12"/>
          <p:cNvSpPr>
            <a:spLocks/>
          </p:cNvSpPr>
          <p:nvPr/>
        </p:nvSpPr>
        <p:spPr bwMode="auto">
          <a:xfrm rot="16153442">
            <a:off x="5702300" y="3113961"/>
            <a:ext cx="381000" cy="401479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9917" name="Object 13"/>
          <p:cNvGraphicFramePr>
            <a:graphicFrameLocks noChangeAspect="1"/>
          </p:cNvGraphicFramePr>
          <p:nvPr/>
        </p:nvGraphicFramePr>
        <p:xfrm>
          <a:off x="2489201" y="460692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4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1" y="4606925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8" name="Object 14"/>
          <p:cNvGraphicFramePr>
            <a:graphicFrameLocks noChangeAspect="1"/>
          </p:cNvGraphicFramePr>
          <p:nvPr/>
        </p:nvGraphicFramePr>
        <p:xfrm>
          <a:off x="3376614" y="4587875"/>
          <a:ext cx="3063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5" name="Equation" r:id="rId7" imgW="317160" imgH="406080" progId="Equation.3">
                  <p:embed/>
                </p:oleObj>
              </mc:Choice>
              <mc:Fallback>
                <p:oleObj name="Equation" r:id="rId7" imgW="317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4" y="4587875"/>
                        <a:ext cx="3063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9" name="Object 15"/>
          <p:cNvGraphicFramePr>
            <a:graphicFrameLocks noChangeAspect="1"/>
          </p:cNvGraphicFramePr>
          <p:nvPr/>
        </p:nvGraphicFramePr>
        <p:xfrm>
          <a:off x="6345238" y="4664076"/>
          <a:ext cx="2651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6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4664076"/>
                        <a:ext cx="265112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20" name="Object 16"/>
          <p:cNvGraphicFramePr>
            <a:graphicFrameLocks noChangeAspect="1"/>
          </p:cNvGraphicFramePr>
          <p:nvPr/>
        </p:nvGraphicFramePr>
        <p:xfrm>
          <a:off x="3071814" y="2682875"/>
          <a:ext cx="15446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7" name="Equation" r:id="rId11" imgW="1130040" imgH="431640" progId="Equation.3">
                  <p:embed/>
                </p:oleObj>
              </mc:Choice>
              <mc:Fallback>
                <p:oleObj name="Equation" r:id="rId11" imgW="1130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682875"/>
                        <a:ext cx="15446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21" name="Object 17"/>
          <p:cNvGraphicFramePr>
            <a:graphicFrameLocks noChangeAspect="1"/>
          </p:cNvGraphicFramePr>
          <p:nvPr/>
        </p:nvGraphicFramePr>
        <p:xfrm>
          <a:off x="5727700" y="27479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8" name="Equation" r:id="rId13" imgW="393480" imgH="304560" progId="Equation.3">
                  <p:embed/>
                </p:oleObj>
              </mc:Choice>
              <mc:Fallback>
                <p:oleObj name="Equation" r:id="rId13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2747963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22" name="AutoShape 18"/>
          <p:cNvSpPr>
            <a:spLocks/>
          </p:cNvSpPr>
          <p:nvPr/>
        </p:nvSpPr>
        <p:spPr bwMode="auto">
          <a:xfrm rot="16153442">
            <a:off x="6540500" y="3113961"/>
            <a:ext cx="381000" cy="401479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9923" name="Object 19"/>
          <p:cNvGraphicFramePr>
            <a:graphicFrameLocks noChangeAspect="1"/>
          </p:cNvGraphicFramePr>
          <p:nvPr/>
        </p:nvGraphicFramePr>
        <p:xfrm>
          <a:off x="6565900" y="27479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9" name="Equation" r:id="rId15" imgW="393480" imgH="304560" progId="Equation.3">
                  <p:embed/>
                </p:oleObj>
              </mc:Choice>
              <mc:Fallback>
                <p:oleObj name="Equation" r:id="rId15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2747963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24" name="AutoShape 20"/>
          <p:cNvSpPr>
            <a:spLocks/>
          </p:cNvSpPr>
          <p:nvPr/>
        </p:nvSpPr>
        <p:spPr bwMode="auto">
          <a:xfrm rot="16153442">
            <a:off x="7402513" y="3129836"/>
            <a:ext cx="381000" cy="401479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9925" name="Object 21"/>
          <p:cNvGraphicFramePr>
            <a:graphicFrameLocks noChangeAspect="1"/>
          </p:cNvGraphicFramePr>
          <p:nvPr/>
        </p:nvGraphicFramePr>
        <p:xfrm>
          <a:off x="7404100" y="27479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0" name="Equation" r:id="rId17" imgW="393480" imgH="304560" progId="Equation.3">
                  <p:embed/>
                </p:oleObj>
              </mc:Choice>
              <mc:Fallback>
                <p:oleObj name="Equation" r:id="rId17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2747963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719445"/>
              </p:ext>
            </p:extLst>
          </p:nvPr>
        </p:nvGraphicFramePr>
        <p:xfrm>
          <a:off x="5867400" y="102870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1" name="Equation" r:id="rId19" imgW="2781000" imgH="723600" progId="Equation.3">
                  <p:embed/>
                </p:oleObj>
              </mc:Choice>
              <mc:Fallback>
                <p:oleObj name="Equation" r:id="rId19" imgW="27810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02870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28" name="AutoShape 24"/>
          <p:cNvSpPr>
            <a:spLocks/>
          </p:cNvSpPr>
          <p:nvPr/>
        </p:nvSpPr>
        <p:spPr bwMode="auto">
          <a:xfrm rot="5353442">
            <a:off x="4214813" y="4082336"/>
            <a:ext cx="457200" cy="401479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9929" name="Object 25"/>
          <p:cNvGraphicFramePr>
            <a:graphicFrameLocks noChangeAspect="1"/>
          </p:cNvGraphicFramePr>
          <p:nvPr/>
        </p:nvGraphicFramePr>
        <p:xfrm>
          <a:off x="4291014" y="4587875"/>
          <a:ext cx="3063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2" name="Equation" r:id="rId21" imgW="317160" imgH="406080" progId="Equation.3">
                  <p:embed/>
                </p:oleObj>
              </mc:Choice>
              <mc:Fallback>
                <p:oleObj name="Equation" r:id="rId21" imgW="317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4" y="4587875"/>
                        <a:ext cx="3063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36882"/>
              </p:ext>
            </p:extLst>
          </p:nvPr>
        </p:nvGraphicFramePr>
        <p:xfrm>
          <a:off x="4419600" y="1792287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3" name="Equation" r:id="rId22" imgW="2501640" imgH="723600" progId="Equation.3">
                  <p:embed/>
                </p:oleObj>
              </mc:Choice>
              <mc:Fallback>
                <p:oleObj name="Equation" r:id="rId22" imgW="25016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92287"/>
                        <a:ext cx="2501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31" name="Text Box 27"/>
          <p:cNvSpPr txBox="1">
            <a:spLocks noChangeArrowheads="1"/>
          </p:cNvSpPr>
          <p:nvPr/>
        </p:nvSpPr>
        <p:spPr bwMode="auto">
          <a:xfrm>
            <a:off x="1828801" y="5934075"/>
            <a:ext cx="7008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Thus:</a:t>
            </a:r>
          </a:p>
        </p:txBody>
      </p:sp>
      <p:graphicFrame>
        <p:nvGraphicFramePr>
          <p:cNvPr id="3799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124681"/>
              </p:ext>
            </p:extLst>
          </p:nvPr>
        </p:nvGraphicFramePr>
        <p:xfrm>
          <a:off x="533400" y="1030287"/>
          <a:ext cx="3860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4" name="Equation" r:id="rId24" imgW="3860640" imgH="723600" progId="Equation.3">
                  <p:embed/>
                </p:oleObj>
              </mc:Choice>
              <mc:Fallback>
                <p:oleObj name="Equation" r:id="rId24" imgW="38606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30287"/>
                        <a:ext cx="38608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3" name="Object 29"/>
          <p:cNvGraphicFramePr>
            <a:graphicFrameLocks noChangeAspect="1"/>
          </p:cNvGraphicFramePr>
          <p:nvPr/>
        </p:nvGraphicFramePr>
        <p:xfrm>
          <a:off x="3505200" y="5791201"/>
          <a:ext cx="3924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5" name="Equation" r:id="rId26" imgW="3924000" imgH="723600" progId="Equation.3">
                  <p:embed/>
                </p:oleObj>
              </mc:Choice>
              <mc:Fallback>
                <p:oleObj name="Equation" r:id="rId26" imgW="39240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791201"/>
                        <a:ext cx="39243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The 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092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95943"/>
              </p:ext>
            </p:extLst>
          </p:nvPr>
        </p:nvGraphicFramePr>
        <p:xfrm>
          <a:off x="2819400" y="2133600"/>
          <a:ext cx="3924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" name="Equation" r:id="rId3" imgW="3924000" imgH="723600" progId="Equation.3">
                  <p:embed/>
                </p:oleObj>
              </mc:Choice>
              <mc:Fallback>
                <p:oleObj name="Equation" r:id="rId3" imgW="39240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33600"/>
                        <a:ext cx="39243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012792"/>
              </p:ext>
            </p:extLst>
          </p:nvPr>
        </p:nvGraphicFramePr>
        <p:xfrm>
          <a:off x="2762250" y="4765675"/>
          <a:ext cx="3924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" name="Equation" r:id="rId5" imgW="3924000" imgH="723600" progId="Equation.3">
                  <p:embed/>
                </p:oleObj>
              </mc:Choice>
              <mc:Fallback>
                <p:oleObj name="Equation" r:id="rId5" imgW="39240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765675"/>
                        <a:ext cx="3924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789931"/>
              </p:ext>
            </p:extLst>
          </p:nvPr>
        </p:nvGraphicFramePr>
        <p:xfrm>
          <a:off x="2857500" y="3175000"/>
          <a:ext cx="3873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" name="Equation" r:id="rId7" imgW="3873240" imgH="711000" progId="Equation.3">
                  <p:embed/>
                </p:oleObj>
              </mc:Choice>
              <mc:Fallback>
                <p:oleObj name="Equation" r:id="rId7" imgW="38732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75000"/>
                        <a:ext cx="3873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4" name="AutoShape 10"/>
          <p:cNvSpPr>
            <a:spLocks noChangeArrowheads="1"/>
          </p:cNvSpPr>
          <p:nvPr/>
        </p:nvSpPr>
        <p:spPr bwMode="auto">
          <a:xfrm>
            <a:off x="4495801" y="4193143"/>
            <a:ext cx="485775" cy="455057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3355" name="Text Box 11"/>
          <p:cNvSpPr txBox="1">
            <a:spLocks noChangeArrowheads="1"/>
          </p:cNvSpPr>
          <p:nvPr/>
        </p:nvSpPr>
        <p:spPr bwMode="auto">
          <a:xfrm>
            <a:off x="898526" y="3239869"/>
            <a:ext cx="10806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FF3300"/>
                </a:solidFill>
              </a:rPr>
              <a:t>BUT:</a:t>
            </a:r>
          </a:p>
        </p:txBody>
      </p:sp>
      <p:sp>
        <p:nvSpPr>
          <p:cNvPr id="313356" name="Text Box 12"/>
          <p:cNvSpPr txBox="1">
            <a:spLocks noChangeArrowheads="1"/>
          </p:cNvSpPr>
          <p:nvPr/>
        </p:nvSpPr>
        <p:spPr bwMode="auto">
          <a:xfrm>
            <a:off x="2514601" y="5457826"/>
            <a:ext cx="382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FF3300"/>
                </a:solidFill>
              </a:rPr>
              <a:t>CONTRADICTION!!!</a:t>
            </a:r>
          </a:p>
        </p:txBody>
      </p:sp>
      <p:sp>
        <p:nvSpPr>
          <p:cNvPr id="313357" name="Line 13"/>
          <p:cNvSpPr>
            <a:spLocks noChangeShapeType="1"/>
          </p:cNvSpPr>
          <p:nvPr/>
        </p:nvSpPr>
        <p:spPr bwMode="auto">
          <a:xfrm>
            <a:off x="381000" y="3048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133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047791"/>
              </p:ext>
            </p:extLst>
          </p:nvPr>
        </p:nvGraphicFramePr>
        <p:xfrm>
          <a:off x="8153400" y="2235200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name="Equation" r:id="rId9" imgW="952200" imgH="431640" progId="Equation.3">
                  <p:embed/>
                </p:oleObj>
              </mc:Choice>
              <mc:Fallback>
                <p:oleObj name="Equation" r:id="rId9" imgW="952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235200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The 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552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2057400" y="2043360"/>
            <a:ext cx="7467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Our assumption </a:t>
            </a:r>
            <a:r>
              <a:rPr lang="en-US" altLang="en-US" sz="2800" dirty="0" smtClean="0"/>
              <a:t>that     	is </a:t>
            </a:r>
            <a:r>
              <a:rPr lang="en-US" altLang="en-US" sz="2800" dirty="0"/>
              <a:t>a regular language is not true</a:t>
            </a:r>
          </a:p>
        </p:txBody>
      </p:sp>
      <p:graphicFrame>
        <p:nvGraphicFramePr>
          <p:cNvPr id="337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16187"/>
              </p:ext>
            </p:extLst>
          </p:nvPr>
        </p:nvGraphicFramePr>
        <p:xfrm>
          <a:off x="5358025" y="2088464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025" y="2088464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381000" y="4246563"/>
            <a:ext cx="26484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 dirty="0">
                <a:solidFill>
                  <a:srgbClr val="FF3300"/>
                </a:solidFill>
              </a:rPr>
              <a:t>Conclusion:</a:t>
            </a:r>
          </a:p>
        </p:txBody>
      </p:sp>
      <p:graphicFrame>
        <p:nvGraphicFramePr>
          <p:cNvPr id="337925" name="Object 5"/>
          <p:cNvGraphicFramePr>
            <a:graphicFrameLocks noChangeAspect="1"/>
          </p:cNvGraphicFramePr>
          <p:nvPr/>
        </p:nvGraphicFramePr>
        <p:xfrm>
          <a:off x="3568701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1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4114800" y="4343400"/>
            <a:ext cx="3753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not a regular language</a:t>
            </a: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304800" y="2067580"/>
            <a:ext cx="1706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Therefore: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The 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070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2743200" y="3468469"/>
            <a:ext cx="3582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/>
              <a:t>Regular languages</a:t>
            </a: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  <p:graphicFrame>
        <p:nvGraphicFramePr>
          <p:cNvPr id="3389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167860"/>
              </p:ext>
            </p:extLst>
          </p:nvPr>
        </p:nvGraphicFramePr>
        <p:xfrm>
          <a:off x="2643154" y="1338582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3" imgW="4736880" imgH="723600" progId="Equation.3">
                  <p:embed/>
                </p:oleObj>
              </mc:Choice>
              <mc:Fallback>
                <p:oleObj name="Equation" r:id="rId3" imgW="4736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54" y="1338582"/>
                        <a:ext cx="473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1447800" y="2286000"/>
            <a:ext cx="5943600" cy="2743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Text Box 2"/>
          <p:cNvSpPr txBox="1">
            <a:spLocks noChangeArrowheads="1"/>
          </p:cNvSpPr>
          <p:nvPr/>
        </p:nvSpPr>
        <p:spPr bwMode="auto">
          <a:xfrm>
            <a:off x="270341" y="1022676"/>
            <a:ext cx="2035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2679930" y="1186934"/>
            <a:ext cx="2122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language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667000" y="1921817"/>
            <a:ext cx="2103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not regular</a:t>
            </a: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609600" y="3048000"/>
            <a:ext cx="1357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2474873" y="3206917"/>
            <a:ext cx="38314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Use the Pumping Lemma</a:t>
            </a:r>
          </a:p>
        </p:txBody>
      </p:sp>
      <p:graphicFrame>
        <p:nvGraphicFramePr>
          <p:cNvPr id="339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40985"/>
              </p:ext>
            </p:extLst>
          </p:nvPr>
        </p:nvGraphicFramePr>
        <p:xfrm>
          <a:off x="4802883" y="1086594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3" imgW="4736880" imgH="723600" progId="Equation.3">
                  <p:embed/>
                </p:oleObj>
              </mc:Choice>
              <mc:Fallback>
                <p:oleObj name="Equation" r:id="rId3" imgW="4736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883" y="1086594"/>
                        <a:ext cx="473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9314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609600" y="2057401"/>
            <a:ext cx="883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Assume for </a:t>
            </a:r>
            <a:r>
              <a:rPr lang="en-US" altLang="en-US" sz="2800" dirty="0" smtClean="0">
                <a:solidFill>
                  <a:srgbClr val="FF3300"/>
                </a:solidFill>
              </a:rPr>
              <a:t>contradiction </a:t>
            </a:r>
            <a:r>
              <a:rPr lang="en-US" altLang="en-US" sz="2800" dirty="0" smtClean="0"/>
              <a:t>that       </a:t>
            </a:r>
            <a:r>
              <a:rPr lang="en-US" altLang="en-US" sz="2800" dirty="0"/>
              <a:t>is a regular language</a:t>
            </a:r>
          </a:p>
        </p:txBody>
      </p:sp>
      <p:graphicFrame>
        <p:nvGraphicFramePr>
          <p:cNvPr id="340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086599"/>
              </p:ext>
            </p:extLst>
          </p:nvPr>
        </p:nvGraphicFramePr>
        <p:xfrm>
          <a:off x="5127674" y="2122161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74" y="2122161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609600" y="4572001"/>
            <a:ext cx="853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Since        is </a:t>
            </a:r>
            <a:r>
              <a:rPr lang="en-US" altLang="en-US" sz="2800" dirty="0" smtClean="0">
                <a:solidFill>
                  <a:srgbClr val="FF3300"/>
                </a:solidFill>
              </a:rPr>
              <a:t>infinite </a:t>
            </a:r>
            <a:r>
              <a:rPr lang="en-US" altLang="en-US" sz="2800" dirty="0" smtClean="0"/>
              <a:t>we </a:t>
            </a:r>
            <a:r>
              <a:rPr lang="en-US" altLang="en-US" sz="2800" dirty="0"/>
              <a:t>can apply the </a:t>
            </a:r>
            <a:r>
              <a:rPr lang="en-US" altLang="en-US" sz="2800" dirty="0">
                <a:solidFill>
                  <a:srgbClr val="FF3300"/>
                </a:solidFill>
              </a:rPr>
              <a:t>Pumping Lemma</a:t>
            </a:r>
            <a:r>
              <a:rPr lang="en-US" altLang="en-US" sz="2800" dirty="0"/>
              <a:t> </a:t>
            </a:r>
          </a:p>
        </p:txBody>
      </p:sp>
      <p:graphicFrame>
        <p:nvGraphicFramePr>
          <p:cNvPr id="340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454634"/>
              </p:ext>
            </p:extLst>
          </p:nvPr>
        </p:nvGraphicFramePr>
        <p:xfrm>
          <a:off x="1610793" y="4701521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793" y="4701521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598845"/>
              </p:ext>
            </p:extLst>
          </p:nvPr>
        </p:nvGraphicFramePr>
        <p:xfrm>
          <a:off x="2819401" y="124460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Equation" r:id="rId7" imgW="4736880" imgH="723600" progId="Equation.3">
                  <p:embed/>
                </p:oleObj>
              </mc:Choice>
              <mc:Fallback>
                <p:oleObj name="Equation" r:id="rId7" imgW="4736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244600"/>
                        <a:ext cx="473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72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800147"/>
              </p:ext>
            </p:extLst>
          </p:nvPr>
        </p:nvGraphicFramePr>
        <p:xfrm>
          <a:off x="3572509" y="3630692"/>
          <a:ext cx="279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" name="Equation" r:id="rId3" imgW="2793960" imgH="609480" progId="Equation.3">
                  <p:embed/>
                </p:oleObj>
              </mc:Choice>
              <mc:Fallback>
                <p:oleObj name="Equation" r:id="rId3" imgW="2793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509" y="3630692"/>
                        <a:ext cx="279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2019646" y="3870960"/>
            <a:ext cx="11237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3300"/>
                </a:solidFill>
              </a:rPr>
              <a:t>Picked</a:t>
            </a:r>
            <a:endParaRPr lang="en-US" altLang="en-US" sz="2800" dirty="0">
              <a:solidFill>
                <a:srgbClr val="FF3300"/>
              </a:solidFill>
            </a:endParaRPr>
          </a:p>
        </p:txBody>
      </p:sp>
      <p:sp>
        <p:nvSpPr>
          <p:cNvPr id="342021" name="Text Box 5"/>
          <p:cNvSpPr txBox="1">
            <a:spLocks noChangeArrowheads="1"/>
          </p:cNvSpPr>
          <p:nvPr/>
        </p:nvSpPr>
        <p:spPr bwMode="auto">
          <a:xfrm>
            <a:off x="317500" y="1948934"/>
            <a:ext cx="67833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Let        be the integer in the </a:t>
            </a:r>
            <a:r>
              <a:rPr lang="en-US" altLang="en-US" sz="2800" dirty="0">
                <a:solidFill>
                  <a:srgbClr val="FF3300"/>
                </a:solidFill>
              </a:rPr>
              <a:t>Pumping Lemma</a:t>
            </a:r>
          </a:p>
        </p:txBody>
      </p:sp>
      <p:sp>
        <p:nvSpPr>
          <p:cNvPr id="342022" name="Text Box 6"/>
          <p:cNvSpPr txBox="1">
            <a:spLocks noChangeArrowheads="1"/>
          </p:cNvSpPr>
          <p:nvPr/>
        </p:nvSpPr>
        <p:spPr bwMode="auto">
          <a:xfrm>
            <a:off x="381000" y="2667000"/>
            <a:ext cx="4107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Pick</a:t>
            </a:r>
            <a:r>
              <a:rPr lang="en-US" altLang="en-US" sz="2800" dirty="0"/>
              <a:t> a string       such that:  </a:t>
            </a:r>
          </a:p>
        </p:txBody>
      </p:sp>
      <p:graphicFrame>
        <p:nvGraphicFramePr>
          <p:cNvPr id="342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601199"/>
              </p:ext>
            </p:extLst>
          </p:nvPr>
        </p:nvGraphicFramePr>
        <p:xfrm>
          <a:off x="22987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7" name="Equation" r:id="rId5" imgW="368280" imgH="304560" progId="Equation.3">
                  <p:embed/>
                </p:oleObj>
              </mc:Choice>
              <mc:Fallback>
                <p:oleObj name="Equation" r:id="rId5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583215"/>
              </p:ext>
            </p:extLst>
          </p:nvPr>
        </p:nvGraphicFramePr>
        <p:xfrm>
          <a:off x="4419600" y="2743201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" name="Equation" r:id="rId7" imgW="1422360" imgH="520560" progId="Equation.3">
                  <p:embed/>
                </p:oleObj>
              </mc:Choice>
              <mc:Fallback>
                <p:oleObj name="Equation" r:id="rId7" imgW="14223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43201"/>
                        <a:ext cx="1422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12094"/>
              </p:ext>
            </p:extLst>
          </p:nvPr>
        </p:nvGraphicFramePr>
        <p:xfrm>
          <a:off x="7899400" y="28956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9" name="Equation" r:id="rId9" imgW="1549080" imgH="545760" progId="Equation.3">
                  <p:embed/>
                </p:oleObj>
              </mc:Choice>
              <mc:Fallback>
                <p:oleObj name="Equation" r:id="rId9" imgW="15490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2895600"/>
                        <a:ext cx="1549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6" name="Text Box 10"/>
          <p:cNvSpPr txBox="1">
            <a:spLocks noChangeArrowheads="1"/>
          </p:cNvSpPr>
          <p:nvPr/>
        </p:nvSpPr>
        <p:spPr bwMode="auto">
          <a:xfrm>
            <a:off x="6705600" y="2843945"/>
            <a:ext cx="11057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length</a:t>
            </a:r>
          </a:p>
        </p:txBody>
      </p:sp>
      <p:graphicFrame>
        <p:nvGraphicFramePr>
          <p:cNvPr id="3420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813592"/>
              </p:ext>
            </p:extLst>
          </p:nvPr>
        </p:nvGraphicFramePr>
        <p:xfrm>
          <a:off x="990600" y="2057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0" name="Equation" r:id="rId11" imgW="393480" imgH="304560" progId="Equation.3">
                  <p:embed/>
                </p:oleObj>
              </mc:Choice>
              <mc:Fallback>
                <p:oleObj name="Equation" r:id="rId11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65010"/>
              </p:ext>
            </p:extLst>
          </p:nvPr>
        </p:nvGraphicFramePr>
        <p:xfrm>
          <a:off x="2301876" y="1148834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" name="Equation" r:id="rId13" imgW="4736880" imgH="723600" progId="Equation.3">
                  <p:embed/>
                </p:oleObj>
              </mc:Choice>
              <mc:Fallback>
                <p:oleObj name="Equation" r:id="rId13" imgW="4736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6" y="1148834"/>
                        <a:ext cx="473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30" name="Text Box 14"/>
          <p:cNvSpPr txBox="1">
            <a:spLocks noChangeArrowheads="1"/>
          </p:cNvSpPr>
          <p:nvPr/>
        </p:nvSpPr>
        <p:spPr bwMode="auto">
          <a:xfrm>
            <a:off x="5958385" y="2797314"/>
            <a:ext cx="8162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and </a:t>
            </a:r>
            <a:endParaRPr lang="en-US" altLang="en-US" sz="280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793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2"/>
          <p:cNvSpPr txBox="1">
            <a:spLocks noChangeArrowheads="1"/>
          </p:cNvSpPr>
          <p:nvPr/>
        </p:nvSpPr>
        <p:spPr bwMode="auto">
          <a:xfrm>
            <a:off x="780853" y="1276929"/>
            <a:ext cx="994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Write</a:t>
            </a:r>
          </a:p>
        </p:txBody>
      </p:sp>
      <p:graphicFrame>
        <p:nvGraphicFramePr>
          <p:cNvPr id="343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212462"/>
              </p:ext>
            </p:extLst>
          </p:nvPr>
        </p:nvGraphicFramePr>
        <p:xfrm>
          <a:off x="2178050" y="1066800"/>
          <a:ext cx="3517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" name="Equation" r:id="rId3" imgW="3517560" imgH="723600" progId="Equation.3">
                  <p:embed/>
                </p:oleObj>
              </mc:Choice>
              <mc:Fallback>
                <p:oleObj name="Equation" r:id="rId3" imgW="35175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1066800"/>
                        <a:ext cx="3517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4381500" y="2057400"/>
            <a:ext cx="3332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it must be that length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381001" y="2057400"/>
            <a:ext cx="4123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From the </a:t>
            </a:r>
            <a:r>
              <a:rPr lang="en-US" altLang="en-US" sz="2800" dirty="0">
                <a:solidFill>
                  <a:srgbClr val="FF3300"/>
                </a:solidFill>
              </a:rPr>
              <a:t>Pumping Lemma</a:t>
            </a:r>
            <a:r>
              <a:rPr lang="en-US" altLang="en-US" sz="2800" dirty="0"/>
              <a:t> </a:t>
            </a:r>
          </a:p>
        </p:txBody>
      </p:sp>
      <p:graphicFrame>
        <p:nvGraphicFramePr>
          <p:cNvPr id="343047" name="Object 7"/>
          <p:cNvGraphicFramePr>
            <a:graphicFrameLocks noChangeAspect="1"/>
          </p:cNvGraphicFramePr>
          <p:nvPr/>
        </p:nvGraphicFramePr>
        <p:xfrm>
          <a:off x="2209800" y="4038600"/>
          <a:ext cx="6273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3" name="Equation" r:id="rId5" imgW="6273720" imgH="533160" progId="Equation.3">
                  <p:embed/>
                </p:oleObj>
              </mc:Choice>
              <mc:Fallback>
                <p:oleObj name="Equation" r:id="rId5" imgW="62737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62738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3489326" y="60452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343049" name="AutoShape 9"/>
          <p:cNvSpPr>
            <a:spLocks/>
          </p:cNvSpPr>
          <p:nvPr/>
        </p:nvSpPr>
        <p:spPr bwMode="auto">
          <a:xfrm rot="5353442">
            <a:off x="3657600" y="4599861"/>
            <a:ext cx="457200" cy="401479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3050" name="AutoShape 10"/>
          <p:cNvSpPr>
            <a:spLocks/>
          </p:cNvSpPr>
          <p:nvPr/>
        </p:nvSpPr>
        <p:spPr bwMode="auto">
          <a:xfrm rot="5353442">
            <a:off x="4507707" y="4599861"/>
            <a:ext cx="457200" cy="401479"/>
          </a:xfrm>
          <a:prstGeom prst="rightBrace">
            <a:avLst>
              <a:gd name="adj1" fmla="val 143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3051" name="AutoShape 11"/>
          <p:cNvSpPr>
            <a:spLocks/>
          </p:cNvSpPr>
          <p:nvPr/>
        </p:nvSpPr>
        <p:spPr bwMode="auto">
          <a:xfrm rot="5353442">
            <a:off x="6589713" y="4585573"/>
            <a:ext cx="457200" cy="430054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3052" name="AutoShape 12"/>
          <p:cNvSpPr>
            <a:spLocks/>
          </p:cNvSpPr>
          <p:nvPr/>
        </p:nvSpPr>
        <p:spPr bwMode="auto">
          <a:xfrm rot="16153442">
            <a:off x="4533107" y="3696572"/>
            <a:ext cx="457200" cy="430054"/>
          </a:xfrm>
          <a:prstGeom prst="rightBrace">
            <a:avLst>
              <a:gd name="adj1" fmla="val 458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3053" name="AutoShape 13"/>
          <p:cNvSpPr>
            <a:spLocks/>
          </p:cNvSpPr>
          <p:nvPr/>
        </p:nvSpPr>
        <p:spPr bwMode="auto">
          <a:xfrm rot="16153442">
            <a:off x="6285707" y="3643988"/>
            <a:ext cx="381000" cy="405051"/>
          </a:xfrm>
          <a:prstGeom prst="rightBrace">
            <a:avLst>
              <a:gd name="adj1" fmla="val 166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3054" name="Object 14"/>
          <p:cNvGraphicFramePr>
            <a:graphicFrameLocks noChangeAspect="1"/>
          </p:cNvGraphicFramePr>
          <p:nvPr/>
        </p:nvGraphicFramePr>
        <p:xfrm>
          <a:off x="3759201" y="5122863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4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1" y="5122863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5" name="Object 15"/>
          <p:cNvGraphicFramePr>
            <a:graphicFrameLocks noChangeAspect="1"/>
          </p:cNvGraphicFramePr>
          <p:nvPr/>
        </p:nvGraphicFramePr>
        <p:xfrm>
          <a:off x="4572001" y="51054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5" name="Equation" r:id="rId9" imgW="317160" imgH="406080" progId="Equation.3">
                  <p:embed/>
                </p:oleObj>
              </mc:Choice>
              <mc:Fallback>
                <p:oleObj name="Equation" r:id="rId9" imgW="317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51054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6" name="Object 16"/>
          <p:cNvGraphicFramePr>
            <a:graphicFrameLocks noChangeAspect="1"/>
          </p:cNvGraphicFramePr>
          <p:nvPr/>
        </p:nvGraphicFramePr>
        <p:xfrm>
          <a:off x="6724651" y="5186363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6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1" y="5186363"/>
                        <a:ext cx="26511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7" name="Object 17"/>
          <p:cNvGraphicFramePr>
            <a:graphicFrameLocks noChangeAspect="1"/>
          </p:cNvGraphicFramePr>
          <p:nvPr/>
        </p:nvGraphicFramePr>
        <p:xfrm>
          <a:off x="4584700" y="32813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7" name="Equation" r:id="rId13" imgW="393480" imgH="304560" progId="Equation.3">
                  <p:embed/>
                </p:oleObj>
              </mc:Choice>
              <mc:Fallback>
                <p:oleObj name="Equation" r:id="rId13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3281363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8" name="Object 18"/>
          <p:cNvGraphicFramePr>
            <a:graphicFrameLocks noChangeAspect="1"/>
          </p:cNvGraphicFramePr>
          <p:nvPr/>
        </p:nvGraphicFramePr>
        <p:xfrm>
          <a:off x="6324600" y="32766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8" name="Equation" r:id="rId15" imgW="393480" imgH="304560" progId="Equation.3">
                  <p:embed/>
                </p:oleObj>
              </mc:Choice>
              <mc:Fallback>
                <p:oleObj name="Equation" r:id="rId15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766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9" name="AutoShape 19"/>
          <p:cNvSpPr>
            <a:spLocks/>
          </p:cNvSpPr>
          <p:nvPr/>
        </p:nvSpPr>
        <p:spPr bwMode="auto">
          <a:xfrm rot="16153442">
            <a:off x="7505700" y="3633073"/>
            <a:ext cx="381000" cy="430054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3060" name="Object 20"/>
          <p:cNvGraphicFramePr>
            <a:graphicFrameLocks noChangeAspect="1"/>
          </p:cNvGraphicFramePr>
          <p:nvPr/>
        </p:nvGraphicFramePr>
        <p:xfrm>
          <a:off x="7410450" y="321945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9" name="Equation" r:id="rId17" imgW="660240" imgH="419040" progId="Equation.3">
                  <p:embed/>
                </p:oleObj>
              </mc:Choice>
              <mc:Fallback>
                <p:oleObj name="Equation" r:id="rId17" imgW="660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321945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957560"/>
              </p:ext>
            </p:extLst>
          </p:nvPr>
        </p:nvGraphicFramePr>
        <p:xfrm>
          <a:off x="838200" y="26670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0" name="Equation" r:id="rId19" imgW="3543120" imgH="545760" progId="Equation.3">
                  <p:embed/>
                </p:oleObj>
              </mc:Choice>
              <mc:Fallback>
                <p:oleObj name="Equation" r:id="rId19" imgW="35431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3543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64" name="Object 24"/>
          <p:cNvGraphicFramePr>
            <a:graphicFrameLocks noChangeAspect="1"/>
          </p:cNvGraphicFramePr>
          <p:nvPr/>
        </p:nvGraphicFramePr>
        <p:xfrm>
          <a:off x="2057400" y="594360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1" name="Equation" r:id="rId21" imgW="2781000" imgH="723600" progId="Equation.3">
                  <p:embed/>
                </p:oleObj>
              </mc:Choice>
              <mc:Fallback>
                <p:oleObj name="Equation" r:id="rId21" imgW="27810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94360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65" name="Text Box 25"/>
          <p:cNvSpPr txBox="1">
            <a:spLocks noChangeArrowheads="1"/>
          </p:cNvSpPr>
          <p:nvPr/>
        </p:nvSpPr>
        <p:spPr bwMode="auto">
          <a:xfrm>
            <a:off x="517526" y="6045200"/>
            <a:ext cx="7008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Thus: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5983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81001" y="2616200"/>
            <a:ext cx="4138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From the</a:t>
            </a:r>
            <a:r>
              <a:rPr lang="en-US" altLang="en-US" sz="2800" dirty="0">
                <a:solidFill>
                  <a:srgbClr val="FF3300"/>
                </a:solidFill>
              </a:rPr>
              <a:t> Pumping Lemma:</a:t>
            </a:r>
          </a:p>
        </p:txBody>
      </p:sp>
      <p:graphicFrame>
        <p:nvGraphicFramePr>
          <p:cNvPr id="3440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080536"/>
              </p:ext>
            </p:extLst>
          </p:nvPr>
        </p:nvGraphicFramePr>
        <p:xfrm>
          <a:off x="4648200" y="2514601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1" name="Equation" r:id="rId3" imgW="2412720" imgH="723600" progId="Equation.3">
                  <p:embed/>
                </p:oleObj>
              </mc:Choice>
              <mc:Fallback>
                <p:oleObj name="Equation" r:id="rId3" imgW="241272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14601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67527"/>
              </p:ext>
            </p:extLst>
          </p:nvPr>
        </p:nvGraphicFramePr>
        <p:xfrm>
          <a:off x="4724400" y="3581401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2" name="Equation" r:id="rId5" imgW="2323800" imgH="533160" progId="Equation.3">
                  <p:embed/>
                </p:oleObj>
              </mc:Choice>
              <mc:Fallback>
                <p:oleObj name="Equation" r:id="rId5" imgW="23238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81401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828801" y="5334000"/>
            <a:ext cx="9893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Thus:</a:t>
            </a:r>
          </a:p>
        </p:txBody>
      </p:sp>
      <p:graphicFrame>
        <p:nvGraphicFramePr>
          <p:cNvPr id="344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340807"/>
              </p:ext>
            </p:extLst>
          </p:nvPr>
        </p:nvGraphicFramePr>
        <p:xfrm>
          <a:off x="685800" y="1335087"/>
          <a:ext cx="346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3" name="Equation" r:id="rId7" imgW="3466800" imgH="723600" progId="Equation.3">
                  <p:embed/>
                </p:oleObj>
              </mc:Choice>
              <mc:Fallback>
                <p:oleObj name="Equation" r:id="rId7" imgW="34668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35087"/>
                        <a:ext cx="3467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2" name="Object 8"/>
          <p:cNvGraphicFramePr>
            <a:graphicFrameLocks noChangeAspect="1"/>
          </p:cNvGraphicFramePr>
          <p:nvPr/>
        </p:nvGraphicFramePr>
        <p:xfrm>
          <a:off x="3276600" y="5181601"/>
          <a:ext cx="36957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4" name="Equation" r:id="rId9" imgW="3695400" imgH="723600" progId="Equation.3">
                  <p:embed/>
                </p:oleObj>
              </mc:Choice>
              <mc:Fallback>
                <p:oleObj name="Equation" r:id="rId9" imgW="36954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81601"/>
                        <a:ext cx="36957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874155"/>
              </p:ext>
            </p:extLst>
          </p:nvPr>
        </p:nvGraphicFramePr>
        <p:xfrm>
          <a:off x="5334000" y="140970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5" name="Equation" r:id="rId11" imgW="2781000" imgH="723600" progId="Equation.3">
                  <p:embed/>
                </p:oleObj>
              </mc:Choice>
              <mc:Fallback>
                <p:oleObj name="Equation" r:id="rId11" imgW="27810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40970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817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to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Apply pumping lemma to prove whether the language is regular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381000" y="1915180"/>
            <a:ext cx="4220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From the </a:t>
            </a:r>
            <a:r>
              <a:rPr lang="en-US" altLang="en-US" sz="2800" dirty="0">
                <a:solidFill>
                  <a:srgbClr val="FF3300"/>
                </a:solidFill>
              </a:rPr>
              <a:t>Pumping Lemma:</a:t>
            </a:r>
            <a:r>
              <a:rPr lang="en-US" altLang="en-US" sz="2800" dirty="0"/>
              <a:t> </a:t>
            </a:r>
          </a:p>
        </p:txBody>
      </p:sp>
      <p:graphicFrame>
        <p:nvGraphicFramePr>
          <p:cNvPr id="380934" name="Object 6"/>
          <p:cNvGraphicFramePr>
            <a:graphicFrameLocks noChangeAspect="1"/>
          </p:cNvGraphicFramePr>
          <p:nvPr/>
        </p:nvGraphicFramePr>
        <p:xfrm>
          <a:off x="1981200" y="3429001"/>
          <a:ext cx="6261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0" name="Equation" r:id="rId3" imgW="6260760" imgH="545760" progId="Equation.3">
                  <p:embed/>
                </p:oleObj>
              </mc:Choice>
              <mc:Fallback>
                <p:oleObj name="Equation" r:id="rId3" imgW="62607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1"/>
                        <a:ext cx="62611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6" name="AutoShape 8"/>
          <p:cNvSpPr>
            <a:spLocks/>
          </p:cNvSpPr>
          <p:nvPr/>
        </p:nvSpPr>
        <p:spPr bwMode="auto">
          <a:xfrm rot="5353442">
            <a:off x="3200400" y="4047411"/>
            <a:ext cx="457200" cy="401479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0938" name="AutoShape 10"/>
          <p:cNvSpPr>
            <a:spLocks/>
          </p:cNvSpPr>
          <p:nvPr/>
        </p:nvSpPr>
        <p:spPr bwMode="auto">
          <a:xfrm rot="5353442">
            <a:off x="5295900" y="4033123"/>
            <a:ext cx="457200" cy="430054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0939" name="AutoShape 11"/>
          <p:cNvSpPr>
            <a:spLocks/>
          </p:cNvSpPr>
          <p:nvPr/>
        </p:nvSpPr>
        <p:spPr bwMode="auto">
          <a:xfrm rot="16153442">
            <a:off x="3619500" y="2966323"/>
            <a:ext cx="457200" cy="430054"/>
          </a:xfrm>
          <a:prstGeom prst="rightBrace">
            <a:avLst>
              <a:gd name="adj1" fmla="val 31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0940" name="AutoShape 12"/>
          <p:cNvSpPr>
            <a:spLocks/>
          </p:cNvSpPr>
          <p:nvPr/>
        </p:nvSpPr>
        <p:spPr bwMode="auto">
          <a:xfrm rot="16153442">
            <a:off x="4990307" y="3015338"/>
            <a:ext cx="381000" cy="405051"/>
          </a:xfrm>
          <a:prstGeom prst="rightBrace">
            <a:avLst>
              <a:gd name="adj1" fmla="val 166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0941" name="Object 13"/>
          <p:cNvGraphicFramePr>
            <a:graphicFrameLocks noChangeAspect="1"/>
          </p:cNvGraphicFramePr>
          <p:nvPr/>
        </p:nvGraphicFramePr>
        <p:xfrm>
          <a:off x="3276601" y="455295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1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455295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3" name="Object 15"/>
          <p:cNvGraphicFramePr>
            <a:graphicFrameLocks noChangeAspect="1"/>
          </p:cNvGraphicFramePr>
          <p:nvPr/>
        </p:nvGraphicFramePr>
        <p:xfrm>
          <a:off x="5430838" y="4633913"/>
          <a:ext cx="26511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2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4633913"/>
                        <a:ext cx="265112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4" name="Object 16"/>
          <p:cNvGraphicFramePr>
            <a:graphicFrameLocks noChangeAspect="1"/>
          </p:cNvGraphicFramePr>
          <p:nvPr/>
        </p:nvGraphicFramePr>
        <p:xfrm>
          <a:off x="3200400" y="2495550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3" name="Equation" r:id="rId9" imgW="1117440" imgH="431640" progId="Equation.3">
                  <p:embed/>
                </p:oleObj>
              </mc:Choice>
              <mc:Fallback>
                <p:oleObj name="Equation" r:id="rId9" imgW="1117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95550"/>
                        <a:ext cx="111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5" name="Object 17"/>
          <p:cNvGraphicFramePr>
            <a:graphicFrameLocks noChangeAspect="1"/>
          </p:cNvGraphicFramePr>
          <p:nvPr/>
        </p:nvGraphicFramePr>
        <p:xfrm>
          <a:off x="5029200" y="264795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4" name="Equation" r:id="rId11" imgW="393480" imgH="304560" progId="Equation.3">
                  <p:embed/>
                </p:oleObj>
              </mc:Choice>
              <mc:Fallback>
                <p:oleObj name="Equation" r:id="rId11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4795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46" name="AutoShape 18"/>
          <p:cNvSpPr>
            <a:spLocks/>
          </p:cNvSpPr>
          <p:nvPr/>
        </p:nvSpPr>
        <p:spPr bwMode="auto">
          <a:xfrm rot="16153442">
            <a:off x="6210300" y="3004423"/>
            <a:ext cx="381000" cy="430054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0947" name="Object 19"/>
          <p:cNvGraphicFramePr>
            <a:graphicFrameLocks noChangeAspect="1"/>
          </p:cNvGraphicFramePr>
          <p:nvPr/>
        </p:nvGraphicFramePr>
        <p:xfrm>
          <a:off x="6115050" y="25908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5" name="Equation" r:id="rId13" imgW="660240" imgH="419040" progId="Equation.3">
                  <p:embed/>
                </p:oleObj>
              </mc:Choice>
              <mc:Fallback>
                <p:oleObj name="Equation" r:id="rId13" imgW="660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259080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566197"/>
              </p:ext>
            </p:extLst>
          </p:nvPr>
        </p:nvGraphicFramePr>
        <p:xfrm>
          <a:off x="685800" y="1030287"/>
          <a:ext cx="346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6" name="Equation" r:id="rId15" imgW="3466800" imgH="723600" progId="Equation.3">
                  <p:embed/>
                </p:oleObj>
              </mc:Choice>
              <mc:Fallback>
                <p:oleObj name="Equation" r:id="rId15" imgW="34668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30287"/>
                        <a:ext cx="3467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135232"/>
              </p:ext>
            </p:extLst>
          </p:nvPr>
        </p:nvGraphicFramePr>
        <p:xfrm>
          <a:off x="5334000" y="95250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7" name="Equation" r:id="rId17" imgW="2781000" imgH="723600" progId="Equation.3">
                  <p:embed/>
                </p:oleObj>
              </mc:Choice>
              <mc:Fallback>
                <p:oleObj name="Equation" r:id="rId17" imgW="27810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95250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094598"/>
              </p:ext>
            </p:extLst>
          </p:nvPr>
        </p:nvGraphicFramePr>
        <p:xfrm>
          <a:off x="4495800" y="1917700"/>
          <a:ext cx="157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8" name="Equation" r:id="rId19" imgW="1574640" imgH="520560" progId="Equation.3">
                  <p:embed/>
                </p:oleObj>
              </mc:Choice>
              <mc:Fallback>
                <p:oleObj name="Equation" r:id="rId19" imgW="15746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17700"/>
                        <a:ext cx="1574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54" name="Text Box 26"/>
          <p:cNvSpPr txBox="1">
            <a:spLocks noChangeArrowheads="1"/>
          </p:cNvSpPr>
          <p:nvPr/>
        </p:nvSpPr>
        <p:spPr bwMode="auto">
          <a:xfrm>
            <a:off x="1981201" y="5848350"/>
            <a:ext cx="9893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Thus:</a:t>
            </a:r>
          </a:p>
        </p:txBody>
      </p:sp>
      <p:graphicFrame>
        <p:nvGraphicFramePr>
          <p:cNvPr id="380955" name="Object 27"/>
          <p:cNvGraphicFramePr>
            <a:graphicFrameLocks noChangeAspect="1"/>
          </p:cNvGraphicFramePr>
          <p:nvPr/>
        </p:nvGraphicFramePr>
        <p:xfrm>
          <a:off x="3733800" y="5695951"/>
          <a:ext cx="3517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9" name="Equation" r:id="rId21" imgW="3517560" imgH="723600" progId="Equation.3">
                  <p:embed/>
                </p:oleObj>
              </mc:Choice>
              <mc:Fallback>
                <p:oleObj name="Equation" r:id="rId21" imgW="35175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95951"/>
                        <a:ext cx="3517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5101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325630"/>
              </p:ext>
            </p:extLst>
          </p:nvPr>
        </p:nvGraphicFramePr>
        <p:xfrm>
          <a:off x="3048000" y="2020887"/>
          <a:ext cx="3517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6" name="Equation" r:id="rId3" imgW="3517560" imgH="723600" progId="Equation.3">
                  <p:embed/>
                </p:oleObj>
              </mc:Choice>
              <mc:Fallback>
                <p:oleObj name="Equation" r:id="rId3" imgW="35175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20887"/>
                        <a:ext cx="3517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05929"/>
              </p:ext>
            </p:extLst>
          </p:nvPr>
        </p:nvGraphicFramePr>
        <p:xfrm>
          <a:off x="2965450" y="4765675"/>
          <a:ext cx="3517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" name="Equation" r:id="rId5" imgW="3517560" imgH="723600" progId="Equation.3">
                  <p:embed/>
                </p:oleObj>
              </mc:Choice>
              <mc:Fallback>
                <p:oleObj name="Equation" r:id="rId5" imgW="35175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765675"/>
                        <a:ext cx="35179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4" name="AutoShape 6"/>
          <p:cNvSpPr>
            <a:spLocks noChangeArrowheads="1"/>
          </p:cNvSpPr>
          <p:nvPr/>
        </p:nvSpPr>
        <p:spPr bwMode="auto">
          <a:xfrm>
            <a:off x="4495801" y="4193143"/>
            <a:ext cx="485775" cy="455057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898526" y="3163669"/>
            <a:ext cx="10806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FF3300"/>
                </a:solidFill>
              </a:rPr>
              <a:t>BUT:</a:t>
            </a: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2514601" y="5457826"/>
            <a:ext cx="382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FF3300"/>
                </a:solidFill>
              </a:rPr>
              <a:t>CONTRADICTION!!!</a:t>
            </a:r>
          </a:p>
        </p:txBody>
      </p:sp>
      <p:graphicFrame>
        <p:nvGraphicFramePr>
          <p:cNvPr id="3450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854844"/>
              </p:ext>
            </p:extLst>
          </p:nvPr>
        </p:nvGraphicFramePr>
        <p:xfrm>
          <a:off x="2736850" y="316230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" name="Equation" r:id="rId7" imgW="4736880" imgH="723600" progId="Equation.3">
                  <p:embed/>
                </p:oleObj>
              </mc:Choice>
              <mc:Fallback>
                <p:oleObj name="Equation" r:id="rId7" imgW="4736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3162300"/>
                        <a:ext cx="473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8" name="Line 10"/>
          <p:cNvSpPr>
            <a:spLocks noChangeShapeType="1"/>
          </p:cNvSpPr>
          <p:nvPr/>
        </p:nvSpPr>
        <p:spPr bwMode="auto">
          <a:xfrm>
            <a:off x="381000" y="2971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3450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675751"/>
              </p:ext>
            </p:extLst>
          </p:nvPr>
        </p:nvGraphicFramePr>
        <p:xfrm>
          <a:off x="8305800" y="2235200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name="Equation" r:id="rId9" imgW="952200" imgH="431640" progId="Equation.3">
                  <p:embed/>
                </p:oleObj>
              </mc:Choice>
              <mc:Fallback>
                <p:oleObj name="Equation" r:id="rId9" imgW="952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235200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8379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2667000" y="2375848"/>
            <a:ext cx="7086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Our assumption </a:t>
            </a:r>
            <a:r>
              <a:rPr lang="en-US" altLang="en-US" sz="2800" dirty="0" smtClean="0"/>
              <a:t>that       is </a:t>
            </a:r>
            <a:r>
              <a:rPr lang="en-US" altLang="en-US" sz="2800" dirty="0"/>
              <a:t>a regular language is not true</a:t>
            </a: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498076"/>
              </p:ext>
            </p:extLst>
          </p:nvPr>
        </p:nvGraphicFramePr>
        <p:xfrm>
          <a:off x="5867400" y="24257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4257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381000" y="4246563"/>
            <a:ext cx="26484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>
                <a:solidFill>
                  <a:srgbClr val="FF3300"/>
                </a:solidFill>
              </a:rPr>
              <a:t>Conclusion:</a:t>
            </a:r>
          </a:p>
        </p:txBody>
      </p:sp>
      <p:graphicFrame>
        <p:nvGraphicFramePr>
          <p:cNvPr id="346117" name="Object 5"/>
          <p:cNvGraphicFramePr>
            <a:graphicFrameLocks noChangeAspect="1"/>
          </p:cNvGraphicFramePr>
          <p:nvPr/>
        </p:nvGraphicFramePr>
        <p:xfrm>
          <a:off x="3568701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1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4114800" y="4343400"/>
            <a:ext cx="3753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not a regular language</a:t>
            </a:r>
          </a:p>
        </p:txBody>
      </p:sp>
      <p:sp>
        <p:nvSpPr>
          <p:cNvPr id="346119" name="Text Box 7"/>
          <p:cNvSpPr txBox="1">
            <a:spLocks noChangeArrowheads="1"/>
          </p:cNvSpPr>
          <p:nvPr/>
        </p:nvSpPr>
        <p:spPr bwMode="auto">
          <a:xfrm>
            <a:off x="609600" y="2362200"/>
            <a:ext cx="1706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Therefore: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8327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3124200" y="3974068"/>
            <a:ext cx="3582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/>
              <a:t>Regular languages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685800" y="2067580"/>
            <a:ext cx="34775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Non-regular languages</a:t>
            </a:r>
          </a:p>
        </p:txBody>
      </p:sp>
      <p:graphicFrame>
        <p:nvGraphicFramePr>
          <p:cNvPr id="347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840793"/>
              </p:ext>
            </p:extLst>
          </p:nvPr>
        </p:nvGraphicFramePr>
        <p:xfrm>
          <a:off x="4267200" y="186690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3" imgW="3238200" imgH="723600" progId="Equation.3">
                  <p:embed/>
                </p:oleObj>
              </mc:Choice>
              <mc:Fallback>
                <p:oleObj name="Equation" r:id="rId3" imgW="32382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866900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1447800" y="3048000"/>
            <a:ext cx="5943600" cy="2743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2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304800" y="1461700"/>
            <a:ext cx="2035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2122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language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7696200" y="1584811"/>
            <a:ext cx="2103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not regular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533401" y="4979989"/>
            <a:ext cx="1357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1752600" y="5115580"/>
            <a:ext cx="38314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Use the Pumping Lemma</a:t>
            </a:r>
          </a:p>
        </p:txBody>
      </p:sp>
      <p:graphicFrame>
        <p:nvGraphicFramePr>
          <p:cNvPr id="349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247607"/>
              </p:ext>
            </p:extLst>
          </p:nvPr>
        </p:nvGraphicFramePr>
        <p:xfrm>
          <a:off x="4332753" y="1399168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Equation" r:id="rId3" imgW="3238200" imgH="723600" progId="Equation.3">
                  <p:embed/>
                </p:oleObj>
              </mc:Choice>
              <mc:Fallback>
                <p:oleObj name="Equation" r:id="rId3" imgW="32382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753" y="1399168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56344"/>
              </p:ext>
            </p:extLst>
          </p:nvPr>
        </p:nvGraphicFramePr>
        <p:xfrm>
          <a:off x="2857500" y="2425700"/>
          <a:ext cx="4191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5" imgW="4190760" imgH="545760" progId="Equation.3">
                  <p:embed/>
                </p:oleObj>
              </mc:Choice>
              <mc:Fallback>
                <p:oleObj name="Equation" r:id="rId5" imgW="41907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425700"/>
                        <a:ext cx="4191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072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Text Box 2"/>
          <p:cNvSpPr txBox="1">
            <a:spLocks noChangeArrowheads="1"/>
          </p:cNvSpPr>
          <p:nvPr/>
        </p:nvSpPr>
        <p:spPr bwMode="auto">
          <a:xfrm>
            <a:off x="762000" y="2057401"/>
            <a:ext cx="861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Assume for </a:t>
            </a:r>
            <a:r>
              <a:rPr lang="en-US" altLang="en-US" sz="2800" dirty="0" smtClean="0">
                <a:solidFill>
                  <a:srgbClr val="FF3300"/>
                </a:solidFill>
              </a:rPr>
              <a:t>contradiction </a:t>
            </a:r>
            <a:r>
              <a:rPr lang="en-US" altLang="en-US" sz="2800" dirty="0" smtClean="0"/>
              <a:t>that       </a:t>
            </a:r>
            <a:r>
              <a:rPr lang="en-US" altLang="en-US" sz="2800" dirty="0"/>
              <a:t>is a regular language</a:t>
            </a:r>
          </a:p>
        </p:txBody>
      </p:sp>
      <p:graphicFrame>
        <p:nvGraphicFramePr>
          <p:cNvPr id="350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16206"/>
              </p:ext>
            </p:extLst>
          </p:nvPr>
        </p:nvGraphicFramePr>
        <p:xfrm>
          <a:off x="5257800" y="2161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9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61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457200" y="4572001"/>
            <a:ext cx="861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Since        is </a:t>
            </a:r>
            <a:r>
              <a:rPr lang="en-US" altLang="en-US" sz="2800" dirty="0" smtClean="0">
                <a:solidFill>
                  <a:srgbClr val="FF3300"/>
                </a:solidFill>
              </a:rPr>
              <a:t>infinite </a:t>
            </a:r>
            <a:r>
              <a:rPr lang="en-US" altLang="en-US" sz="2800" dirty="0" smtClean="0"/>
              <a:t>we </a:t>
            </a:r>
            <a:r>
              <a:rPr lang="en-US" altLang="en-US" sz="2800" dirty="0"/>
              <a:t>can apply the </a:t>
            </a:r>
            <a:r>
              <a:rPr lang="en-US" altLang="en-US" sz="2800" dirty="0">
                <a:solidFill>
                  <a:srgbClr val="FF3300"/>
                </a:solidFill>
              </a:rPr>
              <a:t>Pumping Lemma</a:t>
            </a:r>
            <a:r>
              <a:rPr lang="en-US" altLang="en-US" sz="2800" dirty="0"/>
              <a:t> </a:t>
            </a:r>
          </a:p>
        </p:txBody>
      </p:sp>
      <p:graphicFrame>
        <p:nvGraphicFramePr>
          <p:cNvPr id="350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511435"/>
              </p:ext>
            </p:extLst>
          </p:nvPr>
        </p:nvGraphicFramePr>
        <p:xfrm>
          <a:off x="1446487" y="4636761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0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487" y="4636761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910281"/>
              </p:ext>
            </p:extLst>
          </p:nvPr>
        </p:nvGraphicFramePr>
        <p:xfrm>
          <a:off x="2881526" y="124460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Equation" r:id="rId7" imgW="3238200" imgH="723600" progId="Equation.3">
                  <p:embed/>
                </p:oleObj>
              </mc:Choice>
              <mc:Fallback>
                <p:oleObj name="Equation" r:id="rId7" imgW="32382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526" y="1244600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366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2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346414"/>
              </p:ext>
            </p:extLst>
          </p:nvPr>
        </p:nvGraphicFramePr>
        <p:xfrm>
          <a:off x="4419600" y="3679539"/>
          <a:ext cx="152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2" name="Equation" r:id="rId3" imgW="1523880" imgH="609480" progId="Equation.3">
                  <p:embed/>
                </p:oleObj>
              </mc:Choice>
              <mc:Fallback>
                <p:oleObj name="Equation" r:id="rId3" imgW="15238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679539"/>
                        <a:ext cx="152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2895600" y="3936294"/>
            <a:ext cx="11160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3300"/>
                </a:solidFill>
              </a:rPr>
              <a:t>String </a:t>
            </a:r>
            <a:endParaRPr lang="en-US" altLang="en-US" sz="2800" dirty="0">
              <a:solidFill>
                <a:srgbClr val="FF3300"/>
              </a:solidFill>
            </a:endParaRP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826751" y="2183368"/>
            <a:ext cx="67833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Let        be the integer in the </a:t>
            </a:r>
            <a:r>
              <a:rPr lang="en-US" altLang="en-US" sz="2800" dirty="0">
                <a:solidFill>
                  <a:srgbClr val="FF3300"/>
                </a:solidFill>
              </a:rPr>
              <a:t>Pumping Lemma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381000" y="2667000"/>
            <a:ext cx="4107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Pick</a:t>
            </a:r>
            <a:r>
              <a:rPr lang="en-US" altLang="en-US" sz="2800" dirty="0"/>
              <a:t> a string       such that:  </a:t>
            </a:r>
          </a:p>
        </p:txBody>
      </p:sp>
      <p:graphicFrame>
        <p:nvGraphicFramePr>
          <p:cNvPr id="351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055238"/>
              </p:ext>
            </p:extLst>
          </p:nvPr>
        </p:nvGraphicFramePr>
        <p:xfrm>
          <a:off x="2314576" y="2796254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3" name="Equation" r:id="rId5" imgW="368280" imgH="304560" progId="Equation.3">
                  <p:embed/>
                </p:oleObj>
              </mc:Choice>
              <mc:Fallback>
                <p:oleObj name="Equation" r:id="rId5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6" y="2796254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434591"/>
              </p:ext>
            </p:extLst>
          </p:nvPr>
        </p:nvGraphicFramePr>
        <p:xfrm>
          <a:off x="4223407" y="2671107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4" name="Equation" r:id="rId7" imgW="1422360" imgH="520560" progId="Equation.3">
                  <p:embed/>
                </p:oleObj>
              </mc:Choice>
              <mc:Fallback>
                <p:oleObj name="Equation" r:id="rId7" imgW="14223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407" y="2671107"/>
                        <a:ext cx="1422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99497"/>
              </p:ext>
            </p:extLst>
          </p:nvPr>
        </p:nvGraphicFramePr>
        <p:xfrm>
          <a:off x="7149944" y="26670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5" name="Equation" r:id="rId9" imgW="1549080" imgH="545760" progId="Equation.3">
                  <p:embed/>
                </p:oleObj>
              </mc:Choice>
              <mc:Fallback>
                <p:oleObj name="Equation" r:id="rId9" imgW="15490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9944" y="2667000"/>
                        <a:ext cx="1549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5911755" y="2667000"/>
            <a:ext cx="975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length</a:t>
            </a:r>
          </a:p>
        </p:txBody>
      </p:sp>
      <p:graphicFrame>
        <p:nvGraphicFramePr>
          <p:cNvPr id="3512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749445"/>
              </p:ext>
            </p:extLst>
          </p:nvPr>
        </p:nvGraphicFramePr>
        <p:xfrm>
          <a:off x="1578250" y="2305794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6" name="Equation" r:id="rId11" imgW="393480" imgH="304560" progId="Equation.3">
                  <p:embed/>
                </p:oleObj>
              </mc:Choice>
              <mc:Fallback>
                <p:oleObj name="Equation" r:id="rId11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250" y="2305794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244906"/>
              </p:ext>
            </p:extLst>
          </p:nvPr>
        </p:nvGraphicFramePr>
        <p:xfrm>
          <a:off x="2705100" y="1140382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7" name="Equation" r:id="rId13" imgW="3238200" imgH="723600" progId="Equation.3">
                  <p:embed/>
                </p:oleObj>
              </mc:Choice>
              <mc:Fallback>
                <p:oleObj name="Equation" r:id="rId13" imgW="32382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1140382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734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Text Box 2"/>
          <p:cNvSpPr txBox="1">
            <a:spLocks noChangeArrowheads="1"/>
          </p:cNvSpPr>
          <p:nvPr/>
        </p:nvSpPr>
        <p:spPr bwMode="auto">
          <a:xfrm>
            <a:off x="2438400" y="1066800"/>
            <a:ext cx="994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Write</a:t>
            </a:r>
          </a:p>
        </p:txBody>
      </p:sp>
      <p:graphicFrame>
        <p:nvGraphicFramePr>
          <p:cNvPr id="352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132861"/>
              </p:ext>
            </p:extLst>
          </p:nvPr>
        </p:nvGraphicFramePr>
        <p:xfrm>
          <a:off x="3719690" y="913003"/>
          <a:ext cx="2235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5" name="Equation" r:id="rId3" imgW="2234880" imgH="723600" progId="Equation.3">
                  <p:embed/>
                </p:oleObj>
              </mc:Choice>
              <mc:Fallback>
                <p:oleObj name="Equation" r:id="rId3" imgW="2234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690" y="913003"/>
                        <a:ext cx="2235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3733800" y="1676400"/>
            <a:ext cx="3332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it must be that length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381001" y="1688068"/>
            <a:ext cx="35556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From the </a:t>
            </a:r>
            <a:r>
              <a:rPr lang="en-US" altLang="en-US" sz="2400" dirty="0">
                <a:solidFill>
                  <a:srgbClr val="FF3300"/>
                </a:solidFill>
              </a:rPr>
              <a:t>Pumping Lemma</a:t>
            </a:r>
            <a:r>
              <a:rPr lang="en-US" altLang="en-US" sz="2400" dirty="0"/>
              <a:t> </a:t>
            </a:r>
          </a:p>
        </p:txBody>
      </p:sp>
      <p:graphicFrame>
        <p:nvGraphicFramePr>
          <p:cNvPr id="352263" name="Object 7"/>
          <p:cNvGraphicFramePr>
            <a:graphicFrameLocks noChangeAspect="1"/>
          </p:cNvGraphicFramePr>
          <p:nvPr/>
        </p:nvGraphicFramePr>
        <p:xfrm>
          <a:off x="1295400" y="3733801"/>
          <a:ext cx="6794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6" name="Equation" r:id="rId5" imgW="6794280" imgH="711000" progId="Equation.3">
                  <p:embed/>
                </p:oleObj>
              </mc:Choice>
              <mc:Fallback>
                <p:oleObj name="Equation" r:id="rId5" imgW="6794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1"/>
                        <a:ext cx="67945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5013326" y="60452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352265" name="AutoShape 9"/>
          <p:cNvSpPr>
            <a:spLocks/>
          </p:cNvSpPr>
          <p:nvPr/>
        </p:nvSpPr>
        <p:spPr bwMode="auto">
          <a:xfrm rot="5353442">
            <a:off x="3962400" y="4447461"/>
            <a:ext cx="457200" cy="401479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2266" name="AutoShape 10"/>
          <p:cNvSpPr>
            <a:spLocks/>
          </p:cNvSpPr>
          <p:nvPr/>
        </p:nvSpPr>
        <p:spPr bwMode="auto">
          <a:xfrm rot="5353442">
            <a:off x="4812507" y="4447461"/>
            <a:ext cx="457200" cy="401479"/>
          </a:xfrm>
          <a:prstGeom prst="rightBrace">
            <a:avLst>
              <a:gd name="adj1" fmla="val 143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2267" name="AutoShape 11"/>
          <p:cNvSpPr>
            <a:spLocks/>
          </p:cNvSpPr>
          <p:nvPr/>
        </p:nvSpPr>
        <p:spPr bwMode="auto">
          <a:xfrm rot="5353442">
            <a:off x="6513513" y="4429998"/>
            <a:ext cx="457200" cy="430054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2268" name="AutoShape 12"/>
          <p:cNvSpPr>
            <a:spLocks/>
          </p:cNvSpPr>
          <p:nvPr/>
        </p:nvSpPr>
        <p:spPr bwMode="auto">
          <a:xfrm rot="16153442">
            <a:off x="4761707" y="3536235"/>
            <a:ext cx="457200" cy="430054"/>
          </a:xfrm>
          <a:prstGeom prst="rightBrace">
            <a:avLst>
              <a:gd name="adj1" fmla="val 458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2269" name="AutoShape 13"/>
          <p:cNvSpPr>
            <a:spLocks/>
          </p:cNvSpPr>
          <p:nvPr/>
        </p:nvSpPr>
        <p:spPr bwMode="auto">
          <a:xfrm rot="16153442">
            <a:off x="7048500" y="3556873"/>
            <a:ext cx="381000" cy="430054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2270" name="Object 14"/>
          <p:cNvGraphicFramePr>
            <a:graphicFrameLocks noChangeAspect="1"/>
          </p:cNvGraphicFramePr>
          <p:nvPr/>
        </p:nvGraphicFramePr>
        <p:xfrm>
          <a:off x="4038601" y="49530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7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49530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1" name="Object 15"/>
          <p:cNvGraphicFramePr>
            <a:graphicFrameLocks noChangeAspect="1"/>
          </p:cNvGraphicFramePr>
          <p:nvPr/>
        </p:nvGraphicFramePr>
        <p:xfrm>
          <a:off x="4876801" y="49530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8" name="Equation" r:id="rId9" imgW="317160" imgH="406080" progId="Equation.3">
                  <p:embed/>
                </p:oleObj>
              </mc:Choice>
              <mc:Fallback>
                <p:oleObj name="Equation" r:id="rId9" imgW="317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49530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2" name="Object 16"/>
          <p:cNvGraphicFramePr>
            <a:graphicFrameLocks noChangeAspect="1"/>
          </p:cNvGraphicFramePr>
          <p:nvPr/>
        </p:nvGraphicFramePr>
        <p:xfrm>
          <a:off x="6648451" y="5033963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9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1" y="5033963"/>
                        <a:ext cx="26511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3" name="Object 17"/>
          <p:cNvGraphicFramePr>
            <a:graphicFrameLocks noChangeAspect="1"/>
          </p:cNvGraphicFramePr>
          <p:nvPr/>
        </p:nvGraphicFramePr>
        <p:xfrm>
          <a:off x="4724400" y="3124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0" name="Equation" r:id="rId13" imgW="393480" imgH="304560" progId="Equation.3">
                  <p:embed/>
                </p:oleObj>
              </mc:Choice>
              <mc:Fallback>
                <p:oleObj name="Equation" r:id="rId13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124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4" name="Object 18"/>
          <p:cNvGraphicFramePr>
            <a:graphicFrameLocks noChangeAspect="1"/>
          </p:cNvGraphicFramePr>
          <p:nvPr/>
        </p:nvGraphicFramePr>
        <p:xfrm>
          <a:off x="6629400" y="3048000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1" name="Equation" r:id="rId15" imgW="1155600" imgH="419040" progId="Equation.3">
                  <p:embed/>
                </p:oleObj>
              </mc:Choice>
              <mc:Fallback>
                <p:oleObj name="Equation" r:id="rId15" imgW="1155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048000"/>
                        <a:ext cx="115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522115"/>
              </p:ext>
            </p:extLst>
          </p:nvPr>
        </p:nvGraphicFramePr>
        <p:xfrm>
          <a:off x="2623167" y="219962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2" name="Equation" r:id="rId17" imgW="3543120" imgH="545760" progId="Equation.3">
                  <p:embed/>
                </p:oleObj>
              </mc:Choice>
              <mc:Fallback>
                <p:oleObj name="Equation" r:id="rId17" imgW="35431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167" y="2199620"/>
                        <a:ext cx="3543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8" name="Object 22"/>
          <p:cNvGraphicFramePr>
            <a:graphicFrameLocks noChangeAspect="1"/>
          </p:cNvGraphicFramePr>
          <p:nvPr/>
        </p:nvGraphicFramePr>
        <p:xfrm>
          <a:off x="3962400" y="5867400"/>
          <a:ext cx="364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3" name="Equation" r:id="rId19" imgW="3644640" imgH="723600" progId="Equation.3">
                  <p:embed/>
                </p:oleObj>
              </mc:Choice>
              <mc:Fallback>
                <p:oleObj name="Equation" r:id="rId19" imgW="36446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867400"/>
                        <a:ext cx="3644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79" name="Text Box 23"/>
          <p:cNvSpPr txBox="1">
            <a:spLocks noChangeArrowheads="1"/>
          </p:cNvSpPr>
          <p:nvPr/>
        </p:nvSpPr>
        <p:spPr bwMode="auto">
          <a:xfrm>
            <a:off x="2514601" y="6019800"/>
            <a:ext cx="9893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Thus: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207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381001" y="2616200"/>
            <a:ext cx="4138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From the</a:t>
            </a:r>
            <a:r>
              <a:rPr lang="en-US" altLang="en-US" sz="2800" dirty="0">
                <a:solidFill>
                  <a:srgbClr val="FF3300"/>
                </a:solidFill>
              </a:rPr>
              <a:t> Pumping Lemma:</a:t>
            </a:r>
          </a:p>
        </p:txBody>
      </p:sp>
      <p:graphicFrame>
        <p:nvGraphicFramePr>
          <p:cNvPr id="353283" name="Object 3"/>
          <p:cNvGraphicFramePr>
            <a:graphicFrameLocks noChangeAspect="1"/>
          </p:cNvGraphicFramePr>
          <p:nvPr/>
        </p:nvGraphicFramePr>
        <p:xfrm>
          <a:off x="5975350" y="2514601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7" name="Equation" r:id="rId3" imgW="2412720" imgH="723600" progId="Equation.3">
                  <p:embed/>
                </p:oleObj>
              </mc:Choice>
              <mc:Fallback>
                <p:oleObj name="Equation" r:id="rId3" imgW="241272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2514601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4" name="Object 4"/>
          <p:cNvGraphicFramePr>
            <a:graphicFrameLocks noChangeAspect="1"/>
          </p:cNvGraphicFramePr>
          <p:nvPr/>
        </p:nvGraphicFramePr>
        <p:xfrm>
          <a:off x="6210300" y="3581401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8" name="Equation" r:id="rId5" imgW="2323800" imgH="533160" progId="Equation.3">
                  <p:embed/>
                </p:oleObj>
              </mc:Choice>
              <mc:Fallback>
                <p:oleObj name="Equation" r:id="rId5" imgW="23238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3581401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2590801" y="5257800"/>
            <a:ext cx="9893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Thus:</a:t>
            </a:r>
          </a:p>
        </p:txBody>
      </p:sp>
      <p:graphicFrame>
        <p:nvGraphicFramePr>
          <p:cNvPr id="353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062693"/>
              </p:ext>
            </p:extLst>
          </p:nvPr>
        </p:nvGraphicFramePr>
        <p:xfrm>
          <a:off x="990600" y="1487487"/>
          <a:ext cx="219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9" name="Equation" r:id="rId7" imgW="2197080" imgH="723600" progId="Equation.3">
                  <p:embed/>
                </p:oleObj>
              </mc:Choice>
              <mc:Fallback>
                <p:oleObj name="Equation" r:id="rId7" imgW="21970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87487"/>
                        <a:ext cx="2197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4114800" y="5181601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0" name="Equation" r:id="rId9" imgW="2501640" imgH="723600" progId="Equation.3">
                  <p:embed/>
                </p:oleObj>
              </mc:Choice>
              <mc:Fallback>
                <p:oleObj name="Equation" r:id="rId9" imgW="25016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81601"/>
                        <a:ext cx="2501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250650"/>
              </p:ext>
            </p:extLst>
          </p:nvPr>
        </p:nvGraphicFramePr>
        <p:xfrm>
          <a:off x="4267200" y="1562100"/>
          <a:ext cx="364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1" name="Equation" r:id="rId11" imgW="3644640" imgH="723600" progId="Equation.3">
                  <p:embed/>
                </p:oleObj>
              </mc:Choice>
              <mc:Fallback>
                <p:oleObj name="Equation" r:id="rId11" imgW="36446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562100"/>
                        <a:ext cx="3644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903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381000" y="2047613"/>
            <a:ext cx="4220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From the </a:t>
            </a:r>
            <a:r>
              <a:rPr lang="en-US" altLang="en-US" sz="2800" dirty="0">
                <a:solidFill>
                  <a:srgbClr val="FF3300"/>
                </a:solidFill>
              </a:rPr>
              <a:t>Pumping Lemma:</a:t>
            </a:r>
            <a:r>
              <a:rPr lang="en-US" altLang="en-US" sz="2800" dirty="0"/>
              <a:t> </a:t>
            </a:r>
          </a:p>
        </p:txBody>
      </p:sp>
      <p:graphicFrame>
        <p:nvGraphicFramePr>
          <p:cNvPr id="381958" name="Object 6"/>
          <p:cNvGraphicFramePr>
            <a:graphicFrameLocks noChangeAspect="1"/>
          </p:cNvGraphicFramePr>
          <p:nvPr/>
        </p:nvGraphicFramePr>
        <p:xfrm>
          <a:off x="838200" y="3505201"/>
          <a:ext cx="7810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9" name="Equation" r:id="rId3" imgW="7810200" imgH="723600" progId="Equation.3">
                  <p:embed/>
                </p:oleObj>
              </mc:Choice>
              <mc:Fallback>
                <p:oleObj name="Equation" r:id="rId3" imgW="78102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05201"/>
                        <a:ext cx="78105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0" name="AutoShape 8"/>
          <p:cNvSpPr>
            <a:spLocks/>
          </p:cNvSpPr>
          <p:nvPr/>
        </p:nvSpPr>
        <p:spPr bwMode="auto">
          <a:xfrm rot="5353442">
            <a:off x="2590800" y="4218861"/>
            <a:ext cx="457200" cy="401479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1961" name="AutoShape 9"/>
          <p:cNvSpPr>
            <a:spLocks/>
          </p:cNvSpPr>
          <p:nvPr/>
        </p:nvSpPr>
        <p:spPr bwMode="auto">
          <a:xfrm rot="5353442">
            <a:off x="3440907" y="4218861"/>
            <a:ext cx="457200" cy="401479"/>
          </a:xfrm>
          <a:prstGeom prst="rightBrace">
            <a:avLst>
              <a:gd name="adj1" fmla="val 143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1962" name="AutoShape 10"/>
          <p:cNvSpPr>
            <a:spLocks/>
          </p:cNvSpPr>
          <p:nvPr/>
        </p:nvSpPr>
        <p:spPr bwMode="auto">
          <a:xfrm rot="5353442">
            <a:off x="6057900" y="4204573"/>
            <a:ext cx="457200" cy="430054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1963" name="AutoShape 11"/>
          <p:cNvSpPr>
            <a:spLocks/>
          </p:cNvSpPr>
          <p:nvPr/>
        </p:nvSpPr>
        <p:spPr bwMode="auto">
          <a:xfrm rot="16153442">
            <a:off x="3884613" y="3283823"/>
            <a:ext cx="457200" cy="430054"/>
          </a:xfrm>
          <a:prstGeom prst="rightBrace">
            <a:avLst>
              <a:gd name="adj1" fmla="val 6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1964" name="AutoShape 12"/>
          <p:cNvSpPr>
            <a:spLocks/>
          </p:cNvSpPr>
          <p:nvPr/>
        </p:nvSpPr>
        <p:spPr bwMode="auto">
          <a:xfrm rot="16153442">
            <a:off x="6515100" y="3328273"/>
            <a:ext cx="381000" cy="430054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65" name="Object 13"/>
          <p:cNvGraphicFramePr>
            <a:graphicFrameLocks noChangeAspect="1"/>
          </p:cNvGraphicFramePr>
          <p:nvPr/>
        </p:nvGraphicFramePr>
        <p:xfrm>
          <a:off x="2667001" y="47244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0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7244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6" name="Object 14"/>
          <p:cNvGraphicFramePr>
            <a:graphicFrameLocks noChangeAspect="1"/>
          </p:cNvGraphicFramePr>
          <p:nvPr/>
        </p:nvGraphicFramePr>
        <p:xfrm>
          <a:off x="3505201" y="47244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1" name="Equation" r:id="rId7" imgW="317160" imgH="406080" progId="Equation.3">
                  <p:embed/>
                </p:oleObj>
              </mc:Choice>
              <mc:Fallback>
                <p:oleObj name="Equation" r:id="rId7" imgW="317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7244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7" name="Object 15"/>
          <p:cNvGraphicFramePr>
            <a:graphicFrameLocks noChangeAspect="1"/>
          </p:cNvGraphicFramePr>
          <p:nvPr/>
        </p:nvGraphicFramePr>
        <p:xfrm>
          <a:off x="6192838" y="4808538"/>
          <a:ext cx="26511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2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4808538"/>
                        <a:ext cx="265112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8" name="Object 16"/>
          <p:cNvGraphicFramePr>
            <a:graphicFrameLocks noChangeAspect="1"/>
          </p:cNvGraphicFramePr>
          <p:nvPr/>
        </p:nvGraphicFramePr>
        <p:xfrm>
          <a:off x="3505200" y="28194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3" name="Equation" r:id="rId11" imgW="1130040" imgH="431640" progId="Equation.3">
                  <p:embed/>
                </p:oleObj>
              </mc:Choice>
              <mc:Fallback>
                <p:oleObj name="Equation" r:id="rId11" imgW="1130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19400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9" name="Object 17"/>
          <p:cNvGraphicFramePr>
            <a:graphicFrameLocks noChangeAspect="1"/>
          </p:cNvGraphicFramePr>
          <p:nvPr/>
        </p:nvGraphicFramePr>
        <p:xfrm>
          <a:off x="6096000" y="2819400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4" name="Equation" r:id="rId13" imgW="1155600" imgH="419040" progId="Equation.3">
                  <p:embed/>
                </p:oleObj>
              </mc:Choice>
              <mc:Fallback>
                <p:oleObj name="Equation" r:id="rId13" imgW="1155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19400"/>
                        <a:ext cx="115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2" name="Text Box 20"/>
          <p:cNvSpPr txBox="1">
            <a:spLocks noChangeArrowheads="1"/>
          </p:cNvSpPr>
          <p:nvPr/>
        </p:nvSpPr>
        <p:spPr bwMode="auto">
          <a:xfrm>
            <a:off x="2286001" y="6019800"/>
            <a:ext cx="7008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Thus:</a:t>
            </a:r>
          </a:p>
        </p:txBody>
      </p:sp>
      <p:graphicFrame>
        <p:nvGraphicFramePr>
          <p:cNvPr id="3819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767972"/>
              </p:ext>
            </p:extLst>
          </p:nvPr>
        </p:nvGraphicFramePr>
        <p:xfrm>
          <a:off x="968124" y="1030287"/>
          <a:ext cx="219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5" name="Equation" r:id="rId15" imgW="2197080" imgH="723600" progId="Equation.3">
                  <p:embed/>
                </p:oleObj>
              </mc:Choice>
              <mc:Fallback>
                <p:oleObj name="Equation" r:id="rId15" imgW="21970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124" y="1030287"/>
                        <a:ext cx="2197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036715"/>
              </p:ext>
            </p:extLst>
          </p:nvPr>
        </p:nvGraphicFramePr>
        <p:xfrm>
          <a:off x="3429000" y="1104900"/>
          <a:ext cx="364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6" name="Equation" r:id="rId17" imgW="3644640" imgH="723600" progId="Equation.3">
                  <p:embed/>
                </p:oleObj>
              </mc:Choice>
              <mc:Fallback>
                <p:oleObj name="Equation" r:id="rId17" imgW="36446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04900"/>
                        <a:ext cx="3644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559735"/>
              </p:ext>
            </p:extLst>
          </p:nvPr>
        </p:nvGraphicFramePr>
        <p:xfrm>
          <a:off x="4432300" y="1868487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7" name="Equation" r:id="rId19" imgW="2501640" imgH="723600" progId="Equation.3">
                  <p:embed/>
                </p:oleObj>
              </mc:Choice>
              <mc:Fallback>
                <p:oleObj name="Equation" r:id="rId19" imgW="25016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1868487"/>
                        <a:ext cx="2501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6" name="AutoShape 24"/>
          <p:cNvSpPr>
            <a:spLocks/>
          </p:cNvSpPr>
          <p:nvPr/>
        </p:nvSpPr>
        <p:spPr bwMode="auto">
          <a:xfrm rot="5353442">
            <a:off x="4279107" y="4218861"/>
            <a:ext cx="457200" cy="401479"/>
          </a:xfrm>
          <a:prstGeom prst="rightBrace">
            <a:avLst>
              <a:gd name="adj1" fmla="val 143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77" name="Object 25"/>
          <p:cNvGraphicFramePr>
            <a:graphicFrameLocks noChangeAspect="1"/>
          </p:cNvGraphicFramePr>
          <p:nvPr/>
        </p:nvGraphicFramePr>
        <p:xfrm>
          <a:off x="4343401" y="47244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8" name="Equation" r:id="rId21" imgW="317160" imgH="406080" progId="Equation.3">
                  <p:embed/>
                </p:oleObj>
              </mc:Choice>
              <mc:Fallback>
                <p:oleObj name="Equation" r:id="rId21" imgW="317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47244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78" name="Object 26"/>
          <p:cNvGraphicFramePr>
            <a:graphicFrameLocks noChangeAspect="1"/>
          </p:cNvGraphicFramePr>
          <p:nvPr/>
        </p:nvGraphicFramePr>
        <p:xfrm>
          <a:off x="4114800" y="5943601"/>
          <a:ext cx="2273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9" name="Equation" r:id="rId22" imgW="2273040" imgH="723600" progId="Equation.3">
                  <p:embed/>
                </p:oleObj>
              </mc:Choice>
              <mc:Fallback>
                <p:oleObj name="Equation" r:id="rId22" imgW="22730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943601"/>
                        <a:ext cx="22733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199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Pumping Lemma</a:t>
            </a:r>
          </a:p>
          <a:p>
            <a:r>
              <a:rPr lang="en-US" dirty="0"/>
              <a:t>Non-regular Languages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1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448727"/>
              </p:ext>
            </p:extLst>
          </p:nvPr>
        </p:nvGraphicFramePr>
        <p:xfrm>
          <a:off x="2597150" y="2239514"/>
          <a:ext cx="2273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5" name="Equation" r:id="rId3" imgW="2273040" imgH="723600" progId="Equation.3">
                  <p:embed/>
                </p:oleObj>
              </mc:Choice>
              <mc:Fallback>
                <p:oleObj name="Equation" r:id="rId3" imgW="22730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239514"/>
                        <a:ext cx="22733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0" name="AutoShape 6"/>
          <p:cNvSpPr>
            <a:spLocks noChangeArrowheads="1"/>
          </p:cNvSpPr>
          <p:nvPr/>
        </p:nvSpPr>
        <p:spPr bwMode="auto">
          <a:xfrm>
            <a:off x="4257675" y="4583599"/>
            <a:ext cx="485775" cy="501491"/>
          </a:xfrm>
          <a:prstGeom prst="downArrow">
            <a:avLst>
              <a:gd name="adj1" fmla="val 50000"/>
              <a:gd name="adj2" fmla="val 549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527592"/>
              </p:ext>
            </p:extLst>
          </p:nvPr>
        </p:nvGraphicFramePr>
        <p:xfrm>
          <a:off x="3733800" y="5791200"/>
          <a:ext cx="196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6" name="Equation" r:id="rId5" imgW="1968480" imgH="533160" progId="Equation.3">
                  <p:embed/>
                </p:oleObj>
              </mc:Choice>
              <mc:Fallback>
                <p:oleObj name="Equation" r:id="rId5" imgW="1968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791200"/>
                        <a:ext cx="1968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656888"/>
              </p:ext>
            </p:extLst>
          </p:nvPr>
        </p:nvGraphicFramePr>
        <p:xfrm>
          <a:off x="3043237" y="3466531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7" name="Equation" r:id="rId7" imgW="3238200" imgH="723600" progId="Equation.3">
                  <p:embed/>
                </p:oleObj>
              </mc:Choice>
              <mc:Fallback>
                <p:oleObj name="Equation" r:id="rId7" imgW="32382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7" y="3466531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5" name="Text Box 11"/>
          <p:cNvSpPr txBox="1">
            <a:spLocks noChangeArrowheads="1"/>
          </p:cNvSpPr>
          <p:nvPr/>
        </p:nvSpPr>
        <p:spPr bwMode="auto">
          <a:xfrm>
            <a:off x="1524000" y="3281865"/>
            <a:ext cx="10470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Since:</a:t>
            </a:r>
          </a:p>
        </p:txBody>
      </p:sp>
      <p:graphicFrame>
        <p:nvGraphicFramePr>
          <p:cNvPr id="354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7945"/>
              </p:ext>
            </p:extLst>
          </p:nvPr>
        </p:nvGraphicFramePr>
        <p:xfrm>
          <a:off x="6553200" y="2345783"/>
          <a:ext cx="180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" name="Equation" r:id="rId9" imgW="1803240" imgH="545760" progId="Equation.3">
                  <p:embed/>
                </p:oleObj>
              </mc:Choice>
              <mc:Fallback>
                <p:oleObj name="Equation" r:id="rId9" imgW="180324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45783"/>
                        <a:ext cx="1803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9" name="Text Box 15"/>
          <p:cNvSpPr txBox="1">
            <a:spLocks noChangeArrowheads="1"/>
          </p:cNvSpPr>
          <p:nvPr/>
        </p:nvSpPr>
        <p:spPr bwMode="auto">
          <a:xfrm>
            <a:off x="2358395" y="5085090"/>
            <a:ext cx="46081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 must exist      such that: </a:t>
            </a:r>
          </a:p>
        </p:txBody>
      </p:sp>
      <p:graphicFrame>
        <p:nvGraphicFramePr>
          <p:cNvPr id="354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22227"/>
              </p:ext>
            </p:extLst>
          </p:nvPr>
        </p:nvGraphicFramePr>
        <p:xfrm>
          <a:off x="4917886" y="5161048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9" name="Equation" r:id="rId11" imgW="355320" imgH="406080" progId="Equation.3">
                  <p:embed/>
                </p:oleObj>
              </mc:Choice>
              <mc:Fallback>
                <p:oleObj name="Equation" r:id="rId11" imgW="3553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7886" y="5161048"/>
                        <a:ext cx="35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21" name="Line 17"/>
          <p:cNvSpPr>
            <a:spLocks noChangeShapeType="1"/>
          </p:cNvSpPr>
          <p:nvPr/>
        </p:nvSpPr>
        <p:spPr bwMode="auto">
          <a:xfrm>
            <a:off x="345886" y="3048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047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572240" y="1003300"/>
            <a:ext cx="15838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However:</a:t>
            </a:r>
          </a:p>
        </p:txBody>
      </p:sp>
      <p:graphicFrame>
        <p:nvGraphicFramePr>
          <p:cNvPr id="3594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896165"/>
              </p:ext>
            </p:extLst>
          </p:nvPr>
        </p:nvGraphicFramePr>
        <p:xfrm>
          <a:off x="4419600" y="1003300"/>
          <a:ext cx="22606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5" name="Equation" r:id="rId3" imgW="2260440" imgH="3568680" progId="Equation.3">
                  <p:embed/>
                </p:oleObj>
              </mc:Choice>
              <mc:Fallback>
                <p:oleObj name="Equation" r:id="rId3" imgW="2260440" imgH="3568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003300"/>
                        <a:ext cx="2260600" cy="356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26902"/>
              </p:ext>
            </p:extLst>
          </p:nvPr>
        </p:nvGraphicFramePr>
        <p:xfrm>
          <a:off x="2978150" y="10033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6" name="Equation" r:id="rId5" imgW="1054080" imgH="431640" progId="Equation.3">
                  <p:embed/>
                </p:oleObj>
              </mc:Choice>
              <mc:Fallback>
                <p:oleObj name="Equation" r:id="rId5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1003300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7287130" y="1039420"/>
            <a:ext cx="6002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</a:t>
            </a:r>
          </a:p>
        </p:txBody>
      </p:sp>
      <p:graphicFrame>
        <p:nvGraphicFramePr>
          <p:cNvPr id="359438" name="Object 14"/>
          <p:cNvGraphicFramePr>
            <a:graphicFrameLocks noChangeAspect="1"/>
          </p:cNvGraphicFramePr>
          <p:nvPr/>
        </p:nvGraphicFramePr>
        <p:xfrm>
          <a:off x="4368800" y="2305050"/>
          <a:ext cx="25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7" name="Equation" r:id="rId7" imgW="253800" imgH="571320" progId="Equation.3">
                  <p:embed/>
                </p:oleObj>
              </mc:Choice>
              <mc:Fallback>
                <p:oleObj name="Equation" r:id="rId7" imgW="253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2305050"/>
                        <a:ext cx="25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701933"/>
              </p:ext>
            </p:extLst>
          </p:nvPr>
        </p:nvGraphicFramePr>
        <p:xfrm>
          <a:off x="8280400" y="1003300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8" name="Equation" r:id="rId9" imgW="1054080" imgH="419040" progId="Equation.3">
                  <p:embed/>
                </p:oleObj>
              </mc:Choice>
              <mc:Fallback>
                <p:oleObj name="Equation" r:id="rId9" imgW="1054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0" y="1003300"/>
                        <a:ext cx="1054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240035"/>
              </p:ext>
            </p:extLst>
          </p:nvPr>
        </p:nvGraphicFramePr>
        <p:xfrm>
          <a:off x="3505200" y="5181600"/>
          <a:ext cx="299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" name="Equation" r:id="rId11" imgW="2997000" imgH="533160" progId="Equation.3">
                  <p:embed/>
                </p:oleObj>
              </mc:Choice>
              <mc:Fallback>
                <p:oleObj name="Equation" r:id="rId11" imgW="29970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299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42" name="AutoShape 18"/>
          <p:cNvSpPr>
            <a:spLocks noChangeArrowheads="1"/>
          </p:cNvSpPr>
          <p:nvPr/>
        </p:nvSpPr>
        <p:spPr bwMode="auto">
          <a:xfrm>
            <a:off x="4495800" y="4678918"/>
            <a:ext cx="485775" cy="426482"/>
          </a:xfrm>
          <a:prstGeom prst="down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43" name="AutoShape 19"/>
          <p:cNvSpPr>
            <a:spLocks noChangeArrowheads="1"/>
          </p:cNvSpPr>
          <p:nvPr/>
        </p:nvSpPr>
        <p:spPr bwMode="auto">
          <a:xfrm>
            <a:off x="4572001" y="5821918"/>
            <a:ext cx="485775" cy="426482"/>
          </a:xfrm>
          <a:prstGeom prst="down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94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467637"/>
              </p:ext>
            </p:extLst>
          </p:nvPr>
        </p:nvGraphicFramePr>
        <p:xfrm>
          <a:off x="3733800" y="6248400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" name="Equation" r:id="rId13" imgW="1981080" imgH="533160" progId="Equation.3">
                  <p:embed/>
                </p:oleObj>
              </mc:Choice>
              <mc:Fallback>
                <p:oleObj name="Equation" r:id="rId13" imgW="19810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248400"/>
                        <a:ext cx="1981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6172201" y="5943600"/>
            <a:ext cx="890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for any </a:t>
            </a:r>
          </a:p>
        </p:txBody>
      </p:sp>
      <p:graphicFrame>
        <p:nvGraphicFramePr>
          <p:cNvPr id="359446" name="Object 22"/>
          <p:cNvGraphicFramePr>
            <a:graphicFrameLocks noChangeAspect="1"/>
          </p:cNvGraphicFramePr>
          <p:nvPr/>
        </p:nvGraphicFramePr>
        <p:xfrm>
          <a:off x="7924800" y="609600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1" name="Equation" r:id="rId15" imgW="355320" imgH="406080" progId="Equation.3">
                  <p:embed/>
                </p:oleObj>
              </mc:Choice>
              <mc:Fallback>
                <p:oleObj name="Equation" r:id="rId15" imgW="3553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6096000"/>
                        <a:ext cx="35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7638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700503"/>
              </p:ext>
            </p:extLst>
          </p:nvPr>
        </p:nvGraphicFramePr>
        <p:xfrm>
          <a:off x="2354262" y="1893665"/>
          <a:ext cx="2273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0" name="Equation" r:id="rId3" imgW="2273040" imgH="723600" progId="Equation.3">
                  <p:embed/>
                </p:oleObj>
              </mc:Choice>
              <mc:Fallback>
                <p:oleObj name="Equation" r:id="rId3" imgW="22730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2" y="1893665"/>
                        <a:ext cx="22733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208752"/>
              </p:ext>
            </p:extLst>
          </p:nvPr>
        </p:nvGraphicFramePr>
        <p:xfrm>
          <a:off x="3602038" y="4676776"/>
          <a:ext cx="2273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" name="Equation" r:id="rId5" imgW="2273040" imgH="723600" progId="Equation.3">
                  <p:embed/>
                </p:oleObj>
              </mc:Choice>
              <mc:Fallback>
                <p:oleObj name="Equation" r:id="rId5" imgW="22730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4676776"/>
                        <a:ext cx="2273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6" name="AutoShape 6"/>
          <p:cNvSpPr>
            <a:spLocks noChangeArrowheads="1"/>
          </p:cNvSpPr>
          <p:nvPr/>
        </p:nvSpPr>
        <p:spPr bwMode="auto">
          <a:xfrm>
            <a:off x="4384675" y="4077800"/>
            <a:ext cx="485775" cy="455057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07" name="Text Box 7"/>
          <p:cNvSpPr txBox="1">
            <a:spLocks noChangeArrowheads="1"/>
          </p:cNvSpPr>
          <p:nvPr/>
        </p:nvSpPr>
        <p:spPr bwMode="auto">
          <a:xfrm>
            <a:off x="1433984" y="3270989"/>
            <a:ext cx="10806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FF3300"/>
                </a:solidFill>
              </a:rPr>
              <a:t>BUT: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2514601" y="5457826"/>
            <a:ext cx="382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FF3300"/>
                </a:solidFill>
              </a:rPr>
              <a:t>CONTRADICTION!!!</a:t>
            </a:r>
          </a:p>
        </p:txBody>
      </p:sp>
      <p:graphicFrame>
        <p:nvGraphicFramePr>
          <p:cNvPr id="3584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95640"/>
              </p:ext>
            </p:extLst>
          </p:nvPr>
        </p:nvGraphicFramePr>
        <p:xfrm>
          <a:off x="3008312" y="3175223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" name="Equation" r:id="rId7" imgW="3238200" imgH="723600" progId="Equation.3">
                  <p:embed/>
                </p:oleObj>
              </mc:Choice>
              <mc:Fallback>
                <p:oleObj name="Equation" r:id="rId7" imgW="32382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2" y="3175223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2" name="Line 12"/>
          <p:cNvSpPr>
            <a:spLocks noChangeShapeType="1"/>
          </p:cNvSpPr>
          <p:nvPr/>
        </p:nvSpPr>
        <p:spPr bwMode="auto">
          <a:xfrm>
            <a:off x="298450" y="2895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3584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257579"/>
              </p:ext>
            </p:extLst>
          </p:nvPr>
        </p:nvGraphicFramePr>
        <p:xfrm>
          <a:off x="6019800" y="2089354"/>
          <a:ext cx="180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3" name="Equation" r:id="rId9" imgW="1803240" imgH="545760" progId="Equation.3">
                  <p:embed/>
                </p:oleObj>
              </mc:Choice>
              <mc:Fallback>
                <p:oleObj name="Equation" r:id="rId9" imgW="180324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89354"/>
                        <a:ext cx="1803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75100" y="205830"/>
            <a:ext cx="5476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10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2460020" y="2218254"/>
            <a:ext cx="74459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Our assumption </a:t>
            </a:r>
            <a:r>
              <a:rPr lang="en-US" altLang="en-US" sz="3200" dirty="0" smtClean="0"/>
              <a:t>that       is </a:t>
            </a:r>
            <a:r>
              <a:rPr lang="en-US" altLang="en-US" sz="3200" dirty="0"/>
              <a:t>a regular language is not true</a:t>
            </a:r>
          </a:p>
        </p:txBody>
      </p:sp>
      <p:graphicFrame>
        <p:nvGraphicFramePr>
          <p:cNvPr id="355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7292"/>
              </p:ext>
            </p:extLst>
          </p:nvPr>
        </p:nvGraphicFramePr>
        <p:xfrm>
          <a:off x="6183010" y="2363163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010" y="2363163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381000" y="4246563"/>
            <a:ext cx="26484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>
                <a:solidFill>
                  <a:srgbClr val="FF3300"/>
                </a:solidFill>
              </a:rPr>
              <a:t>Conclusion:</a:t>
            </a:r>
          </a:p>
        </p:txBody>
      </p:sp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3568701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1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4114800" y="4343400"/>
            <a:ext cx="3753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not a regular language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381000" y="2265453"/>
            <a:ext cx="19266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Therefore: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21848" y="205830"/>
            <a:ext cx="558338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>
                <a:latin typeface="+mj-lt"/>
              </a:rPr>
              <a:t>Non-Regular Languages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37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Pumping </a:t>
            </a:r>
            <a:r>
              <a:rPr lang="en-US" dirty="0"/>
              <a:t>lemma </a:t>
            </a:r>
            <a:r>
              <a:rPr lang="en-US" dirty="0" smtClean="0"/>
              <a:t>is used to prove whether the given language is regular or not.</a:t>
            </a:r>
          </a:p>
          <a:p>
            <a:pPr algn="just"/>
            <a:r>
              <a:rPr lang="en-US" dirty="0" smtClean="0"/>
              <a:t>Formal proof is discussed in this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7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Pumping </a:t>
            </a:r>
            <a:r>
              <a:rPr lang="en-US" altLang="en-US" dirty="0" smtClean="0"/>
              <a:t>Lemma</a:t>
            </a:r>
            <a:endParaRPr lang="en-US" altLang="en-US" dirty="0"/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662820" y="1296263"/>
            <a:ext cx="5139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Given </a:t>
            </a:r>
            <a:r>
              <a:rPr lang="en-US" altLang="en-US" sz="2800" dirty="0"/>
              <a:t>a infinite regular language </a:t>
            </a:r>
            <a:endParaRPr lang="en-US" altLang="en-US" dirty="0"/>
          </a:p>
        </p:txBody>
      </p:sp>
      <p:graphicFrame>
        <p:nvGraphicFramePr>
          <p:cNvPr id="374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01829"/>
              </p:ext>
            </p:extLst>
          </p:nvPr>
        </p:nvGraphicFramePr>
        <p:xfrm>
          <a:off x="5537132" y="1413918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132" y="1413918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609600" y="1905000"/>
            <a:ext cx="4481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there </a:t>
            </a:r>
            <a:r>
              <a:rPr lang="en-US" altLang="en-US" sz="2800" dirty="0"/>
              <a:t>exists an integer           </a:t>
            </a:r>
            <a:endParaRPr lang="en-US" altLang="en-US" dirty="0"/>
          </a:p>
        </p:txBody>
      </p:sp>
      <p:graphicFrame>
        <p:nvGraphicFramePr>
          <p:cNvPr id="3747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551533"/>
              </p:ext>
            </p:extLst>
          </p:nvPr>
        </p:nvGraphicFramePr>
        <p:xfrm>
          <a:off x="4039728" y="2052447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" name="Equation" r:id="rId5" imgW="393480" imgH="304560" progId="Equation.3">
                  <p:embed/>
                </p:oleObj>
              </mc:Choice>
              <mc:Fallback>
                <p:oleObj name="Equation" r:id="rId5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728" y="2052447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609601" y="2895600"/>
            <a:ext cx="55043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 </a:t>
            </a:r>
            <a:r>
              <a:rPr lang="en-US" altLang="en-US" sz="2800" dirty="0"/>
              <a:t>for any </a:t>
            </a:r>
            <a:r>
              <a:rPr lang="en-US" altLang="en-US" sz="2800" dirty="0" smtClean="0"/>
              <a:t>string	        with </a:t>
            </a:r>
            <a:r>
              <a:rPr lang="en-US" altLang="en-US" sz="2800" dirty="0"/>
              <a:t>length   </a:t>
            </a:r>
          </a:p>
        </p:txBody>
      </p:sp>
      <p:graphicFrame>
        <p:nvGraphicFramePr>
          <p:cNvPr id="3747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928851"/>
              </p:ext>
            </p:extLst>
          </p:nvPr>
        </p:nvGraphicFramePr>
        <p:xfrm>
          <a:off x="2686644" y="2956064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" name="Equation" r:id="rId7" imgW="1155600" imgH="406080" progId="Equation.3">
                  <p:embed/>
                </p:oleObj>
              </mc:Choice>
              <mc:Fallback>
                <p:oleObj name="Equation" r:id="rId7" imgW="1155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644" y="2956064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228749"/>
              </p:ext>
            </p:extLst>
          </p:nvPr>
        </p:nvGraphicFramePr>
        <p:xfrm>
          <a:off x="5867400" y="2895601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" name="Equation" r:id="rId9" imgW="1549080" imgH="545760" progId="Equation.3">
                  <p:embed/>
                </p:oleObj>
              </mc:Choice>
              <mc:Fallback>
                <p:oleObj name="Equation" r:id="rId9" imgW="15490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95601"/>
                        <a:ext cx="1549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4" name="Text Box 10"/>
          <p:cNvSpPr txBox="1">
            <a:spLocks noChangeArrowheads="1"/>
          </p:cNvSpPr>
          <p:nvPr/>
        </p:nvSpPr>
        <p:spPr bwMode="auto">
          <a:xfrm>
            <a:off x="609601" y="3886200"/>
            <a:ext cx="2047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we </a:t>
            </a:r>
            <a:r>
              <a:rPr lang="en-US" altLang="en-US" sz="2800" dirty="0"/>
              <a:t>can write</a:t>
            </a:r>
          </a:p>
        </p:txBody>
      </p:sp>
      <p:graphicFrame>
        <p:nvGraphicFramePr>
          <p:cNvPr id="3747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83385"/>
              </p:ext>
            </p:extLst>
          </p:nvPr>
        </p:nvGraphicFramePr>
        <p:xfrm>
          <a:off x="2667000" y="40386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" name="Equation" r:id="rId11" imgW="1879560" imgH="419040" progId="Equation.3">
                  <p:embed/>
                </p:oleObj>
              </mc:Choice>
              <mc:Fallback>
                <p:oleObj name="Equation" r:id="rId11" imgW="1879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38600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6" name="Text Box 12"/>
          <p:cNvSpPr txBox="1">
            <a:spLocks noChangeArrowheads="1"/>
          </p:cNvSpPr>
          <p:nvPr/>
        </p:nvSpPr>
        <p:spPr bwMode="auto">
          <a:xfrm>
            <a:off x="609600" y="4953000"/>
            <a:ext cx="42482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With		 </a:t>
            </a:r>
            <a:r>
              <a:rPr lang="en-US" altLang="en-US" sz="2400" dirty="0" smtClean="0"/>
              <a:t>                       </a:t>
            </a:r>
            <a:r>
              <a:rPr lang="en-US" altLang="en-US" sz="2800" dirty="0"/>
              <a:t>and</a:t>
            </a:r>
          </a:p>
        </p:txBody>
      </p:sp>
      <p:graphicFrame>
        <p:nvGraphicFramePr>
          <p:cNvPr id="3747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681064"/>
              </p:ext>
            </p:extLst>
          </p:nvPr>
        </p:nvGraphicFramePr>
        <p:xfrm>
          <a:off x="1447800" y="4953001"/>
          <a:ext cx="2146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" name="Equation" r:id="rId13" imgW="2145960" imgH="545760" progId="Equation.3">
                  <p:embed/>
                </p:oleObj>
              </mc:Choice>
              <mc:Fallback>
                <p:oleObj name="Equation" r:id="rId13" imgW="21459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53001"/>
                        <a:ext cx="2146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8" name="Object 14"/>
          <p:cNvGraphicFramePr>
            <a:graphicFrameLocks noChangeAspect="1"/>
          </p:cNvGraphicFramePr>
          <p:nvPr/>
        </p:nvGraphicFramePr>
        <p:xfrm>
          <a:off x="5867400" y="4953001"/>
          <a:ext cx="1435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" name="Equation" r:id="rId15" imgW="1434960" imgH="545760" progId="Equation.3">
                  <p:embed/>
                </p:oleObj>
              </mc:Choice>
              <mc:Fallback>
                <p:oleObj name="Equation" r:id="rId15" imgW="14349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953001"/>
                        <a:ext cx="14351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609601" y="5943600"/>
            <a:ext cx="16849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3300"/>
                </a:solidFill>
              </a:rPr>
              <a:t> </a:t>
            </a:r>
            <a:r>
              <a:rPr lang="en-US" altLang="en-US" sz="2800" dirty="0">
                <a:solidFill>
                  <a:srgbClr val="FF3300"/>
                </a:solidFill>
              </a:rPr>
              <a:t>such that:</a:t>
            </a:r>
          </a:p>
        </p:txBody>
      </p:sp>
      <p:graphicFrame>
        <p:nvGraphicFramePr>
          <p:cNvPr id="374800" name="Object 16"/>
          <p:cNvGraphicFramePr>
            <a:graphicFrameLocks noChangeAspect="1"/>
          </p:cNvGraphicFramePr>
          <p:nvPr/>
        </p:nvGraphicFramePr>
        <p:xfrm>
          <a:off x="3429000" y="5791201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" name="Equation" r:id="rId17" imgW="2412720" imgH="723600" progId="Equation.3">
                  <p:embed/>
                </p:oleObj>
              </mc:Choice>
              <mc:Fallback>
                <p:oleObj name="Equation" r:id="rId17" imgW="241272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791201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01" name="Object 17"/>
          <p:cNvGraphicFramePr>
            <a:graphicFrameLocks noChangeAspect="1"/>
          </p:cNvGraphicFramePr>
          <p:nvPr/>
        </p:nvGraphicFramePr>
        <p:xfrm>
          <a:off x="7010400" y="5943601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" name="Equation" r:id="rId19" imgW="2323800" imgH="533160" progId="Equation.3">
                  <p:embed/>
                </p:oleObj>
              </mc:Choice>
              <mc:Fallback>
                <p:oleObj name="Equation" r:id="rId19" imgW="23238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943601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398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5" name="Text Box 5"/>
          <p:cNvSpPr txBox="1">
            <a:spLocks noChangeArrowheads="1"/>
          </p:cNvSpPr>
          <p:nvPr/>
        </p:nvSpPr>
        <p:spPr bwMode="auto">
          <a:xfrm>
            <a:off x="2438400" y="3102114"/>
            <a:ext cx="39592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/>
              <a:t>Regular languages</a:t>
            </a:r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685800" y="1305580"/>
            <a:ext cx="34775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Non-regular languages</a:t>
            </a:r>
          </a:p>
        </p:txBody>
      </p:sp>
      <p:graphicFrame>
        <p:nvGraphicFramePr>
          <p:cNvPr id="348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213214"/>
              </p:ext>
            </p:extLst>
          </p:nvPr>
        </p:nvGraphicFramePr>
        <p:xfrm>
          <a:off x="5486400" y="1193800"/>
          <a:ext cx="3873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3" imgW="3873240" imgH="711000" progId="Equation.3">
                  <p:embed/>
                </p:oleObj>
              </mc:Choice>
              <mc:Fallback>
                <p:oleObj name="Equation" r:id="rId3" imgW="38732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193800"/>
                        <a:ext cx="3873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447800" y="2286000"/>
            <a:ext cx="5943600" cy="2743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The 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73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/>
          <p:cNvSpPr txBox="1">
            <a:spLocks noChangeArrowheads="1"/>
          </p:cNvSpPr>
          <p:nvPr/>
        </p:nvSpPr>
        <p:spPr bwMode="auto">
          <a:xfrm>
            <a:off x="495300" y="1143000"/>
            <a:ext cx="2035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2514600" y="1229380"/>
            <a:ext cx="2122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language</a:t>
            </a:r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4724400" y="1905000"/>
            <a:ext cx="2103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not regular</a:t>
            </a:r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990600" y="4468223"/>
            <a:ext cx="1357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336903" name="Text Box 7"/>
          <p:cNvSpPr txBox="1">
            <a:spLocks noChangeArrowheads="1"/>
          </p:cNvSpPr>
          <p:nvPr/>
        </p:nvSpPr>
        <p:spPr bwMode="auto">
          <a:xfrm>
            <a:off x="2667000" y="4572000"/>
            <a:ext cx="38314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Use the Pumping Lemma</a:t>
            </a:r>
          </a:p>
        </p:txBody>
      </p:sp>
      <p:graphicFrame>
        <p:nvGraphicFramePr>
          <p:cNvPr id="336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413507"/>
              </p:ext>
            </p:extLst>
          </p:nvPr>
        </p:nvGraphicFramePr>
        <p:xfrm>
          <a:off x="4889500" y="1066800"/>
          <a:ext cx="3873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3" imgW="3873240" imgH="711000" progId="Equation.3">
                  <p:embed/>
                </p:oleObj>
              </mc:Choice>
              <mc:Fallback>
                <p:oleObj name="Equation" r:id="rId3" imgW="38732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1066800"/>
                        <a:ext cx="3873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406980"/>
              </p:ext>
            </p:extLst>
          </p:nvPr>
        </p:nvGraphicFramePr>
        <p:xfrm>
          <a:off x="2692400" y="1905000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5" imgW="1879560" imgH="533160" progId="Equation.3">
                  <p:embed/>
                </p:oleObj>
              </mc:Choice>
              <mc:Fallback>
                <p:oleObj name="Equation" r:id="rId5" imgW="1879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905000"/>
                        <a:ext cx="187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The 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842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2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381504"/>
              </p:ext>
            </p:extLst>
          </p:nvPr>
        </p:nvGraphicFramePr>
        <p:xfrm>
          <a:off x="2857500" y="1270000"/>
          <a:ext cx="3873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Equation" r:id="rId3" imgW="3873240" imgH="711000" progId="Equation.3">
                  <p:embed/>
                </p:oleObj>
              </mc:Choice>
              <mc:Fallback>
                <p:oleObj name="Equation" r:id="rId3" imgW="38732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270000"/>
                        <a:ext cx="3873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838200" y="2057401"/>
            <a:ext cx="853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Assume for </a:t>
            </a:r>
            <a:r>
              <a:rPr lang="en-US" altLang="en-US" sz="2800" dirty="0" smtClean="0">
                <a:solidFill>
                  <a:srgbClr val="FF3300"/>
                </a:solidFill>
              </a:rPr>
              <a:t>contradiction </a:t>
            </a:r>
            <a:r>
              <a:rPr lang="en-US" altLang="en-US" sz="2800" dirty="0" smtClean="0"/>
              <a:t>that       </a:t>
            </a:r>
            <a:r>
              <a:rPr lang="en-US" altLang="en-US" sz="2800" dirty="0"/>
              <a:t>is a regular language</a:t>
            </a:r>
          </a:p>
        </p:txBody>
      </p:sp>
      <p:graphicFrame>
        <p:nvGraphicFramePr>
          <p:cNvPr id="309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820995"/>
              </p:ext>
            </p:extLst>
          </p:nvPr>
        </p:nvGraphicFramePr>
        <p:xfrm>
          <a:off x="5410200" y="2122161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122161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838200" y="4572001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Since        is </a:t>
            </a:r>
            <a:r>
              <a:rPr lang="en-US" altLang="en-US" sz="2800" dirty="0" smtClean="0">
                <a:solidFill>
                  <a:srgbClr val="FF3300"/>
                </a:solidFill>
              </a:rPr>
              <a:t>infinite </a:t>
            </a:r>
            <a:r>
              <a:rPr lang="en-US" altLang="en-US" sz="2800" dirty="0" smtClean="0"/>
              <a:t>we </a:t>
            </a:r>
            <a:r>
              <a:rPr lang="en-US" altLang="en-US" sz="2800" dirty="0"/>
              <a:t>can apply the </a:t>
            </a:r>
            <a:r>
              <a:rPr lang="en-US" altLang="en-US" sz="2800" dirty="0">
                <a:solidFill>
                  <a:srgbClr val="FF3300"/>
                </a:solidFill>
              </a:rPr>
              <a:t>Pumping Lemma</a:t>
            </a:r>
            <a:r>
              <a:rPr lang="en-US" altLang="en-US" sz="2800" dirty="0"/>
              <a:t> </a:t>
            </a:r>
          </a:p>
        </p:txBody>
      </p:sp>
      <p:graphicFrame>
        <p:nvGraphicFramePr>
          <p:cNvPr id="3092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444888"/>
              </p:ext>
            </p:extLst>
          </p:nvPr>
        </p:nvGraphicFramePr>
        <p:xfrm>
          <a:off x="1905000" y="4665127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7" imgW="330120" imgH="393480" progId="Equation.3">
                  <p:embed/>
                </p:oleObj>
              </mc:Choice>
              <mc:Fallback>
                <p:oleObj name="Equation" r:id="rId7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65127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The 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130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2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4485"/>
              </p:ext>
            </p:extLst>
          </p:nvPr>
        </p:nvGraphicFramePr>
        <p:xfrm>
          <a:off x="3886200" y="3657600"/>
          <a:ext cx="3187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" name="Equation" r:id="rId4" imgW="3187440" imgH="609480" progId="Equation.3">
                  <p:embed/>
                </p:oleObj>
              </mc:Choice>
              <mc:Fallback>
                <p:oleObj name="Equation" r:id="rId4" imgW="31874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3187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1676400" y="3810000"/>
            <a:ext cx="2055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3300"/>
                </a:solidFill>
              </a:rPr>
              <a:t>Picked String</a:t>
            </a:r>
            <a:endParaRPr lang="en-US" altLang="en-US" sz="2800" dirty="0">
              <a:solidFill>
                <a:srgbClr val="FF3300"/>
              </a:solidFill>
            </a:endParaRPr>
          </a:p>
        </p:txBody>
      </p:sp>
      <p:sp>
        <p:nvSpPr>
          <p:cNvPr id="310284" name="Text Box 12"/>
          <p:cNvSpPr txBox="1">
            <a:spLocks noChangeArrowheads="1"/>
          </p:cNvSpPr>
          <p:nvPr/>
        </p:nvSpPr>
        <p:spPr bwMode="auto">
          <a:xfrm>
            <a:off x="381000" y="1143000"/>
            <a:ext cx="67833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Let        be the integer in the </a:t>
            </a:r>
            <a:r>
              <a:rPr lang="en-US" altLang="en-US" sz="2800" dirty="0">
                <a:solidFill>
                  <a:srgbClr val="FF3300"/>
                </a:solidFill>
              </a:rPr>
              <a:t>Pumping Lemma</a:t>
            </a:r>
          </a:p>
        </p:txBody>
      </p:sp>
      <p:sp>
        <p:nvSpPr>
          <p:cNvPr id="310285" name="Text Box 13"/>
          <p:cNvSpPr txBox="1">
            <a:spLocks noChangeArrowheads="1"/>
          </p:cNvSpPr>
          <p:nvPr/>
        </p:nvSpPr>
        <p:spPr bwMode="auto">
          <a:xfrm>
            <a:off x="381000" y="2667000"/>
            <a:ext cx="4107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Pick</a:t>
            </a:r>
            <a:r>
              <a:rPr lang="en-US" altLang="en-US" sz="2800" dirty="0"/>
              <a:t> a string       such that:  </a:t>
            </a:r>
          </a:p>
        </p:txBody>
      </p:sp>
      <p:graphicFrame>
        <p:nvGraphicFramePr>
          <p:cNvPr id="3102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52425"/>
              </p:ext>
            </p:extLst>
          </p:nvPr>
        </p:nvGraphicFramePr>
        <p:xfrm>
          <a:off x="22987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" name="Equation" r:id="rId6" imgW="368280" imgH="304560" progId="Equation.3">
                  <p:embed/>
                </p:oleObj>
              </mc:Choice>
              <mc:Fallback>
                <p:oleObj name="Equation" r:id="rId6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53546"/>
              </p:ext>
            </p:extLst>
          </p:nvPr>
        </p:nvGraphicFramePr>
        <p:xfrm>
          <a:off x="4368800" y="26670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" name="Equation" r:id="rId8" imgW="1422360" imgH="520560" progId="Equation.3">
                  <p:embed/>
                </p:oleObj>
              </mc:Choice>
              <mc:Fallback>
                <p:oleObj name="Equation" r:id="rId8" imgW="14223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2667000"/>
                        <a:ext cx="1422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670049"/>
              </p:ext>
            </p:extLst>
          </p:nvPr>
        </p:nvGraphicFramePr>
        <p:xfrm>
          <a:off x="8128000" y="26670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" name="Equation" r:id="rId10" imgW="1549080" imgH="545760" progId="Equation.3">
                  <p:embed/>
                </p:oleObj>
              </mc:Choice>
              <mc:Fallback>
                <p:oleObj name="Equation" r:id="rId10" imgW="15490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2667000"/>
                        <a:ext cx="1549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9" name="Text Box 17"/>
          <p:cNvSpPr txBox="1">
            <a:spLocks noChangeArrowheads="1"/>
          </p:cNvSpPr>
          <p:nvPr/>
        </p:nvSpPr>
        <p:spPr bwMode="auto">
          <a:xfrm>
            <a:off x="7078038" y="2754868"/>
            <a:ext cx="975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length</a:t>
            </a:r>
          </a:p>
        </p:txBody>
      </p:sp>
      <p:graphicFrame>
        <p:nvGraphicFramePr>
          <p:cNvPr id="3102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794201"/>
              </p:ext>
            </p:extLst>
          </p:nvPr>
        </p:nvGraphicFramePr>
        <p:xfrm>
          <a:off x="1054100" y="1219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" name="Equation" r:id="rId12" imgW="393480" imgH="304560" progId="Equation.3">
                  <p:embed/>
                </p:oleObj>
              </mc:Choice>
              <mc:Fallback>
                <p:oleObj name="Equation" r:id="rId12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1219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064342"/>
              </p:ext>
            </p:extLst>
          </p:nvPr>
        </p:nvGraphicFramePr>
        <p:xfrm>
          <a:off x="3276600" y="1651000"/>
          <a:ext cx="3873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" name="Equation" r:id="rId14" imgW="3873240" imgH="711000" progId="Equation.3">
                  <p:embed/>
                </p:oleObj>
              </mc:Choice>
              <mc:Fallback>
                <p:oleObj name="Equation" r:id="rId14" imgW="38732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51000"/>
                        <a:ext cx="3873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92" name="Text Box 20"/>
          <p:cNvSpPr txBox="1">
            <a:spLocks noChangeArrowheads="1"/>
          </p:cNvSpPr>
          <p:nvPr/>
        </p:nvSpPr>
        <p:spPr bwMode="auto">
          <a:xfrm>
            <a:off x="5257800" y="2667000"/>
            <a:ext cx="1739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	and </a:t>
            </a:r>
            <a:endParaRPr lang="en-US" altLang="en-US" sz="2800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The 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151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781142" y="1228926"/>
            <a:ext cx="994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Write</a:t>
            </a:r>
          </a:p>
        </p:txBody>
      </p:sp>
      <p:graphicFrame>
        <p:nvGraphicFramePr>
          <p:cNvPr id="311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349985"/>
              </p:ext>
            </p:extLst>
          </p:nvPr>
        </p:nvGraphicFramePr>
        <p:xfrm>
          <a:off x="1773011" y="992994"/>
          <a:ext cx="39116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9" name="Equation" r:id="rId3" imgW="3911400" imgH="723600" progId="Equation.3">
                  <p:embed/>
                </p:oleObj>
              </mc:Choice>
              <mc:Fallback>
                <p:oleObj name="Equation" r:id="rId3" imgW="39114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011" y="992994"/>
                        <a:ext cx="39116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4405807" y="1756758"/>
            <a:ext cx="3332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it must be that length</a:t>
            </a:r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494658" y="1739132"/>
            <a:ext cx="4123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From the </a:t>
            </a:r>
            <a:r>
              <a:rPr lang="en-US" altLang="en-US" sz="2800" dirty="0">
                <a:solidFill>
                  <a:srgbClr val="FF3300"/>
                </a:solidFill>
              </a:rPr>
              <a:t>Pumping Lemma</a:t>
            </a:r>
            <a:r>
              <a:rPr lang="en-US" altLang="en-US" sz="2800" dirty="0"/>
              <a:t> </a:t>
            </a:r>
          </a:p>
        </p:txBody>
      </p:sp>
      <p:graphicFrame>
        <p:nvGraphicFramePr>
          <p:cNvPr id="311304" name="Object 8"/>
          <p:cNvGraphicFramePr>
            <a:graphicFrameLocks noChangeAspect="1"/>
          </p:cNvGraphicFramePr>
          <p:nvPr/>
        </p:nvGraphicFramePr>
        <p:xfrm>
          <a:off x="1860550" y="4049714"/>
          <a:ext cx="61341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0" name="Equation" r:id="rId5" imgW="6134040" imgH="533160" progId="Equation.3">
                  <p:embed/>
                </p:oleObj>
              </mc:Choice>
              <mc:Fallback>
                <p:oleObj name="Equation" r:id="rId5" imgW="61340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4049714"/>
                        <a:ext cx="61341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7" name="AutoShape 11"/>
          <p:cNvSpPr>
            <a:spLocks/>
          </p:cNvSpPr>
          <p:nvPr/>
        </p:nvSpPr>
        <p:spPr bwMode="auto">
          <a:xfrm rot="5353442">
            <a:off x="3252788" y="4593511"/>
            <a:ext cx="457200" cy="401479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308" name="AutoShape 12"/>
          <p:cNvSpPr>
            <a:spLocks/>
          </p:cNvSpPr>
          <p:nvPr/>
        </p:nvSpPr>
        <p:spPr bwMode="auto">
          <a:xfrm rot="5353442">
            <a:off x="4104482" y="4595099"/>
            <a:ext cx="457200" cy="401479"/>
          </a:xfrm>
          <a:prstGeom prst="rightBrace">
            <a:avLst>
              <a:gd name="adj1" fmla="val 143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309" name="AutoShape 13"/>
          <p:cNvSpPr>
            <a:spLocks/>
          </p:cNvSpPr>
          <p:nvPr/>
        </p:nvSpPr>
        <p:spPr bwMode="auto">
          <a:xfrm rot="5353442">
            <a:off x="6172994" y="4585573"/>
            <a:ext cx="457200" cy="430054"/>
          </a:xfrm>
          <a:prstGeom prst="rightBrace">
            <a:avLst>
              <a:gd name="adj1" fmla="val 555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310" name="AutoShape 14"/>
          <p:cNvSpPr>
            <a:spLocks/>
          </p:cNvSpPr>
          <p:nvPr/>
        </p:nvSpPr>
        <p:spPr bwMode="auto">
          <a:xfrm rot="16153442">
            <a:off x="4040188" y="3606086"/>
            <a:ext cx="457200" cy="430054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311" name="AutoShape 15"/>
          <p:cNvSpPr>
            <a:spLocks/>
          </p:cNvSpPr>
          <p:nvPr/>
        </p:nvSpPr>
        <p:spPr bwMode="auto">
          <a:xfrm rot="16153442">
            <a:off x="5678488" y="3631486"/>
            <a:ext cx="381000" cy="401479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1312" name="Object 16"/>
          <p:cNvGraphicFramePr>
            <a:graphicFrameLocks noChangeAspect="1"/>
          </p:cNvGraphicFramePr>
          <p:nvPr/>
        </p:nvGraphicFramePr>
        <p:xfrm>
          <a:off x="3279776" y="51181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6" y="51181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13" name="Object 17"/>
          <p:cNvGraphicFramePr>
            <a:graphicFrameLocks noChangeAspect="1"/>
          </p:cNvGraphicFramePr>
          <p:nvPr/>
        </p:nvGraphicFramePr>
        <p:xfrm>
          <a:off x="4168776" y="5100638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2" name="Equation" r:id="rId9" imgW="317160" imgH="406080" progId="Equation.3">
                  <p:embed/>
                </p:oleObj>
              </mc:Choice>
              <mc:Fallback>
                <p:oleObj name="Equation" r:id="rId9" imgW="317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6" y="5100638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14" name="Object 18"/>
          <p:cNvGraphicFramePr>
            <a:graphicFrameLocks noChangeAspect="1"/>
          </p:cNvGraphicFramePr>
          <p:nvPr/>
        </p:nvGraphicFramePr>
        <p:xfrm>
          <a:off x="6245226" y="5181601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3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6" y="5181601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15" name="Object 19"/>
          <p:cNvGraphicFramePr>
            <a:graphicFrameLocks noChangeAspect="1"/>
          </p:cNvGraphicFramePr>
          <p:nvPr/>
        </p:nvGraphicFramePr>
        <p:xfrm>
          <a:off x="4038600" y="3200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4" name="Equation" r:id="rId13" imgW="393480" imgH="304560" progId="Equation.3">
                  <p:embed/>
                </p:oleObj>
              </mc:Choice>
              <mc:Fallback>
                <p:oleObj name="Equation" r:id="rId13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16" name="Object 20"/>
          <p:cNvGraphicFramePr>
            <a:graphicFrameLocks noChangeAspect="1"/>
          </p:cNvGraphicFramePr>
          <p:nvPr/>
        </p:nvGraphicFramePr>
        <p:xfrm>
          <a:off x="5703888" y="326548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5" name="Equation" r:id="rId15" imgW="393480" imgH="304560" progId="Equation.3">
                  <p:embed/>
                </p:oleObj>
              </mc:Choice>
              <mc:Fallback>
                <p:oleObj name="Equation" r:id="rId15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3265488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17" name="AutoShape 21"/>
          <p:cNvSpPr>
            <a:spLocks/>
          </p:cNvSpPr>
          <p:nvPr/>
        </p:nvSpPr>
        <p:spPr bwMode="auto">
          <a:xfrm rot="16153442">
            <a:off x="6516688" y="3631486"/>
            <a:ext cx="381000" cy="401479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1318" name="Object 22"/>
          <p:cNvGraphicFramePr>
            <a:graphicFrameLocks noChangeAspect="1"/>
          </p:cNvGraphicFramePr>
          <p:nvPr/>
        </p:nvGraphicFramePr>
        <p:xfrm>
          <a:off x="6542088" y="326548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6" name="Equation" r:id="rId17" imgW="393480" imgH="304560" progId="Equation.3">
                  <p:embed/>
                </p:oleObj>
              </mc:Choice>
              <mc:Fallback>
                <p:oleObj name="Equation" r:id="rId17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3265488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19" name="AutoShape 23"/>
          <p:cNvSpPr>
            <a:spLocks/>
          </p:cNvSpPr>
          <p:nvPr/>
        </p:nvSpPr>
        <p:spPr bwMode="auto">
          <a:xfrm rot="16153442">
            <a:off x="7378700" y="3647361"/>
            <a:ext cx="381000" cy="401479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1320" name="Object 24"/>
          <p:cNvGraphicFramePr>
            <a:graphicFrameLocks noChangeAspect="1"/>
          </p:cNvGraphicFramePr>
          <p:nvPr/>
        </p:nvGraphicFramePr>
        <p:xfrm>
          <a:off x="7380288" y="326548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7" name="Equation" r:id="rId19" imgW="393480" imgH="304560" progId="Equation.3">
                  <p:embed/>
                </p:oleObj>
              </mc:Choice>
              <mc:Fallback>
                <p:oleObj name="Equation" r:id="rId19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265488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972672"/>
              </p:ext>
            </p:extLst>
          </p:nvPr>
        </p:nvGraphicFramePr>
        <p:xfrm>
          <a:off x="2247900" y="2351087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" name="Equation" r:id="rId21" imgW="3543120" imgH="545760" progId="Equation.3">
                  <p:embed/>
                </p:oleObj>
              </mc:Choice>
              <mc:Fallback>
                <p:oleObj name="Equation" r:id="rId21" imgW="35431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351087"/>
                        <a:ext cx="3543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22" name="Object 26"/>
          <p:cNvGraphicFramePr>
            <a:graphicFrameLocks noChangeAspect="1"/>
          </p:cNvGraphicFramePr>
          <p:nvPr/>
        </p:nvGraphicFramePr>
        <p:xfrm>
          <a:off x="2362200" y="594360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9" name="Equation" r:id="rId23" imgW="2781000" imgH="723600" progId="Equation.3">
                  <p:embed/>
                </p:oleObj>
              </mc:Choice>
              <mc:Fallback>
                <p:oleObj name="Equation" r:id="rId23" imgW="27810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94360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23" name="Text Box 27"/>
          <p:cNvSpPr txBox="1">
            <a:spLocks noChangeArrowheads="1"/>
          </p:cNvSpPr>
          <p:nvPr/>
        </p:nvSpPr>
        <p:spPr bwMode="auto">
          <a:xfrm>
            <a:off x="609601" y="6096000"/>
            <a:ext cx="7008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Thus: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The 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27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468</Words>
  <Application>Microsoft Office PowerPoint</Application>
  <PresentationFormat>A4 Paper (210x297 mm)</PresentationFormat>
  <Paragraphs>140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The Pumping Lemma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236</cp:revision>
  <dcterms:created xsi:type="dcterms:W3CDTF">2006-08-16T00:00:00Z</dcterms:created>
  <dcterms:modified xsi:type="dcterms:W3CDTF">2019-01-16T02:30:07Z</dcterms:modified>
</cp:coreProperties>
</file>