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54" r:id="rId2"/>
    <p:sldId id="355" r:id="rId3"/>
    <p:sldId id="307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3" r:id="rId15"/>
    <p:sldId id="356" r:id="rId1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4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936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161644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2718123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  <a:ea typeface="+mj-ea"/>
                <a:cs typeface="+mj-cs"/>
              </a:rPr>
              <a:t>Lecture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14:Applications of Pumping Lemma 2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19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685800" y="1219201"/>
            <a:ext cx="883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Each regular expression </a:t>
            </a:r>
            <a:r>
              <a:rPr lang="en-US" altLang="en-US" sz="2800" dirty="0" smtClean="0"/>
              <a:t>has </a:t>
            </a:r>
            <a:r>
              <a:rPr lang="en-US" altLang="en-US" sz="2800" dirty="0"/>
              <a:t>an associated action (in C code)</a:t>
            </a:r>
          </a:p>
        </p:txBody>
      </p:sp>
      <p:sp>
        <p:nvSpPr>
          <p:cNvPr id="366595" name="Text Box 3"/>
          <p:cNvSpPr txBox="1">
            <a:spLocks noChangeArrowheads="1"/>
          </p:cNvSpPr>
          <p:nvPr/>
        </p:nvSpPr>
        <p:spPr bwMode="auto">
          <a:xfrm>
            <a:off x="3710872" y="222206"/>
            <a:ext cx="234333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Examples</a:t>
            </a:r>
            <a:endParaRPr lang="en-US" altLang="en-US" sz="4400" dirty="0"/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685800" y="3352800"/>
            <a:ext cx="10615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\n</a:t>
            </a:r>
          </a:p>
        </p:txBody>
      </p:sp>
      <p:sp>
        <p:nvSpPr>
          <p:cNvPr id="366597" name="Text Box 5"/>
          <p:cNvSpPr txBox="1">
            <a:spLocks noChangeArrowheads="1"/>
          </p:cNvSpPr>
          <p:nvPr/>
        </p:nvSpPr>
        <p:spPr bwMode="auto">
          <a:xfrm>
            <a:off x="609601" y="2514600"/>
            <a:ext cx="29269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Regular expression</a:t>
            </a:r>
          </a:p>
        </p:txBody>
      </p:sp>
      <p:sp>
        <p:nvSpPr>
          <p:cNvPr id="366598" name="Text Box 6"/>
          <p:cNvSpPr txBox="1">
            <a:spLocks noChangeArrowheads="1"/>
          </p:cNvSpPr>
          <p:nvPr/>
        </p:nvSpPr>
        <p:spPr bwMode="auto">
          <a:xfrm>
            <a:off x="5486401" y="2514600"/>
            <a:ext cx="11256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Action</a:t>
            </a:r>
          </a:p>
        </p:txBody>
      </p:sp>
      <p:sp>
        <p:nvSpPr>
          <p:cNvPr id="366599" name="Text Box 7"/>
          <p:cNvSpPr txBox="1">
            <a:spLocks noChangeArrowheads="1"/>
          </p:cNvSpPr>
          <p:nvPr/>
        </p:nvSpPr>
        <p:spPr bwMode="auto">
          <a:xfrm>
            <a:off x="5486401" y="3276600"/>
            <a:ext cx="1838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err="1"/>
              <a:t>linenum</a:t>
            </a:r>
            <a:r>
              <a:rPr lang="en-US" altLang="en-US" sz="2800" dirty="0"/>
              <a:t>++;</a:t>
            </a:r>
          </a:p>
        </p:txBody>
      </p:sp>
      <p:sp>
        <p:nvSpPr>
          <p:cNvPr id="366600" name="Line 8"/>
          <p:cNvSpPr>
            <a:spLocks noChangeShapeType="1"/>
          </p:cNvSpPr>
          <p:nvPr/>
        </p:nvSpPr>
        <p:spPr bwMode="auto">
          <a:xfrm>
            <a:off x="381000" y="31242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01" name="Text Box 9"/>
          <p:cNvSpPr txBox="1">
            <a:spLocks noChangeArrowheads="1"/>
          </p:cNvSpPr>
          <p:nvPr/>
        </p:nvSpPr>
        <p:spPr bwMode="auto">
          <a:xfrm>
            <a:off x="685801" y="5486400"/>
            <a:ext cx="14959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[a-</a:t>
            </a:r>
            <a:r>
              <a:rPr lang="en-US" altLang="en-US" sz="2800" dirty="0" err="1"/>
              <a:t>zA</a:t>
            </a:r>
            <a:r>
              <a:rPr lang="en-US" altLang="en-US" sz="2800" dirty="0"/>
              <a:t>-Z]+</a:t>
            </a:r>
          </a:p>
        </p:txBody>
      </p:sp>
      <p:sp>
        <p:nvSpPr>
          <p:cNvPr id="366602" name="Text Box 10"/>
          <p:cNvSpPr txBox="1">
            <a:spLocks noChangeArrowheads="1"/>
          </p:cNvSpPr>
          <p:nvPr/>
        </p:nvSpPr>
        <p:spPr bwMode="auto">
          <a:xfrm>
            <a:off x="5410200" y="5562600"/>
            <a:ext cx="29575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err="1"/>
              <a:t>printf</a:t>
            </a:r>
            <a:r>
              <a:rPr lang="en-US" altLang="en-US" sz="2800" dirty="0"/>
              <a:t>(“identifier”);</a:t>
            </a:r>
          </a:p>
        </p:txBody>
      </p:sp>
      <p:sp>
        <p:nvSpPr>
          <p:cNvPr id="366603" name="Text Box 11"/>
          <p:cNvSpPr txBox="1">
            <a:spLocks noChangeArrowheads="1"/>
          </p:cNvSpPr>
          <p:nvPr/>
        </p:nvSpPr>
        <p:spPr bwMode="auto">
          <a:xfrm>
            <a:off x="685801" y="4419600"/>
            <a:ext cx="10615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[0-9]+</a:t>
            </a:r>
          </a:p>
        </p:txBody>
      </p:sp>
      <p:sp>
        <p:nvSpPr>
          <p:cNvPr id="366604" name="Text Box 12"/>
          <p:cNvSpPr txBox="1">
            <a:spLocks noChangeArrowheads="1"/>
          </p:cNvSpPr>
          <p:nvPr/>
        </p:nvSpPr>
        <p:spPr bwMode="auto">
          <a:xfrm>
            <a:off x="5470525" y="4292600"/>
            <a:ext cx="25383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err="1"/>
              <a:t>prinf</a:t>
            </a:r>
            <a:r>
              <a:rPr lang="en-US" altLang="en-US" sz="2800" dirty="0"/>
              <a:t>(“integer”);</a:t>
            </a:r>
          </a:p>
        </p:txBody>
      </p:sp>
    </p:spTree>
    <p:extLst>
      <p:ext uri="{BB962C8B-B14F-4D97-AF65-F5344CB8AC3E}">
        <p14:creationId xmlns:p14="http://schemas.microsoft.com/office/powerpoint/2010/main" val="169661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Text Box 2"/>
          <p:cNvSpPr txBox="1">
            <a:spLocks noChangeArrowheads="1"/>
          </p:cNvSpPr>
          <p:nvPr/>
        </p:nvSpPr>
        <p:spPr bwMode="auto">
          <a:xfrm>
            <a:off x="1828800" y="1288057"/>
            <a:ext cx="3818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Default action:</a:t>
            </a:r>
            <a:r>
              <a:rPr lang="en-US" altLang="en-US" sz="2800" dirty="0"/>
              <a:t>       ECHO;</a:t>
            </a:r>
          </a:p>
        </p:txBody>
      </p:sp>
      <p:sp>
        <p:nvSpPr>
          <p:cNvPr id="367619" name="Line 3"/>
          <p:cNvSpPr>
            <a:spLocks noChangeShapeType="1"/>
          </p:cNvSpPr>
          <p:nvPr/>
        </p:nvSpPr>
        <p:spPr bwMode="auto">
          <a:xfrm flipV="1">
            <a:off x="5198226" y="1811277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3048000" y="3505201"/>
            <a:ext cx="601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Prints the string </a:t>
            </a:r>
            <a:r>
              <a:rPr lang="en-US" altLang="en-US" sz="2800" dirty="0" smtClean="0"/>
              <a:t>identified to </a:t>
            </a:r>
            <a:r>
              <a:rPr lang="en-US" altLang="en-US" sz="2800" dirty="0"/>
              <a:t>the output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401722" y="152400"/>
            <a:ext cx="302166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Lex program</a:t>
            </a:r>
          </a:p>
        </p:txBody>
      </p:sp>
    </p:spTree>
    <p:extLst>
      <p:ext uri="{BB962C8B-B14F-4D97-AF65-F5344CB8AC3E}">
        <p14:creationId xmlns:p14="http://schemas.microsoft.com/office/powerpoint/2010/main" val="132366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Text Box 2"/>
          <p:cNvSpPr txBox="1">
            <a:spLocks noChangeArrowheads="1"/>
          </p:cNvSpPr>
          <p:nvPr/>
        </p:nvSpPr>
        <p:spPr bwMode="auto">
          <a:xfrm>
            <a:off x="3200401" y="1"/>
            <a:ext cx="395993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A </a:t>
            </a:r>
            <a:r>
              <a:rPr lang="en-US" altLang="en-US" sz="4400" dirty="0" smtClean="0">
                <a:latin typeface="+mj-lt"/>
              </a:rPr>
              <a:t>Small Program</a:t>
            </a:r>
            <a:endParaRPr lang="en-US" altLang="en-US" sz="4400" dirty="0">
              <a:latin typeface="+mj-lt"/>
            </a:endParaRPr>
          </a:p>
        </p:txBody>
      </p:sp>
      <p:sp>
        <p:nvSpPr>
          <p:cNvPr id="368643" name="Text Box 3"/>
          <p:cNvSpPr txBox="1">
            <a:spLocks noChangeArrowheads="1"/>
          </p:cNvSpPr>
          <p:nvPr/>
        </p:nvSpPr>
        <p:spPr bwMode="auto">
          <a:xfrm>
            <a:off x="669926" y="787401"/>
            <a:ext cx="104051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%%</a:t>
            </a:r>
          </a:p>
          <a:p>
            <a:endParaRPr lang="en-US" altLang="en-US" sz="2800" dirty="0"/>
          </a:p>
        </p:txBody>
      </p:sp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685801" y="3733800"/>
            <a:ext cx="14959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[a-</a:t>
            </a:r>
            <a:r>
              <a:rPr lang="en-US" altLang="en-US" sz="2800" dirty="0" err="1"/>
              <a:t>zA</a:t>
            </a:r>
            <a:r>
              <a:rPr lang="en-US" altLang="en-US" sz="2800" dirty="0"/>
              <a:t>-Z]+</a:t>
            </a:r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4876800" y="3733800"/>
            <a:ext cx="32782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err="1"/>
              <a:t>printf</a:t>
            </a:r>
            <a:r>
              <a:rPr lang="en-US" altLang="en-US" sz="2800" dirty="0"/>
              <a:t>(“Identifier\n”);</a:t>
            </a:r>
          </a:p>
        </p:txBody>
      </p:sp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685801" y="2667000"/>
            <a:ext cx="10615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[0-9]+</a:t>
            </a:r>
          </a:p>
        </p:txBody>
      </p:sp>
      <p:sp>
        <p:nvSpPr>
          <p:cNvPr id="368647" name="Text Box 7"/>
          <p:cNvSpPr txBox="1">
            <a:spLocks noChangeArrowheads="1"/>
          </p:cNvSpPr>
          <p:nvPr/>
        </p:nvSpPr>
        <p:spPr bwMode="auto">
          <a:xfrm>
            <a:off x="4876800" y="2667000"/>
            <a:ext cx="29780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err="1"/>
              <a:t>printf</a:t>
            </a:r>
            <a:r>
              <a:rPr lang="en-US" altLang="en-US" sz="2800" dirty="0"/>
              <a:t>(“Integer\n”);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685800" y="1524000"/>
            <a:ext cx="68964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[ \t\n]                       </a:t>
            </a:r>
            <a:r>
              <a:rPr lang="en-US" altLang="en-US" sz="2800" dirty="0" smtClean="0"/>
              <a:t>	    </a:t>
            </a:r>
            <a:r>
              <a:rPr lang="en-US" altLang="en-US" sz="2800" dirty="0"/>
              <a:t>;    /*skip spaces*/</a:t>
            </a:r>
          </a:p>
        </p:txBody>
      </p:sp>
    </p:spTree>
    <p:extLst>
      <p:ext uri="{BB962C8B-B14F-4D97-AF65-F5344CB8AC3E}">
        <p14:creationId xmlns:p14="http://schemas.microsoft.com/office/powerpoint/2010/main" val="242714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81000" y="1143000"/>
            <a:ext cx="8610600" cy="4495800"/>
            <a:chOff x="152400" y="990600"/>
            <a:chExt cx="8610600" cy="4495800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381000" y="2209800"/>
              <a:ext cx="2123851" cy="181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/>
                <a:t>1234    test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800" dirty="0" err="1"/>
                <a:t>var</a:t>
              </a:r>
              <a:r>
                <a:rPr lang="en-US" altLang="en-US" sz="2800" dirty="0"/>
                <a:t>  566     78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800" dirty="0"/>
                <a:t>9800 </a:t>
              </a:r>
            </a:p>
          </p:txBody>
        </p:sp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152400" y="1752600"/>
              <a:ext cx="3200400" cy="2743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990600" y="1143000"/>
              <a:ext cx="9621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Input</a:t>
              </a: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5943600" y="1600200"/>
              <a:ext cx="2819400" cy="3886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6553200" y="990600"/>
              <a:ext cx="122982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Output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6400800" y="1743075"/>
              <a:ext cx="1564852" cy="267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Integer</a:t>
              </a:r>
            </a:p>
            <a:p>
              <a:r>
                <a:rPr lang="en-US" altLang="en-US" sz="2800" dirty="0"/>
                <a:t>Identifier</a:t>
              </a:r>
            </a:p>
            <a:p>
              <a:r>
                <a:rPr lang="en-US" altLang="en-US" sz="2800" dirty="0"/>
                <a:t>Identifier</a:t>
              </a:r>
            </a:p>
            <a:p>
              <a:r>
                <a:rPr lang="en-US" altLang="en-US" sz="2800" dirty="0"/>
                <a:t>Integer</a:t>
              </a:r>
            </a:p>
            <a:p>
              <a:r>
                <a:rPr lang="en-US" altLang="en-US" sz="2800" dirty="0"/>
                <a:t>Integer</a:t>
              </a:r>
            </a:p>
            <a:p>
              <a:r>
                <a:rPr lang="en-US" altLang="en-US" sz="2800" dirty="0"/>
                <a:t>Integer</a:t>
              </a:r>
            </a:p>
          </p:txBody>
        </p:sp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200401" y="1"/>
            <a:ext cx="395993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A </a:t>
            </a:r>
            <a:r>
              <a:rPr lang="en-US" altLang="en-US" sz="4400" dirty="0" smtClean="0">
                <a:latin typeface="+mj-lt"/>
              </a:rPr>
              <a:t>Small Program</a:t>
            </a:r>
            <a:endParaRPr lang="en-US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776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ext Box 2"/>
          <p:cNvSpPr txBox="1">
            <a:spLocks noChangeArrowheads="1"/>
          </p:cNvSpPr>
          <p:nvPr/>
        </p:nvSpPr>
        <p:spPr bwMode="auto">
          <a:xfrm>
            <a:off x="2362200" y="228600"/>
            <a:ext cx="572137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Internal Structure of Lex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676400"/>
            <a:ext cx="9526960" cy="3495020"/>
            <a:chOff x="0" y="1676400"/>
            <a:chExt cx="9526960" cy="349502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228600" y="1676400"/>
              <a:ext cx="8686800" cy="1905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625475" y="1955800"/>
              <a:ext cx="2590800" cy="1219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685800" y="2057400"/>
              <a:ext cx="1883272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Regular </a:t>
              </a:r>
            </a:p>
            <a:p>
              <a:r>
                <a:rPr lang="en-US" altLang="en-US" sz="2800" dirty="0"/>
                <a:t>expressions</a:t>
              </a:r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3657600" y="2286000"/>
              <a:ext cx="77046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NFA</a:t>
              </a: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5257800" y="2286000"/>
              <a:ext cx="75924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DFA</a:t>
              </a: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7067550" y="1981200"/>
              <a:ext cx="1385316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Minimal</a:t>
              </a:r>
            </a:p>
            <a:p>
              <a:r>
                <a:rPr lang="en-US" altLang="en-US" sz="2800" dirty="0"/>
                <a:t>DFA</a:t>
              </a: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3581400" y="2057400"/>
              <a:ext cx="12192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5257800" y="2057400"/>
              <a:ext cx="10668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7010400" y="1752600"/>
              <a:ext cx="1676400" cy="160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0" y="2590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3200400" y="2590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>
              <a:off x="4800600" y="2590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6324600" y="25908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1524000" y="4648200"/>
              <a:ext cx="80029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The final states of the DFA </a:t>
              </a:r>
              <a:r>
                <a:rPr lang="en-US" altLang="en-US" sz="2800" dirty="0" smtClean="0"/>
                <a:t>are associated </a:t>
              </a:r>
              <a:r>
                <a:rPr lang="en-US" altLang="en-US" sz="2800" dirty="0"/>
                <a:t>with actions</a:t>
              </a:r>
            </a:p>
          </p:txBody>
        </p:sp>
      </p:grpSp>
      <p:sp>
        <p:nvSpPr>
          <p:cNvPr id="50" name="Line 17"/>
          <p:cNvSpPr>
            <a:spLocks noChangeShapeType="1"/>
          </p:cNvSpPr>
          <p:nvPr/>
        </p:nvSpPr>
        <p:spPr bwMode="auto">
          <a:xfrm>
            <a:off x="86868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3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Lex program recognizes strings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/>
              <a:t>Lex strings are described  with regular expressions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Each regular expression has an associated action </a:t>
            </a:r>
            <a:r>
              <a:rPr lang="en-US" dirty="0" smtClean="0"/>
              <a:t>in </a:t>
            </a:r>
            <a:r>
              <a:rPr lang="en-US" dirty="0"/>
              <a:t>C code</a:t>
            </a:r>
          </a:p>
        </p:txBody>
      </p:sp>
    </p:spTree>
    <p:extLst>
      <p:ext uri="{BB962C8B-B14F-4D97-AF65-F5344CB8AC3E}">
        <p14:creationId xmlns:p14="http://schemas.microsoft.com/office/powerpoint/2010/main" val="294509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to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a lexical analyzer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</a:t>
            </a:r>
            <a:r>
              <a:rPr lang="en-US" dirty="0" err="1" smtClean="0"/>
              <a:t>lex</a:t>
            </a:r>
            <a:r>
              <a:rPr lang="en-US" dirty="0" smtClean="0"/>
              <a:t>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5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</a:t>
            </a:r>
            <a:r>
              <a:rPr lang="en-US" dirty="0"/>
              <a:t>: a Lexical Analyzer</a:t>
            </a:r>
          </a:p>
          <a:p>
            <a:r>
              <a:rPr lang="en-US"/>
              <a:t>Lex </a:t>
            </a:r>
            <a:r>
              <a:rPr lang="en-US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Lex: a </a:t>
            </a:r>
            <a:r>
              <a:rPr lang="en-US" altLang="en-US" dirty="0" smtClean="0"/>
              <a:t>Lexical Analyzer</a:t>
            </a:r>
            <a:endParaRPr lang="en-US" altLang="en-US" dirty="0"/>
          </a:p>
        </p:txBody>
      </p:sp>
      <p:sp>
        <p:nvSpPr>
          <p:cNvPr id="378883" name="Text Box 3"/>
          <p:cNvSpPr txBox="1">
            <a:spLocks noChangeArrowheads="1"/>
          </p:cNvSpPr>
          <p:nvPr/>
        </p:nvSpPr>
        <p:spPr bwMode="auto">
          <a:xfrm>
            <a:off x="685801" y="1524000"/>
            <a:ext cx="861059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A </a:t>
            </a:r>
            <a:r>
              <a:rPr lang="en-US" altLang="en-US" sz="2800" dirty="0"/>
              <a:t>Lex program recognizes strings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 smtClean="0"/>
              <a:t>For </a:t>
            </a:r>
            <a:r>
              <a:rPr lang="en-US" altLang="en-US" sz="2800" dirty="0"/>
              <a:t>each kind of string found </a:t>
            </a:r>
            <a:r>
              <a:rPr lang="en-US" altLang="en-US" sz="2800" dirty="0" smtClean="0"/>
              <a:t> the </a:t>
            </a:r>
            <a:r>
              <a:rPr lang="en-US" altLang="en-US" sz="2800" dirty="0" err="1"/>
              <a:t>lex</a:t>
            </a:r>
            <a:r>
              <a:rPr lang="en-US" altLang="en-US" sz="2800" dirty="0"/>
              <a:t> program takes an action</a:t>
            </a:r>
          </a:p>
        </p:txBody>
      </p:sp>
    </p:spTree>
    <p:extLst>
      <p:ext uri="{BB962C8B-B14F-4D97-AF65-F5344CB8AC3E}">
        <p14:creationId xmlns:p14="http://schemas.microsoft.com/office/powerpoint/2010/main" val="275362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733800" y="3124200"/>
            <a:ext cx="1524000" cy="154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28600" y="1828800"/>
            <a:ext cx="31242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81000" y="1905000"/>
            <a:ext cx="271420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 err="1"/>
              <a:t>Var</a:t>
            </a:r>
            <a:r>
              <a:rPr lang="en-US" altLang="en-US" sz="3200" dirty="0"/>
              <a:t> = 12 + 9;</a:t>
            </a:r>
          </a:p>
          <a:p>
            <a:r>
              <a:rPr lang="en-US" altLang="en-US" sz="3200" dirty="0"/>
              <a:t>if (test &gt; 20)</a:t>
            </a:r>
          </a:p>
          <a:p>
            <a:r>
              <a:rPr lang="en-US" altLang="en-US" sz="3200" dirty="0"/>
              <a:t>   temp = 0;</a:t>
            </a:r>
          </a:p>
          <a:p>
            <a:r>
              <a:rPr lang="en-US" altLang="en-US" sz="3200" dirty="0"/>
              <a:t>else</a:t>
            </a:r>
          </a:p>
          <a:p>
            <a:r>
              <a:rPr lang="en-US" altLang="en-US" sz="3200" dirty="0"/>
              <a:t>   while (a &lt; 20)</a:t>
            </a:r>
          </a:p>
          <a:p>
            <a:r>
              <a:rPr lang="en-US" altLang="en-US" sz="3200" dirty="0"/>
              <a:t>        temp++;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733800" y="3344863"/>
            <a:ext cx="1552575" cy="115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rgbClr val="FF3300"/>
                </a:solidFill>
              </a:rPr>
              <a:t>Lex</a:t>
            </a:r>
          </a:p>
          <a:p>
            <a:r>
              <a:rPr lang="en-US" altLang="en-US" sz="2800">
                <a:solidFill>
                  <a:srgbClr val="FF3300"/>
                </a:solidFill>
              </a:rPr>
              <a:t>program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 flipV="1">
            <a:off x="52578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6019800" y="676275"/>
            <a:ext cx="255691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Identifier: </a:t>
            </a:r>
            <a:r>
              <a:rPr lang="en-US" altLang="en-US" sz="3200" dirty="0" err="1"/>
              <a:t>Var</a:t>
            </a:r>
            <a:endParaRPr lang="en-US" altLang="en-US" sz="3200" dirty="0"/>
          </a:p>
          <a:p>
            <a:r>
              <a:rPr lang="en-US" altLang="en-US" sz="3200" dirty="0"/>
              <a:t>Operand: =</a:t>
            </a:r>
          </a:p>
          <a:p>
            <a:r>
              <a:rPr lang="en-US" altLang="en-US" sz="3200" dirty="0"/>
              <a:t>Integer: 12</a:t>
            </a:r>
          </a:p>
          <a:p>
            <a:r>
              <a:rPr lang="en-US" altLang="en-US" sz="3200" dirty="0"/>
              <a:t>Operand: +</a:t>
            </a:r>
          </a:p>
          <a:p>
            <a:r>
              <a:rPr lang="en-US" altLang="en-US" sz="3200" dirty="0"/>
              <a:t>Integer: 9</a:t>
            </a:r>
          </a:p>
          <a:p>
            <a:r>
              <a:rPr lang="en-US" altLang="en-US" sz="3200" dirty="0" err="1"/>
              <a:t>Semicolumn</a:t>
            </a:r>
            <a:r>
              <a:rPr lang="en-US" altLang="en-US" sz="3200" dirty="0"/>
              <a:t>: ;</a:t>
            </a:r>
          </a:p>
          <a:p>
            <a:r>
              <a:rPr lang="en-US" altLang="en-US" sz="3200" dirty="0"/>
              <a:t>Keyword: if</a:t>
            </a:r>
          </a:p>
          <a:p>
            <a:r>
              <a:rPr lang="en-US" altLang="en-US" sz="3200" dirty="0"/>
              <a:t>Parenthesis: (</a:t>
            </a:r>
          </a:p>
          <a:p>
            <a:r>
              <a:rPr lang="en-US" altLang="en-US" sz="3200" dirty="0"/>
              <a:t>Identifier: test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....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5730875" y="604838"/>
            <a:ext cx="3048000" cy="609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143000" y="1173163"/>
            <a:ext cx="9621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3352800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8148555" y="202524"/>
            <a:ext cx="12298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Output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76200" y="0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Lex: a Lexical Analyzer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95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Text Box 2"/>
          <p:cNvSpPr txBox="1">
            <a:spLocks noChangeArrowheads="1"/>
          </p:cNvSpPr>
          <p:nvPr/>
        </p:nvSpPr>
        <p:spPr bwMode="auto">
          <a:xfrm>
            <a:off x="938277" y="1139587"/>
            <a:ext cx="7898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In Lex strings are described </a:t>
            </a:r>
            <a:r>
              <a:rPr lang="en-US" altLang="en-US" sz="2800" dirty="0" smtClean="0"/>
              <a:t> with </a:t>
            </a:r>
            <a:r>
              <a:rPr lang="en-US" altLang="en-US" sz="2800" dirty="0"/>
              <a:t>regular expressions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Lex: a Lexical Analyzer</a:t>
            </a:r>
            <a:endParaRPr lang="en-US" alt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219200" y="2057400"/>
            <a:ext cx="68580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981200" y="4977933"/>
            <a:ext cx="116249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“if”</a:t>
            </a:r>
          </a:p>
          <a:p>
            <a:r>
              <a:rPr lang="en-US" altLang="en-US" sz="2800" dirty="0"/>
              <a:t>“then”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117725" y="2921000"/>
            <a:ext cx="66556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“+”</a:t>
            </a:r>
          </a:p>
          <a:p>
            <a:r>
              <a:rPr lang="en-US" altLang="en-US" sz="2800" dirty="0"/>
              <a:t>“-”</a:t>
            </a:r>
          </a:p>
          <a:p>
            <a:r>
              <a:rPr lang="en-US" altLang="en-US" sz="2800" dirty="0"/>
              <a:t>“=“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648200" y="3323778"/>
            <a:ext cx="2394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/* operators */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267200" y="5486400"/>
            <a:ext cx="23696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/* keywords */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124200" y="1371600"/>
            <a:ext cx="3146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>
                <a:solidFill>
                  <a:srgbClr val="FF3300"/>
                </a:solidFill>
              </a:rPr>
              <a:t>Lex program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295400" y="2057400"/>
            <a:ext cx="30680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69875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9" name="Text Box 9"/>
          <p:cNvSpPr txBox="1">
            <a:spLocks noChangeArrowheads="1"/>
          </p:cNvSpPr>
          <p:nvPr/>
        </p:nvSpPr>
        <p:spPr bwMode="auto">
          <a:xfrm>
            <a:off x="3401722" y="152400"/>
            <a:ext cx="302166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Lex program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219200" y="1905000"/>
            <a:ext cx="7028095" cy="4104620"/>
            <a:chOff x="457200" y="2057400"/>
            <a:chExt cx="7028095" cy="4104620"/>
          </a:xfrm>
        </p:grpSpPr>
        <p:sp>
          <p:nvSpPr>
            <p:cNvPr id="18" name="Text Box 3"/>
            <p:cNvSpPr txBox="1">
              <a:spLocks noChangeArrowheads="1"/>
            </p:cNvSpPr>
            <p:nvPr/>
          </p:nvSpPr>
          <p:spPr bwMode="auto">
            <a:xfrm>
              <a:off x="457200" y="3200400"/>
              <a:ext cx="38956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(0|1|2|3|4|5|6|7|8|9)+</a:t>
              </a: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5334000" y="3276600"/>
              <a:ext cx="215129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/* integers */</a:t>
              </a: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4800600" y="5638800"/>
              <a:ext cx="24514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/* identifiers */</a:t>
              </a:r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609600" y="2057400"/>
              <a:ext cx="348242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dirty="0">
                  <a:solidFill>
                    <a:schemeClr val="tx2"/>
                  </a:solidFill>
                </a:rPr>
                <a:t>Regular expressions</a:t>
              </a:r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57200" y="5562600"/>
              <a:ext cx="326884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dirty="0"/>
                <a:t>(</a:t>
              </a:r>
              <a:r>
                <a:rPr lang="en-US" altLang="en-US" sz="2800" dirty="0" err="1"/>
                <a:t>a|b</a:t>
              </a:r>
              <a:r>
                <a:rPr lang="en-US" altLang="en-US" sz="2800" dirty="0"/>
                <a:t>|..|</a:t>
              </a:r>
              <a:r>
                <a:rPr lang="en-US" altLang="en-US" sz="2800" dirty="0" err="1"/>
                <a:t>z|A|B</a:t>
              </a:r>
              <a:r>
                <a:rPr lang="en-US" altLang="en-US" sz="2800" dirty="0"/>
                <a:t>|...|Z)+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68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Text Box 2"/>
          <p:cNvSpPr txBox="1">
            <a:spLocks noChangeArrowheads="1"/>
          </p:cNvSpPr>
          <p:nvPr/>
        </p:nvSpPr>
        <p:spPr bwMode="auto">
          <a:xfrm>
            <a:off x="4191000" y="2450068"/>
            <a:ext cx="13497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integers</a:t>
            </a:r>
          </a:p>
        </p:txBody>
      </p:sp>
      <p:sp>
        <p:nvSpPr>
          <p:cNvPr id="364547" name="Line 3"/>
          <p:cNvSpPr>
            <a:spLocks noChangeShapeType="1"/>
          </p:cNvSpPr>
          <p:nvPr/>
        </p:nvSpPr>
        <p:spPr bwMode="auto">
          <a:xfrm flipH="1">
            <a:off x="2639722" y="3024116"/>
            <a:ext cx="1524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4548" name="Text Box 4"/>
          <p:cNvSpPr txBox="1">
            <a:spLocks noChangeArrowheads="1"/>
          </p:cNvSpPr>
          <p:nvPr/>
        </p:nvSpPr>
        <p:spPr bwMode="auto">
          <a:xfrm>
            <a:off x="6482291" y="4528066"/>
            <a:ext cx="10615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[0-9]+</a:t>
            </a:r>
          </a:p>
        </p:txBody>
      </p:sp>
      <p:sp>
        <p:nvSpPr>
          <p:cNvPr id="364549" name="Line 5"/>
          <p:cNvSpPr>
            <a:spLocks noChangeShapeType="1"/>
          </p:cNvSpPr>
          <p:nvPr/>
        </p:nvSpPr>
        <p:spPr bwMode="auto">
          <a:xfrm>
            <a:off x="5562600" y="3048000"/>
            <a:ext cx="1295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4550" name="Text Box 6"/>
          <p:cNvSpPr txBox="1">
            <a:spLocks noChangeArrowheads="1"/>
          </p:cNvSpPr>
          <p:nvPr/>
        </p:nvSpPr>
        <p:spPr bwMode="auto">
          <a:xfrm>
            <a:off x="713078" y="4343400"/>
            <a:ext cx="38956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(0|1|2|3|4|5|6|7|8|9)+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401722" y="152400"/>
            <a:ext cx="302166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Lex program</a:t>
            </a:r>
          </a:p>
        </p:txBody>
      </p:sp>
    </p:spTree>
    <p:extLst>
      <p:ext uri="{BB962C8B-B14F-4D97-AF65-F5344CB8AC3E}">
        <p14:creationId xmlns:p14="http://schemas.microsoft.com/office/powerpoint/2010/main" val="412531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2"/>
          <p:cNvSpPr txBox="1">
            <a:spLocks noChangeArrowheads="1"/>
          </p:cNvSpPr>
          <p:nvPr/>
        </p:nvSpPr>
        <p:spPr bwMode="auto">
          <a:xfrm>
            <a:off x="533400" y="2971800"/>
            <a:ext cx="3268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(</a:t>
            </a:r>
            <a:r>
              <a:rPr lang="en-US" altLang="en-US" sz="2800" dirty="0" err="1"/>
              <a:t>a|b</a:t>
            </a:r>
            <a:r>
              <a:rPr lang="en-US" altLang="en-US" sz="2800" dirty="0"/>
              <a:t>|..|</a:t>
            </a:r>
            <a:r>
              <a:rPr lang="en-US" altLang="en-US" sz="2800" dirty="0" err="1"/>
              <a:t>z|A|B</a:t>
            </a:r>
            <a:r>
              <a:rPr lang="en-US" altLang="en-US" sz="2800" dirty="0"/>
              <a:t>|...|Z)+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6477001" y="3048000"/>
            <a:ext cx="14959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[a-</a:t>
            </a:r>
            <a:r>
              <a:rPr lang="en-US" altLang="en-US" sz="2800" dirty="0" err="1"/>
              <a:t>zA</a:t>
            </a:r>
            <a:r>
              <a:rPr lang="en-US" altLang="en-US" sz="2800" dirty="0"/>
              <a:t>-Z]+</a:t>
            </a:r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4358831" y="1076980"/>
            <a:ext cx="16499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identifiers</a:t>
            </a:r>
          </a:p>
        </p:txBody>
      </p:sp>
      <p:sp>
        <p:nvSpPr>
          <p:cNvPr id="365573" name="Line 5"/>
          <p:cNvSpPr>
            <a:spLocks noChangeShapeType="1"/>
          </p:cNvSpPr>
          <p:nvPr/>
        </p:nvSpPr>
        <p:spPr bwMode="auto">
          <a:xfrm flipH="1">
            <a:off x="2895600" y="1600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74" name="Line 6"/>
          <p:cNvSpPr>
            <a:spLocks noChangeShapeType="1"/>
          </p:cNvSpPr>
          <p:nvPr/>
        </p:nvSpPr>
        <p:spPr bwMode="auto">
          <a:xfrm>
            <a:off x="6172200" y="16002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401722" y="152400"/>
            <a:ext cx="302166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+mj-lt"/>
              </a:rPr>
              <a:t>Lex program</a:t>
            </a:r>
          </a:p>
        </p:txBody>
      </p:sp>
    </p:spTree>
    <p:extLst>
      <p:ext uri="{BB962C8B-B14F-4D97-AF65-F5344CB8AC3E}">
        <p14:creationId xmlns:p14="http://schemas.microsoft.com/office/powerpoint/2010/main" val="339448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335</Words>
  <Application>Microsoft Office PowerPoint</Application>
  <PresentationFormat>A4 Paper (210x297 mm)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Course Code: CSC211A  Course Title: Formal Languages and Automata Theory</vt:lpstr>
      <vt:lpstr>Session Objectives</vt:lpstr>
      <vt:lpstr>Session Topics</vt:lpstr>
      <vt:lpstr>Lex: a Lexical Analyzer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233</cp:revision>
  <dcterms:created xsi:type="dcterms:W3CDTF">2006-08-16T00:00:00Z</dcterms:created>
  <dcterms:modified xsi:type="dcterms:W3CDTF">2019-01-16T02:30:21Z</dcterms:modified>
</cp:coreProperties>
</file>