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6" r:id="rId2"/>
    <p:sldId id="357" r:id="rId3"/>
    <p:sldId id="35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59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38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10362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6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6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745419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15:Context Free Languages-1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16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04598"/>
              </p:ext>
            </p:extLst>
          </p:nvPr>
        </p:nvGraphicFramePr>
        <p:xfrm>
          <a:off x="4032250" y="17780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7780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2971800" y="37338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1460160" imgH="533160" progId="Equation.3">
                  <p:embed/>
                </p:oleObj>
              </mc:Choice>
              <mc:Fallback>
                <p:oleObj name="Equation" r:id="rId5" imgW="1460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4038600" y="5410200"/>
            <a:ext cx="15440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(((( ))))</a:t>
            </a:r>
          </a:p>
        </p:txBody>
      </p:sp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4572000" y="3581400"/>
          <a:ext cx="269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7" imgW="2692080" imgH="711000" progId="Equation.3">
                  <p:embed/>
                </p:oleObj>
              </mc:Choice>
              <mc:Fallback>
                <p:oleObj name="Equation" r:id="rId7" imgW="2692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2692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9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5378"/>
              </p:ext>
            </p:extLst>
          </p:nvPr>
        </p:nvGraphicFramePr>
        <p:xfrm>
          <a:off x="4953000" y="133350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5" imgW="1815840" imgH="1942920" progId="Equation.3">
                  <p:embed/>
                </p:oleObj>
              </mc:Choice>
              <mc:Fallback>
                <p:oleObj name="Equation" r:id="rId5" imgW="181584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3350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02050"/>
              </p:ext>
            </p:extLst>
          </p:nvPr>
        </p:nvGraphicFramePr>
        <p:xfrm>
          <a:off x="2368550" y="4267200"/>
          <a:ext cx="5551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7" imgW="5549760" imgH="431640" progId="Equation.3">
                  <p:embed/>
                </p:oleObj>
              </mc:Choice>
              <mc:Fallback>
                <p:oleObj name="Equation" r:id="rId7" imgW="5549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55514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669926" y="1168400"/>
            <a:ext cx="4175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context-free grammar     :</a:t>
            </a:r>
          </a:p>
        </p:txBody>
      </p:sp>
      <p:graphicFrame>
        <p:nvGraphicFramePr>
          <p:cNvPr id="343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03310"/>
              </p:ext>
            </p:extLst>
          </p:nvPr>
        </p:nvGraphicFramePr>
        <p:xfrm>
          <a:off x="4267200" y="1250156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50156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669926" y="3429000"/>
            <a:ext cx="2049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derivation: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4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22" name="Object 2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91573"/>
              </p:ext>
            </p:extLst>
          </p:nvPr>
        </p:nvGraphicFramePr>
        <p:xfrm>
          <a:off x="5715000" y="190500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5" imgW="1815840" imgH="1942920" progId="Equation.3">
                  <p:embed/>
                </p:oleObj>
              </mc:Choice>
              <mc:Fallback>
                <p:oleObj name="Equation" r:id="rId5" imgW="181584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43609"/>
              </p:ext>
            </p:extLst>
          </p:nvPr>
        </p:nvGraphicFramePr>
        <p:xfrm>
          <a:off x="869950" y="4495800"/>
          <a:ext cx="8548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7" imgW="8546760" imgH="431640" progId="Equation.3">
                  <p:embed/>
                </p:oleObj>
              </mc:Choice>
              <mc:Fallback>
                <p:oleObj name="Equation" r:id="rId7" imgW="8546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495800"/>
                        <a:ext cx="8548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1219200" y="1760755"/>
            <a:ext cx="4382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context-free </a:t>
            </a:r>
            <a:r>
              <a:rPr lang="en-US" altLang="en-US" sz="2800" dirty="0" smtClean="0"/>
              <a:t>grammar	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389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72028"/>
              </p:ext>
            </p:extLst>
          </p:nvPr>
        </p:nvGraphicFramePr>
        <p:xfrm>
          <a:off x="4940300" y="188753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88753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669925" y="3352800"/>
            <a:ext cx="3040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Another derivation: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9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4070"/>
              </p:ext>
            </p:extLst>
          </p:nvPr>
        </p:nvGraphicFramePr>
        <p:xfrm>
          <a:off x="4025900" y="194310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5" imgW="1815840" imgH="1942920" progId="Equation.3">
                  <p:embed/>
                </p:oleObj>
              </mc:Choice>
              <mc:Fallback>
                <p:oleObj name="Equation" r:id="rId5" imgW="181584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94310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2667000" y="48006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7" imgW="1460160" imgH="533160" progId="Equation.3">
                  <p:embed/>
                </p:oleObj>
              </mc:Choice>
              <mc:Fallback>
                <p:oleObj name="Equation" r:id="rId7" imgW="1460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4267200" y="46482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9" imgW="4140000" imgH="723600" progId="Equation.3">
                  <p:embed/>
                </p:oleObj>
              </mc:Choice>
              <mc:Fallback>
                <p:oleObj name="Equation" r:id="rId9" imgW="4140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4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63663"/>
              </p:ext>
            </p:extLst>
          </p:nvPr>
        </p:nvGraphicFramePr>
        <p:xfrm>
          <a:off x="5791200" y="132080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1803240" imgH="1955520" progId="Equation.3">
                  <p:embed/>
                </p:oleObj>
              </mc:Choice>
              <mc:Fallback>
                <p:oleObj name="Equation" r:id="rId3" imgW="180324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2080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813997"/>
              </p:ext>
            </p:extLst>
          </p:nvPr>
        </p:nvGraphicFramePr>
        <p:xfrm>
          <a:off x="2006600" y="4038600"/>
          <a:ext cx="6110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6108480" imgH="431640" progId="Equation.3">
                  <p:embed/>
                </p:oleObj>
              </mc:Choice>
              <mc:Fallback>
                <p:oleObj name="Equation" r:id="rId5" imgW="6108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038600"/>
                        <a:ext cx="6110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669926" y="1168400"/>
            <a:ext cx="4979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context-free grammar    </a:t>
            </a:r>
            <a:r>
              <a:rPr lang="en-US" altLang="en-US" sz="2800" dirty="0" smtClean="0"/>
              <a:t>	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24947"/>
              </p:ext>
            </p:extLst>
          </p:nvPr>
        </p:nvGraphicFramePr>
        <p:xfrm>
          <a:off x="4343400" y="12204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2046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85801" y="3276600"/>
            <a:ext cx="2016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</a:t>
            </a:r>
            <a:r>
              <a:rPr lang="en-US" altLang="en-US" dirty="0"/>
              <a:t>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68440"/>
              </p:ext>
            </p:extLst>
          </p:nvPr>
        </p:nvGraphicFramePr>
        <p:xfrm>
          <a:off x="5029200" y="139700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4" imgW="1803240" imgH="1955520" progId="Equation.3">
                  <p:embed/>
                </p:oleObj>
              </mc:Choice>
              <mc:Fallback>
                <p:oleObj name="Equation" r:id="rId4" imgW="180324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9700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67723"/>
              </p:ext>
            </p:extLst>
          </p:nvPr>
        </p:nvGraphicFramePr>
        <p:xfrm>
          <a:off x="762001" y="3962400"/>
          <a:ext cx="8601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6" imgW="8597880" imgH="431640" progId="Equation.3">
                  <p:embed/>
                </p:oleObj>
              </mc:Choice>
              <mc:Fallback>
                <p:oleObj name="Equation" r:id="rId6" imgW="859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3962400"/>
                        <a:ext cx="8601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69926" y="1168400"/>
            <a:ext cx="4382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context-free </a:t>
            </a:r>
            <a:r>
              <a:rPr lang="en-US" altLang="en-US" sz="2800" dirty="0" smtClean="0"/>
              <a:t>grammar	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42112"/>
              </p:ext>
            </p:extLst>
          </p:nvPr>
        </p:nvGraphicFramePr>
        <p:xfrm>
          <a:off x="4267200" y="127252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8" imgW="393480" imgH="419040" progId="Equation.3">
                  <p:embed/>
                </p:oleObj>
              </mc:Choice>
              <mc:Fallback>
                <p:oleObj name="Equation" r:id="rId8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7252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685801" y="3276600"/>
            <a:ext cx="2049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27299"/>
              </p:ext>
            </p:extLst>
          </p:nvPr>
        </p:nvGraphicFramePr>
        <p:xfrm>
          <a:off x="3581400" y="2025650"/>
          <a:ext cx="47625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3" imgW="4762440" imgH="2120760" progId="Equation.3">
                  <p:embed/>
                </p:oleObj>
              </mc:Choice>
              <mc:Fallback>
                <p:oleObj name="Equation" r:id="rId3" imgW="476244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25650"/>
                        <a:ext cx="47625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3268828" y="4754562"/>
            <a:ext cx="25122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() ((( ))) (( ))</a:t>
            </a:r>
          </a:p>
        </p:txBody>
      </p:sp>
      <p:graphicFrame>
        <p:nvGraphicFramePr>
          <p:cNvPr id="346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24965"/>
              </p:ext>
            </p:extLst>
          </p:nvPr>
        </p:nvGraphicFramePr>
        <p:xfrm>
          <a:off x="1828800" y="202565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5" imgW="1460160" imgH="533160" progId="Equation.3">
                  <p:embed/>
                </p:oleObj>
              </mc:Choice>
              <mc:Fallback>
                <p:oleObj name="Equation" r:id="rId5" imgW="1460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2565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23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Definition: Context-Free Grammars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447800" y="1371600"/>
            <a:ext cx="1570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4191000" y="4688443"/>
            <a:ext cx="3760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Productions of the form:</a:t>
            </a:r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3975100" y="523875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23875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1284289" y="6159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9" y="6159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676401" y="6019800"/>
            <a:ext cx="5153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string of variables and terminals</a:t>
            </a:r>
          </a:p>
        </p:txBody>
      </p:sp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3581400" y="14478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7" imgW="3060360" imgH="533160" progId="Equation.3">
                  <p:embed/>
                </p:oleObj>
              </mc:Choice>
              <mc:Fallback>
                <p:oleObj name="Equation" r:id="rId7" imgW="3060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478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609601" y="2743200"/>
            <a:ext cx="1507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Variables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3200401" y="2743201"/>
            <a:ext cx="14415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Terminal</a:t>
            </a:r>
          </a:p>
          <a:p>
            <a:r>
              <a:rPr lang="en-US" altLang="en-US" sz="2800" dirty="0"/>
              <a:t>symbols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5334000" y="2743201"/>
            <a:ext cx="13399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Start</a:t>
            </a:r>
          </a:p>
          <a:p>
            <a:r>
              <a:rPr lang="en-US" altLang="en-US" sz="2800" dirty="0"/>
              <a:t>variable</a:t>
            </a:r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 flipH="1">
            <a:off x="2438400" y="1905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 flipH="1">
            <a:off x="4191000" y="1905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57912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6235700" y="1905000"/>
            <a:ext cx="1993900" cy="2743200"/>
          </a:xfrm>
          <a:custGeom>
            <a:avLst/>
            <a:gdLst>
              <a:gd name="T0" fmla="*/ 0 w 1256"/>
              <a:gd name="T1" fmla="*/ 0 h 1728"/>
              <a:gd name="T2" fmla="*/ 1152 w 1256"/>
              <a:gd name="T3" fmla="*/ 816 h 1728"/>
              <a:gd name="T4" fmla="*/ 624 w 1256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</a:t>
            </a:r>
            <a:r>
              <a:rPr lang="en-US" altLang="en-US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language       is </a:t>
            </a:r>
            <a:r>
              <a:rPr lang="en-US" altLang="en-US" dirty="0" smtClean="0"/>
              <a:t>context-free if </a:t>
            </a:r>
            <a:r>
              <a:rPr lang="en-US" altLang="en-US" dirty="0"/>
              <a:t>and only </a:t>
            </a:r>
            <a:r>
              <a:rPr lang="en-US" altLang="en-US" dirty="0" smtClean="0"/>
              <a:t>if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there is a grammar       with </a:t>
            </a: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74517"/>
              </p:ext>
            </p:extLst>
          </p:nvPr>
        </p:nvGraphicFramePr>
        <p:xfrm>
          <a:off x="2514600" y="2362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51086"/>
              </p:ext>
            </p:extLst>
          </p:nvPr>
        </p:nvGraphicFramePr>
        <p:xfrm>
          <a:off x="3886200" y="289635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635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83128"/>
              </p:ext>
            </p:extLst>
          </p:nvPr>
        </p:nvGraphicFramePr>
        <p:xfrm>
          <a:off x="5410200" y="2782058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7" imgW="1879560" imgH="533160" progId="Equation.3">
                  <p:embed/>
                </p:oleObj>
              </mc:Choice>
              <mc:Fallback>
                <p:oleObj name="Equation" r:id="rId7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82058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7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 Order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47114"/>
              </p:ext>
            </p:extLst>
          </p:nvPr>
        </p:nvGraphicFramePr>
        <p:xfrm>
          <a:off x="533400" y="1373187"/>
          <a:ext cx="226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3" imgW="2260440" imgH="533160" progId="Equation.3">
                  <p:embed/>
                </p:oleObj>
              </mc:Choice>
              <mc:Fallback>
                <p:oleObj name="Equation" r:id="rId3" imgW="226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3187"/>
                        <a:ext cx="2260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32575"/>
              </p:ext>
            </p:extLst>
          </p:nvPr>
        </p:nvGraphicFramePr>
        <p:xfrm>
          <a:off x="3810000" y="1371600"/>
          <a:ext cx="247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5" imgW="2476440" imgH="1295280" progId="Equation.3">
                  <p:embed/>
                </p:oleObj>
              </mc:Choice>
              <mc:Fallback>
                <p:oleObj name="Equation" r:id="rId5" imgW="2476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247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344801"/>
              </p:ext>
            </p:extLst>
          </p:nvPr>
        </p:nvGraphicFramePr>
        <p:xfrm>
          <a:off x="7239000" y="1447800"/>
          <a:ext cx="2260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7" imgW="2260440" imgH="1295280" progId="Equation.3">
                  <p:embed/>
                </p:oleObj>
              </mc:Choice>
              <mc:Fallback>
                <p:oleObj name="Equation" r:id="rId7" imgW="2260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47800"/>
                        <a:ext cx="2260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381000" y="2590801"/>
            <a:ext cx="8637588" cy="1604963"/>
            <a:chOff x="0" y="1632"/>
            <a:chExt cx="5441" cy="1011"/>
          </a:xfrm>
        </p:grpSpPr>
        <p:graphicFrame>
          <p:nvGraphicFramePr>
            <p:cNvPr id="351237" name="Object 5"/>
            <p:cNvGraphicFramePr>
              <a:graphicFrameLocks noChangeAspect="1"/>
            </p:cNvGraphicFramePr>
            <p:nvPr/>
          </p:nvGraphicFramePr>
          <p:xfrm>
            <a:off x="536" y="2092"/>
            <a:ext cx="490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1" name="Equation" r:id="rId9" imgW="7785000" imgH="876240" progId="Equation.3">
                    <p:embed/>
                  </p:oleObj>
                </mc:Choice>
                <mc:Fallback>
                  <p:oleObj name="Equation" r:id="rId9" imgW="77850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2092"/>
                          <a:ext cx="490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0" y="1632"/>
              <a:ext cx="1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Leftmost derivation:</a:t>
              </a:r>
            </a:p>
          </p:txBody>
        </p:sp>
      </p:grpSp>
      <p:grpSp>
        <p:nvGrpSpPr>
          <p:cNvPr id="351244" name="Group 12"/>
          <p:cNvGrpSpPr>
            <a:grpSpLocks/>
          </p:cNvGrpSpPr>
          <p:nvPr/>
        </p:nvGrpSpPr>
        <p:grpSpPr bwMode="auto">
          <a:xfrm>
            <a:off x="381000" y="4724401"/>
            <a:ext cx="8193088" cy="1624013"/>
            <a:chOff x="0" y="2976"/>
            <a:chExt cx="5161" cy="1023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536" y="3448"/>
            <a:ext cx="462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2" name="Equation" r:id="rId11" imgW="7340400" imgH="876240" progId="Equation.3">
                    <p:embed/>
                  </p:oleObj>
                </mc:Choice>
                <mc:Fallback>
                  <p:oleObj name="Equation" r:id="rId11" imgW="73404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3448"/>
                          <a:ext cx="462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0" y="2976"/>
              <a:ext cx="20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Rightmost derivation: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3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context 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context-free grammars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the definition of context-free grammars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derivation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7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210538"/>
              </p:ext>
            </p:extLst>
          </p:nvPr>
        </p:nvGraphicFramePr>
        <p:xfrm>
          <a:off x="7364863" y="927100"/>
          <a:ext cx="1622366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3" imgW="1993680" imgH="2044440" progId="Equation.3">
                  <p:embed/>
                </p:oleObj>
              </mc:Choice>
              <mc:Fallback>
                <p:oleObj name="Equation" r:id="rId3" imgW="19936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863" y="927100"/>
                        <a:ext cx="1622366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381000" y="2286000"/>
            <a:ext cx="8813800" cy="1981200"/>
            <a:chOff x="0" y="1440"/>
            <a:chExt cx="5552" cy="1248"/>
          </a:xfrm>
        </p:grpSpPr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0" y="1440"/>
              <a:ext cx="1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Leftmost derivation:</a:t>
              </a:r>
            </a:p>
          </p:txBody>
        </p:sp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48" y="1872"/>
            <a:ext cx="550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9" name="Equation" r:id="rId5" imgW="8737560" imgH="1295280" progId="Equation.3">
                    <p:embed/>
                  </p:oleObj>
                </mc:Choice>
                <mc:Fallback>
                  <p:oleObj name="Equation" r:id="rId5" imgW="873756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872"/>
                          <a:ext cx="550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304800" y="4648200"/>
            <a:ext cx="7061200" cy="1981200"/>
            <a:chOff x="-48" y="2928"/>
            <a:chExt cx="4448" cy="1248"/>
          </a:xfrm>
        </p:grpSpPr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-48" y="2928"/>
              <a:ext cx="20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Rightmost derivation:</a:t>
              </a:r>
            </a:p>
          </p:txBody>
        </p:sp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144" y="3360"/>
            <a:ext cx="425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0" name="Equation" r:id="rId7" imgW="6756120" imgH="1295280" progId="Equation.3">
                    <p:embed/>
                  </p:oleObj>
                </mc:Choice>
                <mc:Fallback>
                  <p:oleObj name="Equation" r:id="rId7" imgW="675612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360"/>
                          <a:ext cx="425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Derivation Order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8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language   </a:t>
            </a:r>
            <a:r>
              <a:rPr lang="en-US" dirty="0" smtClean="0"/>
              <a:t>L  </a:t>
            </a:r>
            <a:r>
              <a:rPr lang="en-US" dirty="0"/>
              <a:t>is context-free if and only if there is a grammar G  </a:t>
            </a:r>
            <a:r>
              <a:rPr lang="en-US" dirty="0" smtClean="0"/>
              <a:t>with </a:t>
            </a:r>
            <a:r>
              <a:rPr lang="en-US" dirty="0"/>
              <a:t>L=L(G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Context free grammar consists of variables, terminals, start symbol, production rules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Free Languages</a:t>
            </a:r>
          </a:p>
          <a:p>
            <a:r>
              <a:rPr lang="en-US" dirty="0"/>
              <a:t>Context-Free Grammars</a:t>
            </a:r>
          </a:p>
          <a:p>
            <a:r>
              <a:rPr lang="en-US" dirty="0"/>
              <a:t>Definition: Context-Free Grammars</a:t>
            </a:r>
          </a:p>
          <a:p>
            <a:r>
              <a:rPr lang="en-US" dirty="0"/>
              <a:t>Derivation Order</a:t>
            </a:r>
          </a:p>
        </p:txBody>
      </p:sp>
    </p:spTree>
    <p:extLst>
      <p:ext uri="{BB962C8B-B14F-4D97-AF65-F5344CB8AC3E}">
        <p14:creationId xmlns:p14="http://schemas.microsoft.com/office/powerpoint/2010/main" val="32393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Context Free Languages</a:t>
            </a:r>
            <a:endParaRPr lang="en-US" altLang="en-US" dirty="0"/>
          </a:p>
        </p:txBody>
      </p:sp>
      <p:sp>
        <p:nvSpPr>
          <p:cNvPr id="335880" name="Oval 8"/>
          <p:cNvSpPr>
            <a:spLocks noChangeArrowheads="1"/>
          </p:cNvSpPr>
          <p:nvPr/>
        </p:nvSpPr>
        <p:spPr bwMode="auto">
          <a:xfrm>
            <a:off x="1752600" y="3887787"/>
            <a:ext cx="5791200" cy="1751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276600" y="44958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 Languages</a:t>
            </a:r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2305050" y="2946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946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3" name="Object 11"/>
          <p:cNvGraphicFramePr>
            <a:graphicFrameLocks noChangeAspect="1"/>
          </p:cNvGraphicFramePr>
          <p:nvPr/>
        </p:nvGraphicFramePr>
        <p:xfrm>
          <a:off x="5575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1409400" imgH="711000" progId="Equation.3">
                  <p:embed/>
                </p:oleObj>
              </mc:Choice>
              <mc:Fallback>
                <p:oleObj name="Equation" r:id="rId5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2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86012" y="1905000"/>
            <a:ext cx="4679950" cy="3220382"/>
            <a:chOff x="1924050" y="1905000"/>
            <a:chExt cx="4679950" cy="3220382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962275" y="4602162"/>
              <a:ext cx="28941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 Languages</a:t>
              </a:r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428788"/>
                </p:ext>
              </p:extLst>
            </p:nvPr>
          </p:nvGraphicFramePr>
          <p:xfrm>
            <a:off x="1924050" y="2946400"/>
            <a:ext cx="14097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quation" r:id="rId3" imgW="1409400" imgH="711000" progId="Equation.3">
                    <p:embed/>
                  </p:oleObj>
                </mc:Choice>
                <mc:Fallback>
                  <p:oleObj name="Equation" r:id="rId3" imgW="14094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0" y="2946400"/>
                          <a:ext cx="14097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85254"/>
                </p:ext>
              </p:extLst>
            </p:nvPr>
          </p:nvGraphicFramePr>
          <p:xfrm>
            <a:off x="5194300" y="2794000"/>
            <a:ext cx="14097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Equation" r:id="rId5" imgW="1409400" imgH="711000" progId="Equation.3">
                    <p:embed/>
                  </p:oleObj>
                </mc:Choice>
                <mc:Fallback>
                  <p:oleObj name="Equation" r:id="rId5" imgW="14094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300" y="2794000"/>
                          <a:ext cx="14097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6743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Context-Free Languages</a:t>
              </a:r>
            </a:p>
          </p:txBody>
        </p:sp>
      </p:grp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133600" y="3886200"/>
            <a:ext cx="48768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Context Free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08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819400" y="2057400"/>
            <a:ext cx="36743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H="1">
            <a:off x="2347641" y="2636293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>
            <a:off x="5568222" y="2711356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4876800" y="4105217"/>
            <a:ext cx="2995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Pushdown Automata</a:t>
            </a:r>
            <a:endParaRPr lang="en-US" altLang="en-US" sz="2400" dirty="0"/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960506" y="4020234"/>
            <a:ext cx="3382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Context-Free Grammars</a:t>
            </a:r>
            <a:endParaRPr lang="en-US" altLang="en-US" sz="2400" dirty="0"/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8001000" y="4343400"/>
            <a:ext cx="658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Context Free Languages</a:t>
            </a:r>
            <a:endParaRPr lang="en-US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91200" y="4953000"/>
            <a:ext cx="3200400" cy="1524000"/>
            <a:chOff x="5334000" y="4953000"/>
            <a:chExt cx="3200400" cy="1524000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5334000" y="5105400"/>
              <a:ext cx="22860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8001000" y="4953000"/>
              <a:ext cx="5334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8001000" y="5257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8001000" y="5562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80010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8001000" y="6172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7620000" y="5638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5410200" y="5334000"/>
              <a:ext cx="21526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automaton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7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Context-Free Grammars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16909" y="1819713"/>
            <a:ext cx="43492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context-free </a:t>
            </a:r>
            <a:r>
              <a:rPr lang="en-US" altLang="en-US" sz="2800" dirty="0" smtClean="0"/>
              <a:t>grammar	     </a:t>
            </a:r>
            <a:r>
              <a:rPr lang="en-US" altLang="en-US" dirty="0"/>
              <a:t>:</a:t>
            </a: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63687"/>
              </p:ext>
            </p:extLst>
          </p:nvPr>
        </p:nvGraphicFramePr>
        <p:xfrm>
          <a:off x="4953000" y="1981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04746"/>
              </p:ext>
            </p:extLst>
          </p:nvPr>
        </p:nvGraphicFramePr>
        <p:xfrm>
          <a:off x="2260600" y="42672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5" imgW="5524200" imgH="431640" progId="Equation.3">
                  <p:embed/>
                </p:oleObj>
              </mc:Choice>
              <mc:Fallback>
                <p:oleObj name="Equation" r:id="rId5" imgW="552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2672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18776"/>
              </p:ext>
            </p:extLst>
          </p:nvPr>
        </p:nvGraphicFramePr>
        <p:xfrm>
          <a:off x="4178300" y="1923833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923833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874387" y="3303426"/>
            <a:ext cx="2049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derivation:</a:t>
            </a:r>
          </a:p>
        </p:txBody>
      </p:sp>
    </p:spTree>
    <p:extLst>
      <p:ext uri="{BB962C8B-B14F-4D97-AF65-F5344CB8AC3E}">
        <p14:creationId xmlns:p14="http://schemas.microsoft.com/office/powerpoint/2010/main" val="35089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533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669925" y="1530906"/>
            <a:ext cx="4166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 context-free grammar  </a:t>
            </a:r>
            <a:r>
              <a:rPr lang="en-US" altLang="en-US" sz="2400" dirty="0" smtClean="0"/>
              <a:t>	  </a:t>
            </a:r>
            <a:r>
              <a:rPr lang="en-US" altLang="en-US" sz="2400" dirty="0"/>
              <a:t>:</a:t>
            </a: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130566"/>
              </p:ext>
            </p:extLst>
          </p:nvPr>
        </p:nvGraphicFramePr>
        <p:xfrm>
          <a:off x="4953000" y="1676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07789"/>
              </p:ext>
            </p:extLst>
          </p:nvPr>
        </p:nvGraphicFramePr>
        <p:xfrm>
          <a:off x="762000" y="39624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5" imgW="8521560" imgH="431640" progId="Equation.3">
                  <p:embed/>
                </p:oleObj>
              </mc:Choice>
              <mc:Fallback>
                <p:oleObj name="Equation" r:id="rId5" imgW="852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141"/>
              </p:ext>
            </p:extLst>
          </p:nvPr>
        </p:nvGraphicFramePr>
        <p:xfrm>
          <a:off x="3810000" y="1617933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17933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785884" y="2941787"/>
            <a:ext cx="3040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Another derivation: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3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223</Words>
  <Application>Microsoft Office PowerPoint</Application>
  <PresentationFormat>A4 Paper (210x297 mm)</PresentationFormat>
  <Paragraphs>80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Context Free Languages</vt:lpstr>
      <vt:lpstr>Context Free Languages</vt:lpstr>
      <vt:lpstr>PowerPoint Presentation</vt:lpstr>
      <vt:lpstr>Context-Free Grammars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Definition: Context-Free Grammars</vt:lpstr>
      <vt:lpstr>Definition: Context-Free Languages</vt:lpstr>
      <vt:lpstr>Derivation Order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222</cp:revision>
  <dcterms:created xsi:type="dcterms:W3CDTF">2006-08-16T00:00:00Z</dcterms:created>
  <dcterms:modified xsi:type="dcterms:W3CDTF">2019-01-16T02:32:03Z</dcterms:modified>
</cp:coreProperties>
</file>