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6" r:id="rId2"/>
    <p:sldId id="307" r:id="rId3"/>
    <p:sldId id="35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58" r:id="rId2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4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8.wmf"/><Relationship Id="rId5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4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8306D33-5F23-4320-A04A-287E3DF639A0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AB78008-7B3E-41A0-A263-5E9F55877A0E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636D982-4E79-4F39-9E01-F75E8254460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D390A7C-8159-4194-A968-37B1E771A226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AA44DA1-4E2D-4F6D-AE8D-583DF0AADF3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1E76141-75D4-4568-84B2-75BD59B829CD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84A5F45-DFC9-4A66-939D-1AF40F8445E9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B6D7F6E-3B1B-4FF6-9243-7B8CE73B2DAD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15E2B0E-9304-43A6-B9EC-BDD4EB78C95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5650CA7-ED0D-49F4-84C4-2C6D2C102B1C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080760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1812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17: Parser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55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609600" y="32766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609600" y="4191000"/>
            <a:ext cx="614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1676400" y="21336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676400" y="21336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819400" y="32766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1676400" y="32766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1905000" y="4648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4114800" y="4648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2971800" y="4648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609600" y="41910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1905000" y="55626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4114800" y="55626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 flipH="1">
            <a:off x="1066800" y="2514600"/>
            <a:ext cx="6096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1905000" y="2667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2209800" y="2514600"/>
            <a:ext cx="7620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914400" y="3810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H="1">
            <a:off x="2286000" y="3733800"/>
            <a:ext cx="6096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3124200" y="3810000"/>
            <a:ext cx="762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>
            <a:off x="3276600" y="3733800"/>
            <a:ext cx="9906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1981200" y="5562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4216400" y="5562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723900" y="12192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000000"/>
                </a:solidFill>
                <a:latin typeface="Comic Sans MS" panose="030F0702030302020204" pitchFamily="66" charset="0"/>
              </a:rPr>
              <a:t>derivation tree</a:t>
            </a:r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>
            <a:off x="2133600" y="5181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1" name="Line 25"/>
          <p:cNvSpPr>
            <a:spLocks noChangeShapeType="1"/>
          </p:cNvSpPr>
          <p:nvPr/>
        </p:nvSpPr>
        <p:spPr bwMode="auto">
          <a:xfrm>
            <a:off x="4419600" y="5181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609600" y="32766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2819400" y="32766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4210050" y="46482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1812925" y="3225800"/>
            <a:ext cx="379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+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3048000" y="4724400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*</a:t>
            </a:r>
          </a:p>
        </p:txBody>
      </p:sp>
      <p:sp>
        <p:nvSpPr>
          <p:cNvPr id="68" name="Text Box 33"/>
          <p:cNvSpPr txBox="1">
            <a:spLocks noChangeArrowheads="1"/>
          </p:cNvSpPr>
          <p:nvPr/>
        </p:nvSpPr>
        <p:spPr bwMode="auto">
          <a:xfrm>
            <a:off x="6477000" y="3352800"/>
            <a:ext cx="24622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mult a, 2, 5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add b, 10, a 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6248400" y="2971800"/>
            <a:ext cx="3048000" cy="1828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400800" y="2209800"/>
            <a:ext cx="270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000000"/>
                </a:solidFill>
                <a:latin typeface="Comic Sans MS" panose="030F0702030302020204" pitchFamily="66" charset="0"/>
              </a:rPr>
              <a:t>machine code</a:t>
            </a:r>
          </a:p>
        </p:txBody>
      </p: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4876800" y="3657600"/>
            <a:ext cx="838200" cy="485775"/>
          </a:xfrm>
          <a:prstGeom prst="rightArrow">
            <a:avLst>
              <a:gd name="adj1" fmla="val 50000"/>
              <a:gd name="adj2" fmla="val 4313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4038600" y="104775"/>
            <a:ext cx="16216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350052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76600" y="3048000"/>
            <a:ext cx="2209800" cy="1143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505200" y="3276600"/>
            <a:ext cx="183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grammar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657600" y="2438400"/>
            <a:ext cx="141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3300"/>
                </a:solidFill>
                <a:latin typeface="Comic Sans MS" panose="030F0702030302020204" pitchFamily="66" charset="0"/>
              </a:rPr>
              <a:t>Parser</a:t>
            </a: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28600" y="2667000"/>
            <a:ext cx="2286000" cy="1828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09600" y="2971800"/>
            <a:ext cx="13128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400800" y="2667000"/>
            <a:ext cx="2286000" cy="1828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477000" y="3200400"/>
            <a:ext cx="209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derivation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2514600" y="3581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486400" y="3581400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990600" y="-20472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Parsing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67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3658169" y="14496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505200" y="2895600"/>
            <a:ext cx="2133600" cy="2895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810000" y="2286000"/>
            <a:ext cx="141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3300"/>
                </a:solidFill>
                <a:latin typeface="Comic Sans MS" panose="030F0702030302020204" pitchFamily="66" charset="0"/>
              </a:rPr>
              <a:t>Parser</a:t>
            </a: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457200" y="3810000"/>
            <a:ext cx="2286000" cy="990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>
            <a:off x="6400800" y="3505200"/>
            <a:ext cx="2286000" cy="1828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477000" y="2895600"/>
            <a:ext cx="209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derivation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743200" y="4343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5638800" y="4419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3695700" y="2971800"/>
          <a:ext cx="180340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1803240" imgH="2717640" progId="Equation.3">
                  <p:embed/>
                </p:oleObj>
              </mc:Choice>
              <mc:Fallback>
                <p:oleObj name="Equation" r:id="rId3" imgW="180324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971800"/>
                        <a:ext cx="180340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066800" y="32004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7315200" y="4114800"/>
            <a:ext cx="39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?</a:t>
            </a:r>
          </a:p>
        </p:txBody>
      </p:sp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1066800" y="4114800"/>
          <a:ext cx="105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105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12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2667001" y="1"/>
            <a:ext cx="42954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Exhaustive Search</a:t>
            </a:r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2451100" y="1066801"/>
          <a:ext cx="4254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4254480" imgH="545760" progId="Equation.3">
                  <p:embed/>
                </p:oleObj>
              </mc:Choice>
              <mc:Fallback>
                <p:oleObj name="Equation" r:id="rId3" imgW="4254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066801"/>
                        <a:ext cx="42545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685801" y="2362200"/>
            <a:ext cx="1758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Phase 1:</a:t>
            </a:r>
          </a:p>
        </p:txBody>
      </p:sp>
      <p:graphicFrame>
        <p:nvGraphicFramePr>
          <p:cNvPr id="399370" name="Object 10"/>
          <p:cNvGraphicFramePr>
            <a:graphicFrameLocks noChangeAspect="1"/>
          </p:cNvGraphicFramePr>
          <p:nvPr/>
        </p:nvGraphicFramePr>
        <p:xfrm>
          <a:off x="3200400" y="24384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5" imgW="1803240" imgH="2717640" progId="Equation.3">
                  <p:embed/>
                </p:oleObj>
              </mc:Choice>
              <mc:Fallback>
                <p:oleObj name="Equation" r:id="rId5" imgW="180324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45867"/>
              </p:ext>
            </p:extLst>
          </p:nvPr>
        </p:nvGraphicFramePr>
        <p:xfrm>
          <a:off x="8407399" y="2470258"/>
          <a:ext cx="105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7" imgW="1054080" imgH="431640" progId="Equation.3">
                  <p:embed/>
                </p:oleObj>
              </mc:Choice>
              <mc:Fallback>
                <p:oleObj name="Equation" r:id="rId7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399" y="2470258"/>
                        <a:ext cx="105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1127126" y="5588000"/>
            <a:ext cx="59009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All possible derivations of length 1</a:t>
            </a:r>
          </a:p>
        </p:txBody>
      </p:sp>
      <p:sp>
        <p:nvSpPr>
          <p:cNvPr id="399380" name="Text Box 20"/>
          <p:cNvSpPr txBox="1">
            <a:spLocks noChangeArrowheads="1"/>
          </p:cNvSpPr>
          <p:nvPr/>
        </p:nvSpPr>
        <p:spPr bwMode="auto">
          <a:xfrm>
            <a:off x="5143409" y="2423756"/>
            <a:ext cx="3124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Find derivation of</a:t>
            </a:r>
          </a:p>
        </p:txBody>
      </p:sp>
    </p:spTree>
    <p:extLst>
      <p:ext uri="{BB962C8B-B14F-4D97-AF65-F5344CB8AC3E}">
        <p14:creationId xmlns:p14="http://schemas.microsoft.com/office/powerpoint/2010/main" val="372325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3124200" y="38862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 flipV="1">
            <a:off x="3124200" y="3886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3124200" y="46482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 flipV="1">
            <a:off x="3124200" y="4648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0395" name="Object 11"/>
          <p:cNvGraphicFramePr>
            <a:graphicFrameLocks noChangeAspect="1"/>
          </p:cNvGraphicFramePr>
          <p:nvPr/>
        </p:nvGraphicFramePr>
        <p:xfrm>
          <a:off x="3200400" y="24384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3" imgW="1803240" imgH="2717640" progId="Equation.3">
                  <p:embed/>
                </p:oleObj>
              </mc:Choice>
              <mc:Fallback>
                <p:oleObj name="Equation" r:id="rId3" imgW="180324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Object 12"/>
          <p:cNvGraphicFramePr>
            <a:graphicFrameLocks noChangeAspect="1"/>
          </p:cNvGraphicFramePr>
          <p:nvPr/>
        </p:nvGraphicFramePr>
        <p:xfrm>
          <a:off x="7391400" y="2438401"/>
          <a:ext cx="105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438401"/>
                        <a:ext cx="105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667001" y="1"/>
            <a:ext cx="42954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Exhaustive Search</a:t>
            </a:r>
          </a:p>
        </p:txBody>
      </p:sp>
    </p:spTree>
    <p:extLst>
      <p:ext uri="{BB962C8B-B14F-4D97-AF65-F5344CB8AC3E}">
        <p14:creationId xmlns:p14="http://schemas.microsoft.com/office/powerpoint/2010/main" val="333537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3394143" y="54692"/>
            <a:ext cx="19591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Phase 2</a:t>
            </a:r>
          </a:p>
        </p:txBody>
      </p:sp>
      <p:graphicFrame>
        <p:nvGraphicFramePr>
          <p:cNvPr id="401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468130"/>
              </p:ext>
            </p:extLst>
          </p:nvPr>
        </p:nvGraphicFramePr>
        <p:xfrm>
          <a:off x="1874293" y="3522547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293" y="3522547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574364"/>
              </p:ext>
            </p:extLst>
          </p:nvPr>
        </p:nvGraphicFramePr>
        <p:xfrm>
          <a:off x="8534400" y="1715957"/>
          <a:ext cx="105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1715957"/>
                        <a:ext cx="105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08345"/>
              </p:ext>
            </p:extLst>
          </p:nvPr>
        </p:nvGraphicFramePr>
        <p:xfrm>
          <a:off x="4832350" y="1003300"/>
          <a:ext cx="33655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7" imgW="3365280" imgH="2717640" progId="Equation.3">
                  <p:embed/>
                </p:oleObj>
              </mc:Choice>
              <mc:Fallback>
                <p:oleObj name="Equation" r:id="rId7" imgW="3365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1003300"/>
                        <a:ext cx="33655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685801" y="2286000"/>
            <a:ext cx="910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Phase 1</a:t>
            </a:r>
          </a:p>
        </p:txBody>
      </p:sp>
      <p:sp>
        <p:nvSpPr>
          <p:cNvPr id="401422" name="Line 14"/>
          <p:cNvSpPr>
            <a:spLocks noChangeShapeType="1"/>
          </p:cNvSpPr>
          <p:nvPr/>
        </p:nvSpPr>
        <p:spPr bwMode="auto">
          <a:xfrm flipV="1">
            <a:off x="3714750" y="2658614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01427" name="Group 19"/>
          <p:cNvGrpSpPr>
            <a:grpSpLocks/>
          </p:cNvGrpSpPr>
          <p:nvPr/>
        </p:nvGrpSpPr>
        <p:grpSpPr bwMode="auto">
          <a:xfrm>
            <a:off x="2246488" y="3821660"/>
            <a:ext cx="6781800" cy="2959100"/>
            <a:chOff x="96" y="2352"/>
            <a:chExt cx="4272" cy="1864"/>
          </a:xfrm>
        </p:grpSpPr>
        <p:graphicFrame>
          <p:nvGraphicFramePr>
            <p:cNvPr id="401416" name="Object 8"/>
            <p:cNvGraphicFramePr>
              <a:graphicFrameLocks noChangeAspect="1"/>
            </p:cNvGraphicFramePr>
            <p:nvPr/>
          </p:nvGraphicFramePr>
          <p:xfrm>
            <a:off x="1704" y="2504"/>
            <a:ext cx="2392" cy="1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" name="Equation" r:id="rId9" imgW="3797280" imgH="2717640" progId="Equation.3">
                    <p:embed/>
                  </p:oleObj>
                </mc:Choice>
                <mc:Fallback>
                  <p:oleObj name="Equation" r:id="rId9" imgW="3797280" imgH="2717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2504"/>
                          <a:ext cx="2392" cy="1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1423" name="Line 15"/>
            <p:cNvSpPr>
              <a:spLocks noChangeShapeType="1"/>
            </p:cNvSpPr>
            <p:nvPr/>
          </p:nvSpPr>
          <p:spPr bwMode="auto">
            <a:xfrm>
              <a:off x="1248" y="2736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1424" name="Line 16"/>
            <p:cNvSpPr>
              <a:spLocks noChangeShapeType="1"/>
            </p:cNvSpPr>
            <p:nvPr/>
          </p:nvSpPr>
          <p:spPr bwMode="auto">
            <a:xfrm>
              <a:off x="96" y="2352"/>
              <a:ext cx="4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01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118064"/>
              </p:ext>
            </p:extLst>
          </p:nvPr>
        </p:nvGraphicFramePr>
        <p:xfrm>
          <a:off x="119238" y="1302544"/>
          <a:ext cx="4254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11" imgW="4254480" imgH="545760" progId="Equation.3">
                  <p:embed/>
                </p:oleObj>
              </mc:Choice>
              <mc:Fallback>
                <p:oleObj name="Equation" r:id="rId11" imgW="4254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38" y="1302544"/>
                        <a:ext cx="42545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1436" name="Group 28"/>
          <p:cNvGrpSpPr>
            <a:grpSpLocks/>
          </p:cNvGrpSpPr>
          <p:nvPr/>
        </p:nvGrpSpPr>
        <p:grpSpPr bwMode="auto">
          <a:xfrm>
            <a:off x="5010150" y="2362200"/>
            <a:ext cx="3581400" cy="4648200"/>
            <a:chOff x="1728" y="1392"/>
            <a:chExt cx="2256" cy="2928"/>
          </a:xfrm>
        </p:grpSpPr>
        <p:sp>
          <p:nvSpPr>
            <p:cNvPr id="401428" name="Line 20"/>
            <p:cNvSpPr>
              <a:spLocks noChangeShapeType="1"/>
            </p:cNvSpPr>
            <p:nvPr/>
          </p:nvSpPr>
          <p:spPr bwMode="auto">
            <a:xfrm>
              <a:off x="1776" y="1392"/>
              <a:ext cx="2112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429" name="Line 21"/>
            <p:cNvSpPr>
              <a:spLocks noChangeShapeType="1"/>
            </p:cNvSpPr>
            <p:nvPr/>
          </p:nvSpPr>
          <p:spPr bwMode="auto">
            <a:xfrm flipH="1">
              <a:off x="1728" y="1392"/>
              <a:ext cx="2112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432" name="Line 24"/>
            <p:cNvSpPr>
              <a:spLocks noChangeShapeType="1"/>
            </p:cNvSpPr>
            <p:nvPr/>
          </p:nvSpPr>
          <p:spPr bwMode="auto">
            <a:xfrm>
              <a:off x="1728" y="3408"/>
              <a:ext cx="2208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433" name="Line 25"/>
            <p:cNvSpPr>
              <a:spLocks noChangeShapeType="1"/>
            </p:cNvSpPr>
            <p:nvPr/>
          </p:nvSpPr>
          <p:spPr bwMode="auto">
            <a:xfrm flipH="1">
              <a:off x="1728" y="3408"/>
              <a:ext cx="225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434" name="Line 26"/>
            <p:cNvSpPr>
              <a:spLocks noChangeShapeType="1"/>
            </p:cNvSpPr>
            <p:nvPr/>
          </p:nvSpPr>
          <p:spPr bwMode="auto">
            <a:xfrm>
              <a:off x="1728" y="3888"/>
              <a:ext cx="2208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435" name="Line 27"/>
            <p:cNvSpPr>
              <a:spLocks noChangeShapeType="1"/>
            </p:cNvSpPr>
            <p:nvPr/>
          </p:nvSpPr>
          <p:spPr bwMode="auto">
            <a:xfrm flipH="1">
              <a:off x="1728" y="3888"/>
              <a:ext cx="225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0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/>
          <p:cNvSpPr txBox="1">
            <a:spLocks noChangeArrowheads="1"/>
          </p:cNvSpPr>
          <p:nvPr/>
        </p:nvSpPr>
        <p:spPr bwMode="auto">
          <a:xfrm>
            <a:off x="4308495" y="76200"/>
            <a:ext cx="19591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Phase 2</a:t>
            </a:r>
          </a:p>
        </p:txBody>
      </p:sp>
      <p:graphicFrame>
        <p:nvGraphicFramePr>
          <p:cNvPr id="403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49338"/>
              </p:ext>
            </p:extLst>
          </p:nvPr>
        </p:nvGraphicFramePr>
        <p:xfrm>
          <a:off x="381000" y="1181100"/>
          <a:ext cx="3365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3" imgW="3365280" imgH="1942920" progId="Equation.3">
                  <p:embed/>
                </p:oleObj>
              </mc:Choice>
              <mc:Fallback>
                <p:oleObj name="Equation" r:id="rId3" imgW="336528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81100"/>
                        <a:ext cx="3365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4"/>
          <p:cNvGraphicFramePr>
            <a:graphicFrameLocks noChangeAspect="1"/>
          </p:cNvGraphicFramePr>
          <p:nvPr/>
        </p:nvGraphicFramePr>
        <p:xfrm>
          <a:off x="381000" y="3581400"/>
          <a:ext cx="3797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5" imgW="3797280" imgH="1193760" progId="Equation.3">
                  <p:embed/>
                </p:oleObj>
              </mc:Choice>
              <mc:Fallback>
                <p:oleObj name="Equation" r:id="rId5" imgW="37972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37973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5867401" y="5029200"/>
            <a:ext cx="1314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Phase 3</a:t>
            </a:r>
          </a:p>
        </p:txBody>
      </p:sp>
      <p:graphicFrame>
        <p:nvGraphicFramePr>
          <p:cNvPr id="403468" name="Object 12"/>
          <p:cNvGraphicFramePr>
            <a:graphicFrameLocks noChangeAspect="1"/>
          </p:cNvGraphicFramePr>
          <p:nvPr/>
        </p:nvGraphicFramePr>
        <p:xfrm>
          <a:off x="4000500" y="5791201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7" imgW="5524200" imgH="431640" progId="Equation.3">
                  <p:embed/>
                </p:oleObj>
              </mc:Choice>
              <mc:Fallback>
                <p:oleObj name="Equation" r:id="rId7" imgW="5524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791201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9" name="Line 13"/>
          <p:cNvSpPr>
            <a:spLocks noChangeShapeType="1"/>
          </p:cNvSpPr>
          <p:nvPr/>
        </p:nvSpPr>
        <p:spPr bwMode="auto">
          <a:xfrm>
            <a:off x="3886200" y="4876800"/>
            <a:ext cx="609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3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98434"/>
              </p:ext>
            </p:extLst>
          </p:nvPr>
        </p:nvGraphicFramePr>
        <p:xfrm>
          <a:off x="5201125" y="1589087"/>
          <a:ext cx="4254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9" imgW="4254480" imgH="545760" progId="Equation.3">
                  <p:embed/>
                </p:oleObj>
              </mc:Choice>
              <mc:Fallback>
                <p:oleObj name="Equation" r:id="rId9" imgW="4254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125" y="1589087"/>
                        <a:ext cx="42545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99025"/>
              </p:ext>
            </p:extLst>
          </p:nvPr>
        </p:nvGraphicFramePr>
        <p:xfrm>
          <a:off x="7924800" y="2888208"/>
          <a:ext cx="105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11" imgW="1054080" imgH="431640" progId="Equation.3">
                  <p:embed/>
                </p:oleObj>
              </mc:Choice>
              <mc:Fallback>
                <p:oleObj name="Equation" r:id="rId11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888208"/>
                        <a:ext cx="105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46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1758577" y="197599"/>
            <a:ext cx="760804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/>
              <a:t>Final </a:t>
            </a:r>
            <a:r>
              <a:rPr lang="en-US" altLang="en-US" sz="4400" dirty="0" smtClean="0"/>
              <a:t>Result </a:t>
            </a:r>
            <a:r>
              <a:rPr lang="en-US" altLang="en-US" sz="4400" dirty="0"/>
              <a:t>of </a:t>
            </a:r>
            <a:r>
              <a:rPr lang="en-US" altLang="en-US" sz="4400" dirty="0" smtClean="0"/>
              <a:t>Exhaustive Search</a:t>
            </a:r>
            <a:endParaRPr lang="en-US" altLang="en-US" sz="44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0" y="1752600"/>
            <a:ext cx="21336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352800" y="1143000"/>
            <a:ext cx="141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3300"/>
                </a:solidFill>
                <a:latin typeface="Comic Sans MS" panose="030F0702030302020204" pitchFamily="66" charset="0"/>
              </a:rPr>
              <a:t>Parser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3429000" y="5410200"/>
            <a:ext cx="5715000" cy="1219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562600" y="4800600"/>
            <a:ext cx="209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derivation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2286000" y="31242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4038600" y="4572000"/>
            <a:ext cx="68580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3238500" y="178435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3" imgW="1803240" imgH="2717640" progId="Equation.3">
                  <p:embed/>
                </p:oleObj>
              </mc:Choice>
              <mc:Fallback>
                <p:oleObj name="Equation" r:id="rId3" imgW="180324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78435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09600" y="21336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635000" y="2952750"/>
          <a:ext cx="105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952750"/>
                        <a:ext cx="105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/>
        </p:nvGraphicFramePr>
        <p:xfrm>
          <a:off x="3606800" y="577215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7" imgW="5524200" imgH="431640" progId="Equation.3">
                  <p:embed/>
                </p:oleObj>
              </mc:Choice>
              <mc:Fallback>
                <p:oleObj name="Equation" r:id="rId7" imgW="5524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772150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41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2"/>
          <p:cNvSpPr txBox="1">
            <a:spLocks noChangeArrowheads="1"/>
          </p:cNvSpPr>
          <p:nvPr/>
        </p:nvSpPr>
        <p:spPr bwMode="auto">
          <a:xfrm>
            <a:off x="685800" y="34350"/>
            <a:ext cx="87429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complexity of </a:t>
            </a:r>
            <a:r>
              <a:rPr lang="en-US" altLang="en-US" sz="4400" dirty="0" smtClean="0"/>
              <a:t>Exhaustive Search</a:t>
            </a:r>
            <a:endParaRPr lang="en-US" altLang="en-US" sz="4400" dirty="0"/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6868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Suppose there are no productions of the form</a:t>
            </a:r>
          </a:p>
        </p:txBody>
      </p:sp>
      <p:graphicFrame>
        <p:nvGraphicFramePr>
          <p:cNvPr id="404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740472"/>
              </p:ext>
            </p:extLst>
          </p:nvPr>
        </p:nvGraphicFramePr>
        <p:xfrm>
          <a:off x="4210050" y="1770792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3" imgW="1384200" imgH="419040" progId="Equation.3">
                  <p:embed/>
                </p:oleObj>
              </mc:Choice>
              <mc:Fallback>
                <p:oleObj name="Equation" r:id="rId3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1770792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42244"/>
              </p:ext>
            </p:extLst>
          </p:nvPr>
        </p:nvGraphicFramePr>
        <p:xfrm>
          <a:off x="4210050" y="233675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5" imgW="1409400" imgH="419040" progId="Equation.3">
                  <p:embed/>
                </p:oleObj>
              </mc:Choice>
              <mc:Fallback>
                <p:oleObj name="Equation" r:id="rId5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33675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17525" y="4292600"/>
            <a:ext cx="5252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Number of phases for string       :    </a:t>
            </a:r>
          </a:p>
        </p:txBody>
      </p:sp>
      <p:graphicFrame>
        <p:nvGraphicFramePr>
          <p:cNvPr id="404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235006"/>
              </p:ext>
            </p:extLst>
          </p:nvPr>
        </p:nvGraphicFramePr>
        <p:xfrm>
          <a:off x="4759846" y="4456907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846" y="4456907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34627"/>
              </p:ext>
            </p:extLst>
          </p:nvPr>
        </p:nvGraphicFramePr>
        <p:xfrm>
          <a:off x="5575016" y="4326745"/>
          <a:ext cx="105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9" imgW="1054080" imgH="533160" progId="Equation.3">
                  <p:embed/>
                </p:oleObj>
              </mc:Choice>
              <mc:Fallback>
                <p:oleObj name="Equation" r:id="rId9" imgW="1054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016" y="4326745"/>
                        <a:ext cx="105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4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2714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Time for </a:t>
            </a:r>
            <a:r>
              <a:rPr lang="en-US" altLang="en-US" sz="2800" dirty="0">
                <a:solidFill>
                  <a:srgbClr val="FF3300"/>
                </a:solidFill>
              </a:rPr>
              <a:t>phase 1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71638"/>
              </p:ext>
            </p:extLst>
          </p:nvPr>
        </p:nvGraphicFramePr>
        <p:xfrm>
          <a:off x="3095654" y="1905000"/>
          <a:ext cx="3730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3" imgW="291960" imgH="431640" progId="Equation.3">
                  <p:embed/>
                </p:oleObj>
              </mc:Choice>
              <mc:Fallback>
                <p:oleObj name="Equation" r:id="rId3" imgW="29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54" y="1905000"/>
                        <a:ext cx="3730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36507"/>
              </p:ext>
            </p:extLst>
          </p:nvPr>
        </p:nvGraphicFramePr>
        <p:xfrm>
          <a:off x="3110771" y="2428220"/>
          <a:ext cx="290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5" imgW="291960" imgH="431640" progId="Equation.3">
                  <p:embed/>
                </p:oleObj>
              </mc:Choice>
              <mc:Fallback>
                <p:oleObj name="Equation" r:id="rId5" imgW="29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771" y="2428220"/>
                        <a:ext cx="290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3429000" y="2362200"/>
            <a:ext cx="3077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possible derivations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685800" y="1143000"/>
            <a:ext cx="40852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grammar with      rules </a:t>
            </a:r>
          </a:p>
        </p:txBody>
      </p:sp>
      <p:graphicFrame>
        <p:nvGraphicFramePr>
          <p:cNvPr id="405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373728"/>
              </p:ext>
            </p:extLst>
          </p:nvPr>
        </p:nvGraphicFramePr>
        <p:xfrm>
          <a:off x="3429000" y="1173690"/>
          <a:ext cx="290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6" imgW="291960" imgH="431640" progId="Equation.3">
                  <p:embed/>
                </p:oleObj>
              </mc:Choice>
              <mc:Fallback>
                <p:oleObj name="Equation" r:id="rId6" imgW="29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73690"/>
                        <a:ext cx="2905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5800" y="34350"/>
            <a:ext cx="87429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complexity of </a:t>
            </a:r>
            <a:r>
              <a:rPr lang="en-US" altLang="en-US" sz="4400" dirty="0" smtClean="0"/>
              <a:t>Exhaustive Search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8975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compiler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Parser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time </a:t>
            </a:r>
            <a:r>
              <a:rPr lang="en-US" dirty="0"/>
              <a:t>complexity of </a:t>
            </a:r>
            <a:r>
              <a:rPr lang="en-US" dirty="0" smtClean="0"/>
              <a:t>exhaustive search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S-grammars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2714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Time for </a:t>
            </a:r>
            <a:r>
              <a:rPr lang="en-US" altLang="en-US" sz="2800" dirty="0">
                <a:solidFill>
                  <a:srgbClr val="FF3300"/>
                </a:solidFill>
              </a:rPr>
              <a:t>phase 2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95119"/>
              </p:ext>
            </p:extLst>
          </p:nvPr>
        </p:nvGraphicFramePr>
        <p:xfrm>
          <a:off x="3095654" y="1818620"/>
          <a:ext cx="52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3" imgW="520560" imgH="609480" progId="Equation.3">
                  <p:embed/>
                </p:oleObj>
              </mc:Choice>
              <mc:Fallback>
                <p:oleObj name="Equation" r:id="rId3" imgW="520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54" y="1818620"/>
                        <a:ext cx="52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3615217" y="2627138"/>
            <a:ext cx="3077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possible derivations</a:t>
            </a:r>
          </a:p>
        </p:txBody>
      </p:sp>
      <p:graphicFrame>
        <p:nvGraphicFramePr>
          <p:cNvPr id="406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748450"/>
              </p:ext>
            </p:extLst>
          </p:nvPr>
        </p:nvGraphicFramePr>
        <p:xfrm>
          <a:off x="2971800" y="2527110"/>
          <a:ext cx="52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5" imgW="520560" imgH="609480" progId="Equation.3">
                  <p:embed/>
                </p:oleObj>
              </mc:Choice>
              <mc:Fallback>
                <p:oleObj name="Equation" r:id="rId5" imgW="520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27110"/>
                        <a:ext cx="52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5800" y="34350"/>
            <a:ext cx="87429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complexity of </a:t>
            </a:r>
            <a:r>
              <a:rPr lang="en-US" altLang="en-US" sz="4400" dirty="0" smtClean="0"/>
              <a:t>Exhaustive Search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7212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37866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Time for </a:t>
            </a:r>
            <a:r>
              <a:rPr lang="en-US" altLang="en-US" sz="2800" dirty="0">
                <a:solidFill>
                  <a:srgbClr val="FF3300"/>
                </a:solidFill>
              </a:rPr>
              <a:t>phase </a:t>
            </a:r>
            <a:r>
              <a:rPr lang="en-US" altLang="en-US" sz="2800" dirty="0" smtClean="0">
                <a:solidFill>
                  <a:srgbClr val="FF3300"/>
                </a:solidFill>
              </a:rPr>
              <a:t>	</a:t>
            </a:r>
            <a:r>
              <a:rPr lang="en-US" altLang="en-US" sz="2800" dirty="0" smtClean="0"/>
              <a:t>         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158190"/>
              </p:ext>
            </p:extLst>
          </p:nvPr>
        </p:nvGraphicFramePr>
        <p:xfrm>
          <a:off x="4248151" y="1915264"/>
          <a:ext cx="900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3" imgW="901440" imgH="609480" progId="Equation.3">
                  <p:embed/>
                </p:oleObj>
              </mc:Choice>
              <mc:Fallback>
                <p:oleObj name="Equation" r:id="rId3" imgW="9014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1" y="1915264"/>
                        <a:ext cx="900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486400" y="2939534"/>
            <a:ext cx="3077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possible derivations</a:t>
            </a:r>
          </a:p>
        </p:txBody>
      </p:sp>
      <p:graphicFrame>
        <p:nvGraphicFramePr>
          <p:cNvPr id="407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20523"/>
              </p:ext>
            </p:extLst>
          </p:nvPr>
        </p:nvGraphicFramePr>
        <p:xfrm>
          <a:off x="4252700" y="2819400"/>
          <a:ext cx="900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5" imgW="901440" imgH="609480" progId="Equation.3">
                  <p:embed/>
                </p:oleObj>
              </mc:Choice>
              <mc:Fallback>
                <p:oleObj name="Equation" r:id="rId5" imgW="9014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700" y="2819400"/>
                        <a:ext cx="900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86076"/>
              </p:ext>
            </p:extLst>
          </p:nvPr>
        </p:nvGraphicFramePr>
        <p:xfrm>
          <a:off x="2745001" y="1960808"/>
          <a:ext cx="105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6" imgW="1054080" imgH="533160" progId="Equation.3">
                  <p:embed/>
                </p:oleObj>
              </mc:Choice>
              <mc:Fallback>
                <p:oleObj name="Equation" r:id="rId6" imgW="1054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01" y="1960808"/>
                        <a:ext cx="105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34350"/>
            <a:ext cx="87429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complexity of </a:t>
            </a:r>
            <a:r>
              <a:rPr lang="en-US" altLang="en-US" sz="4400" dirty="0" smtClean="0"/>
              <a:t>Exhaustive Search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539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762001" y="1507383"/>
            <a:ext cx="53062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Total time</a:t>
            </a:r>
            <a:r>
              <a:rPr lang="en-US" altLang="en-US" sz="2800" dirty="0"/>
              <a:t> needed for </a:t>
            </a:r>
            <a:r>
              <a:rPr lang="en-US" altLang="en-US" sz="2800" dirty="0" smtClean="0"/>
              <a:t>string	     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408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450259"/>
              </p:ext>
            </p:extLst>
          </p:nvPr>
        </p:nvGraphicFramePr>
        <p:xfrm>
          <a:off x="4953000" y="162675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3" imgW="368280" imgH="304560" progId="Equation.3">
                  <p:embed/>
                </p:oleObj>
              </mc:Choice>
              <mc:Fallback>
                <p:oleObj name="Equation" r:id="rId3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2675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0" name="Object 4"/>
          <p:cNvGraphicFramePr>
            <a:graphicFrameLocks noChangeAspect="1"/>
          </p:cNvGraphicFramePr>
          <p:nvPr/>
        </p:nvGraphicFramePr>
        <p:xfrm>
          <a:off x="3060700" y="211455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5" imgW="3504960" imgH="609480" progId="Equation.3">
                  <p:embed/>
                </p:oleObj>
              </mc:Choice>
              <mc:Fallback>
                <p:oleObj name="Equation" r:id="rId5" imgW="3504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114550"/>
                        <a:ext cx="350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2895600" y="5410200"/>
            <a:ext cx="36723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rgbClr val="FF3300"/>
                </a:solidFill>
              </a:rPr>
              <a:t>Extremely bad!!!</a:t>
            </a: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 flipV="1">
            <a:off x="1828800" y="2819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84" name="Line 8"/>
          <p:cNvSpPr>
            <a:spLocks noChangeShapeType="1"/>
          </p:cNvSpPr>
          <p:nvPr/>
        </p:nvSpPr>
        <p:spPr bwMode="auto">
          <a:xfrm flipH="1" flipV="1">
            <a:off x="3962400" y="2819400"/>
            <a:ext cx="3048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85" name="Line 9"/>
          <p:cNvSpPr>
            <a:spLocks noChangeShapeType="1"/>
          </p:cNvSpPr>
          <p:nvPr/>
        </p:nvSpPr>
        <p:spPr bwMode="auto">
          <a:xfrm flipH="1" flipV="1">
            <a:off x="5943600" y="2819400"/>
            <a:ext cx="1066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762001" y="3886200"/>
            <a:ext cx="1317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phase 1</a:t>
            </a:r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3505201" y="3962400"/>
            <a:ext cx="1317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phase 2</a:t>
            </a:r>
          </a:p>
        </p:txBody>
      </p: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6096000" y="3886200"/>
            <a:ext cx="1904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phase 2|w|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5800" y="34350"/>
            <a:ext cx="87429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complexity of </a:t>
            </a:r>
            <a:r>
              <a:rPr lang="en-US" altLang="en-US" sz="4400" dirty="0" smtClean="0"/>
              <a:t>Exhaustive Search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1419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990600" y="1249234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There exist faster </a:t>
            </a:r>
            <a:r>
              <a:rPr lang="en-US" altLang="en-US" sz="2800" dirty="0" smtClean="0"/>
              <a:t>algorithms for </a:t>
            </a:r>
            <a:r>
              <a:rPr lang="en-US" altLang="en-US" sz="2800" dirty="0"/>
              <a:t>specialized grammars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1371601" y="2209800"/>
            <a:ext cx="1884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S-grammar:</a:t>
            </a:r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4724400" y="2362200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3" imgW="1409400" imgH="380880" progId="Equation.3">
                  <p:embed/>
                </p:oleObj>
              </mc:Choice>
              <mc:Fallback>
                <p:oleObj name="Equation" r:id="rId3" imgW="1409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140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Line 5"/>
          <p:cNvSpPr>
            <a:spLocks noChangeShapeType="1"/>
          </p:cNvSpPr>
          <p:nvPr/>
        </p:nvSpPr>
        <p:spPr bwMode="auto">
          <a:xfrm flipV="1">
            <a:off x="4648200" y="27432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3429000" y="3657600"/>
            <a:ext cx="1228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symbol</a:t>
            </a:r>
          </a:p>
        </p:txBody>
      </p:sp>
      <p:sp>
        <p:nvSpPr>
          <p:cNvPr id="409607" name="Line 7"/>
          <p:cNvSpPr>
            <a:spLocks noChangeShapeType="1"/>
          </p:cNvSpPr>
          <p:nvPr/>
        </p:nvSpPr>
        <p:spPr bwMode="auto">
          <a:xfrm flipH="1" flipV="1">
            <a:off x="6096000" y="27432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6553200" y="3657601"/>
            <a:ext cx="2667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String of </a:t>
            </a:r>
            <a:r>
              <a:rPr lang="en-US" altLang="en-US" sz="2800" dirty="0"/>
              <a:t>variables</a:t>
            </a:r>
          </a:p>
        </p:txBody>
      </p:sp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4648200" y="5562601"/>
          <a:ext cx="1155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5" imgW="1155600" imgH="533160" progId="Equation.3">
                  <p:embed/>
                </p:oleObj>
              </mc:Choice>
              <mc:Fallback>
                <p:oleObj name="Equation" r:id="rId5" imgW="11556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562601"/>
                        <a:ext cx="1155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0" name="Text Box 10"/>
          <p:cNvSpPr txBox="1">
            <a:spLocks noChangeArrowheads="1"/>
          </p:cNvSpPr>
          <p:nvPr/>
        </p:nvSpPr>
        <p:spPr bwMode="auto">
          <a:xfrm>
            <a:off x="6096001" y="5486400"/>
            <a:ext cx="21341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appears once</a:t>
            </a:r>
          </a:p>
        </p:txBody>
      </p: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3413125" y="5511800"/>
            <a:ext cx="7412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Pair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038600" y="302569"/>
            <a:ext cx="29206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S-grammars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27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/>
          <p:cNvSpPr txBox="1">
            <a:spLocks noChangeArrowheads="1"/>
          </p:cNvSpPr>
          <p:nvPr/>
        </p:nvSpPr>
        <p:spPr bwMode="auto">
          <a:xfrm>
            <a:off x="990600" y="1396484"/>
            <a:ext cx="319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S-grammar example:</a:t>
            </a:r>
          </a:p>
        </p:txBody>
      </p:sp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4406900" y="1581150"/>
          <a:ext cx="1828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3" imgW="1828800" imgH="1942920" progId="Equation.3">
                  <p:embed/>
                </p:oleObj>
              </mc:Choice>
              <mc:Fallback>
                <p:oleObj name="Equation" r:id="rId3" imgW="182880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581150"/>
                        <a:ext cx="18288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656901"/>
              </p:ext>
            </p:extLst>
          </p:nvPr>
        </p:nvGraphicFramePr>
        <p:xfrm>
          <a:off x="1873250" y="5029200"/>
          <a:ext cx="67706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5" imgW="6769080" imgH="431640" progId="Equation.3">
                  <p:embed/>
                </p:oleObj>
              </mc:Choice>
              <mc:Fallback>
                <p:oleObj name="Equation" r:id="rId5" imgW="676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5029200"/>
                        <a:ext cx="67706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609601" y="4191000"/>
            <a:ext cx="5265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Each string has a unique derivation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38600" y="302569"/>
            <a:ext cx="29206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S-grammars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3930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930274" y="1498601"/>
            <a:ext cx="74517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In the exhaustive search </a:t>
            </a:r>
            <a:r>
              <a:rPr lang="en-US" altLang="en-US" sz="2800" dirty="0" smtClean="0"/>
              <a:t>parsing there </a:t>
            </a:r>
            <a:r>
              <a:rPr lang="en-US" altLang="en-US" sz="2800" dirty="0"/>
              <a:t>is only one choice in each phase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4038600" y="302569"/>
            <a:ext cx="29206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S-grammars</a:t>
            </a:r>
            <a:endParaRPr lang="en-US" altLang="en-US" sz="4400" dirty="0"/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898293" y="3328195"/>
            <a:ext cx="47296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Total time for parsing string      </a:t>
            </a:r>
            <a:r>
              <a:rPr lang="en-US" altLang="en-US" dirty="0"/>
              <a:t>:</a:t>
            </a:r>
          </a:p>
        </p:txBody>
      </p:sp>
      <p:graphicFrame>
        <p:nvGraphicFramePr>
          <p:cNvPr id="412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424304"/>
              </p:ext>
            </p:extLst>
          </p:nvPr>
        </p:nvGraphicFramePr>
        <p:xfrm>
          <a:off x="4989751" y="343740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3" imgW="368280" imgH="304560" progId="Equation.3">
                  <p:embed/>
                </p:oleObj>
              </mc:Choice>
              <mc:Fallback>
                <p:oleObj name="Equation" r:id="rId3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751" y="343740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53630"/>
              </p:ext>
            </p:extLst>
          </p:nvPr>
        </p:nvGraphicFramePr>
        <p:xfrm>
          <a:off x="5715000" y="3328195"/>
          <a:ext cx="684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5" imgW="685800" imgH="533160" progId="Equation.3">
                  <p:embed/>
                </p:oleObj>
              </mc:Choice>
              <mc:Fallback>
                <p:oleObj name="Equation" r:id="rId5" imgW="68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28195"/>
                        <a:ext cx="6842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Text Box 9"/>
          <p:cNvSpPr txBox="1">
            <a:spLocks noChangeArrowheads="1"/>
          </p:cNvSpPr>
          <p:nvPr/>
        </p:nvSpPr>
        <p:spPr bwMode="auto">
          <a:xfrm>
            <a:off x="933801" y="2514820"/>
            <a:ext cx="29486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Time for a phase:   </a:t>
            </a:r>
          </a:p>
        </p:txBody>
      </p:sp>
      <p:graphicFrame>
        <p:nvGraphicFramePr>
          <p:cNvPr id="412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94741"/>
              </p:ext>
            </p:extLst>
          </p:nvPr>
        </p:nvGraphicFramePr>
        <p:xfrm>
          <a:off x="3671047" y="2573230"/>
          <a:ext cx="17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7" imgW="177480" imgH="406080" progId="Equation.3">
                  <p:embed/>
                </p:oleObj>
              </mc:Choice>
              <mc:Fallback>
                <p:oleObj name="Equation" r:id="rId7" imgW="177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047" y="2573230"/>
                        <a:ext cx="17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450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697266" y="1593334"/>
            <a:ext cx="5330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For general context-free grammars: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108326" y="1320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697266" y="2221468"/>
            <a:ext cx="89039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There exists a parsing </a:t>
            </a:r>
            <a:r>
              <a:rPr lang="en-US" altLang="en-US" sz="2800" dirty="0" smtClean="0"/>
              <a:t>algorithm that </a:t>
            </a:r>
            <a:r>
              <a:rPr lang="en-US" altLang="en-US" sz="2800" dirty="0"/>
              <a:t>parses a </a:t>
            </a:r>
            <a:r>
              <a:rPr lang="en-US" altLang="en-US" sz="2800" dirty="0" smtClean="0"/>
              <a:t>string 	in </a:t>
            </a:r>
            <a:r>
              <a:rPr lang="en-US" altLang="en-US" sz="2800" dirty="0"/>
              <a:t>time </a:t>
            </a:r>
          </a:p>
        </p:txBody>
      </p:sp>
      <p:graphicFrame>
        <p:nvGraphicFramePr>
          <p:cNvPr id="413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4040"/>
              </p:ext>
            </p:extLst>
          </p:nvPr>
        </p:nvGraphicFramePr>
        <p:xfrm>
          <a:off x="8305800" y="2219193"/>
          <a:ext cx="684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3" imgW="685800" imgH="533160" progId="Equation.3">
                  <p:embed/>
                </p:oleObj>
              </mc:Choice>
              <mc:Fallback>
                <p:oleObj name="Equation" r:id="rId3" imgW="68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219193"/>
                        <a:ext cx="684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610554"/>
              </p:ext>
            </p:extLst>
          </p:nvPr>
        </p:nvGraphicFramePr>
        <p:xfrm>
          <a:off x="1752600" y="2569289"/>
          <a:ext cx="887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5" imgW="888840" imgH="711000" progId="Equation.3">
                  <p:embed/>
                </p:oleObj>
              </mc:Choice>
              <mc:Fallback>
                <p:oleObj name="Equation" r:id="rId5" imgW="888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69289"/>
                        <a:ext cx="8874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038600" y="76200"/>
            <a:ext cx="29206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S-grammars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3014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parser knows the grammar of the Programming language</a:t>
            </a:r>
          </a:p>
          <a:p>
            <a:pPr algn="just"/>
            <a:r>
              <a:rPr lang="en-US" dirty="0"/>
              <a:t>The parser finds the derivation of a particular input</a:t>
            </a:r>
          </a:p>
          <a:p>
            <a:pPr algn="just"/>
            <a:r>
              <a:rPr lang="en-US" dirty="0"/>
              <a:t>There exist faster algorithms for specialized grammars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</a:p>
          <a:p>
            <a:r>
              <a:rPr lang="en-US" dirty="0" err="1" smtClean="0"/>
              <a:t>ParserTime</a:t>
            </a:r>
            <a:r>
              <a:rPr lang="en-US" dirty="0" smtClean="0"/>
              <a:t> </a:t>
            </a:r>
            <a:r>
              <a:rPr lang="en-US" dirty="0"/>
              <a:t>complexity of Exhaustive Search</a:t>
            </a:r>
          </a:p>
          <a:p>
            <a:r>
              <a:rPr lang="en-US" dirty="0"/>
              <a:t>S-grammars</a:t>
            </a:r>
          </a:p>
        </p:txBody>
      </p:sp>
    </p:spTree>
    <p:extLst>
      <p:ext uri="{BB962C8B-B14F-4D97-AF65-F5344CB8AC3E}">
        <p14:creationId xmlns:p14="http://schemas.microsoft.com/office/powerpoint/2010/main" val="304591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10000" y="29718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810000" y="3124200"/>
            <a:ext cx="17011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3300"/>
                </a:solidFill>
              </a:rPr>
              <a:t>Compiler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52400" y="1447800"/>
            <a:ext cx="3048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6138863" y="1066800"/>
            <a:ext cx="2743200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019573" y="838200"/>
            <a:ext cx="16027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88925" y="1549400"/>
            <a:ext cx="247054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v = 5;</a:t>
            </a:r>
          </a:p>
          <a:p>
            <a:r>
              <a:rPr lang="en-US" altLang="en-US" sz="3200" dirty="0"/>
              <a:t>if (v&gt;5) </a:t>
            </a:r>
          </a:p>
          <a:p>
            <a:r>
              <a:rPr lang="en-US" altLang="en-US" sz="3200" dirty="0"/>
              <a:t>   x = 12 + v;</a:t>
            </a:r>
          </a:p>
          <a:p>
            <a:r>
              <a:rPr lang="en-US" altLang="en-US" sz="3200" dirty="0"/>
              <a:t>while (x !=3) {</a:t>
            </a:r>
          </a:p>
          <a:p>
            <a:r>
              <a:rPr lang="en-US" altLang="en-US" sz="3200" dirty="0"/>
              <a:t>  x = x - 3;</a:t>
            </a:r>
          </a:p>
          <a:p>
            <a:r>
              <a:rPr lang="en-US" altLang="en-US" sz="3200" dirty="0"/>
              <a:t>  v = 10;</a:t>
            </a:r>
          </a:p>
          <a:p>
            <a:r>
              <a:rPr lang="en-US" altLang="en-US" sz="3200" dirty="0"/>
              <a:t>}</a:t>
            </a:r>
          </a:p>
          <a:p>
            <a:r>
              <a:rPr lang="en-US" altLang="en-US" sz="3200" dirty="0"/>
              <a:t>......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472636" y="1146116"/>
            <a:ext cx="24511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/>
              <a:t>Add v,v,0</a:t>
            </a:r>
          </a:p>
          <a:p>
            <a:r>
              <a:rPr lang="en-US" altLang="en-US" sz="3200" dirty="0" err="1"/>
              <a:t>cmp</a:t>
            </a:r>
            <a:r>
              <a:rPr lang="en-US" altLang="en-US" sz="3200" dirty="0"/>
              <a:t> v,5</a:t>
            </a:r>
          </a:p>
          <a:p>
            <a:r>
              <a:rPr lang="en-US" altLang="en-US" sz="3200" dirty="0" err="1"/>
              <a:t>jmplt</a:t>
            </a:r>
            <a:r>
              <a:rPr lang="en-US" altLang="en-US" sz="3200" dirty="0"/>
              <a:t> ELSE</a:t>
            </a:r>
          </a:p>
          <a:p>
            <a:r>
              <a:rPr lang="en-US" altLang="en-US" sz="3200" dirty="0"/>
              <a:t>THEN: </a:t>
            </a:r>
          </a:p>
          <a:p>
            <a:r>
              <a:rPr lang="en-US" altLang="en-US" sz="3200" dirty="0"/>
              <a:t>  add x, 12,v</a:t>
            </a:r>
          </a:p>
          <a:p>
            <a:r>
              <a:rPr lang="en-US" altLang="en-US" sz="3200" dirty="0"/>
              <a:t>ELSE:</a:t>
            </a:r>
          </a:p>
          <a:p>
            <a:r>
              <a:rPr lang="en-US" altLang="en-US" sz="3200" dirty="0"/>
              <a:t>WHILE:</a:t>
            </a:r>
          </a:p>
          <a:p>
            <a:r>
              <a:rPr lang="en-US" altLang="en-US" sz="3200" dirty="0" err="1"/>
              <a:t>cmp</a:t>
            </a:r>
            <a:r>
              <a:rPr lang="en-US" altLang="en-US" sz="3200" dirty="0"/>
              <a:t> x,3</a:t>
            </a:r>
          </a:p>
          <a:p>
            <a:r>
              <a:rPr lang="en-US" altLang="en-US" sz="3200" dirty="0"/>
              <a:t>...</a:t>
            </a:r>
          </a:p>
          <a:p>
            <a:r>
              <a:rPr lang="en-US" altLang="en-US" sz="3200" dirty="0"/>
              <a:t>   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096000" y="482025"/>
            <a:ext cx="25859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Machine Code</a:t>
            </a: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200400" y="3429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562600" y="3429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717025" y="238331"/>
            <a:ext cx="22685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297475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362200" y="2286000"/>
            <a:ext cx="1828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181600" y="2286000"/>
            <a:ext cx="1828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438400" y="2209800"/>
            <a:ext cx="13935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Lexical</a:t>
            </a:r>
          </a:p>
          <a:p>
            <a:r>
              <a:rPr lang="en-US" altLang="en-US" sz="2800" dirty="0"/>
              <a:t>analyzer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11082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parser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191000" y="2819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905000" y="1752600"/>
            <a:ext cx="5486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81000" y="5105400"/>
            <a:ext cx="19050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6553200" y="5105400"/>
            <a:ext cx="19050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V="1">
            <a:off x="1600200" y="3810000"/>
            <a:ext cx="685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7010400" y="381000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533400" y="5562600"/>
            <a:ext cx="142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program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6705600" y="5334000"/>
            <a:ext cx="14334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machine</a:t>
            </a:r>
          </a:p>
          <a:p>
            <a:r>
              <a:rPr lang="en-US" altLang="en-US" sz="2800" dirty="0"/>
              <a:t>code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212725" y="4445000"/>
            <a:ext cx="954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7543800" y="4495800"/>
            <a:ext cx="1181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3717025" y="238331"/>
            <a:ext cx="22685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84834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457200" y="1981201"/>
            <a:ext cx="94488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dirty="0"/>
              <a:t>A </a:t>
            </a:r>
            <a:r>
              <a:rPr lang="en-US" altLang="en-US" sz="3600" dirty="0">
                <a:solidFill>
                  <a:srgbClr val="FF3300"/>
                </a:solidFill>
              </a:rPr>
              <a:t>parser</a:t>
            </a:r>
            <a:r>
              <a:rPr lang="en-US" altLang="en-US" sz="3600" dirty="0"/>
              <a:t> knows the </a:t>
            </a:r>
            <a:r>
              <a:rPr lang="en-US" altLang="en-US" sz="3600" dirty="0" smtClean="0"/>
              <a:t>grammar of </a:t>
            </a:r>
            <a:r>
              <a:rPr lang="en-US" altLang="en-US" sz="3600" dirty="0"/>
              <a:t>the </a:t>
            </a:r>
            <a:r>
              <a:rPr lang="en-US" altLang="en-US" sz="3600" dirty="0" smtClean="0"/>
              <a:t>Programming </a:t>
            </a:r>
            <a:r>
              <a:rPr lang="en-US" altLang="en-US" sz="3600" dirty="0"/>
              <a:t>language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717025" y="238331"/>
            <a:ext cx="22685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158405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4038600" y="104775"/>
            <a:ext cx="16216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Parser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060" b="-1"/>
          <a:stretch/>
        </p:blipFill>
        <p:spPr>
          <a:xfrm>
            <a:off x="685800" y="914400"/>
            <a:ext cx="8534400" cy="55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477881" y="1200835"/>
            <a:ext cx="82089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parser finds the </a:t>
            </a:r>
            <a:r>
              <a:rPr lang="en-US" altLang="en-US" sz="2800" dirty="0" smtClean="0"/>
              <a:t>derivation of </a:t>
            </a:r>
            <a:r>
              <a:rPr lang="en-US" altLang="en-US" sz="2800" dirty="0"/>
              <a:t>a particular input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7086600" y="6400800"/>
            <a:ext cx="1905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60331-629B-4B55-B6ED-315336BE9B7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10000"/>
            <a:ext cx="1601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10 + 2 * 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90800" y="3124200"/>
            <a:ext cx="2133600" cy="1905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971800" y="2438400"/>
            <a:ext cx="1097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Parser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590800" y="3200400"/>
            <a:ext cx="158729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 -&gt; E + E </a:t>
            </a:r>
          </a:p>
          <a:p>
            <a:r>
              <a:rPr lang="en-US" altLang="en-US" sz="2800" dirty="0"/>
              <a:t>     | E * E</a:t>
            </a:r>
          </a:p>
          <a:p>
            <a:r>
              <a:rPr lang="en-US" altLang="en-US" sz="2800" dirty="0"/>
              <a:t>     | INT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0" y="3505200"/>
            <a:ext cx="1981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981200" y="4114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5943600" y="2971800"/>
            <a:ext cx="228780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 =&gt; E + E </a:t>
            </a:r>
          </a:p>
          <a:p>
            <a:r>
              <a:rPr lang="en-US" altLang="en-US" sz="2800" dirty="0"/>
              <a:t>   =&gt; E + E * E</a:t>
            </a:r>
          </a:p>
          <a:p>
            <a:r>
              <a:rPr lang="en-US" altLang="en-US" sz="2800" dirty="0"/>
              <a:t>   =&gt; 10 + E*E </a:t>
            </a:r>
          </a:p>
          <a:p>
            <a:r>
              <a:rPr lang="en-US" altLang="en-US" sz="2800" dirty="0"/>
              <a:t>   =&gt; 10 + 2 * E</a:t>
            </a:r>
          </a:p>
          <a:p>
            <a:r>
              <a:rPr lang="en-US" altLang="en-US" sz="2800" dirty="0"/>
              <a:t>   =&gt; 10 + 2 * 5</a:t>
            </a:r>
          </a:p>
        </p:txBody>
      </p:sp>
      <p:sp>
        <p:nvSpPr>
          <p:cNvPr id="23" name="Oval 35"/>
          <p:cNvSpPr>
            <a:spLocks noChangeArrowheads="1"/>
          </p:cNvSpPr>
          <p:nvPr/>
        </p:nvSpPr>
        <p:spPr bwMode="auto">
          <a:xfrm>
            <a:off x="5562600" y="2286000"/>
            <a:ext cx="3581400" cy="426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4724400" y="4114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28600" y="2895600"/>
            <a:ext cx="954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6477000" y="1752600"/>
            <a:ext cx="1663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derivation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038600" y="104775"/>
            <a:ext cx="16216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16501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1026"/>
          <p:cNvSpPr>
            <a:spLocks noChangeArrowheads="1"/>
          </p:cNvSpPr>
          <p:nvPr/>
        </p:nvSpPr>
        <p:spPr bwMode="auto">
          <a:xfrm>
            <a:off x="5105400" y="3124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8" name="Text Box 1027"/>
          <p:cNvSpPr txBox="1">
            <a:spLocks noChangeArrowheads="1"/>
          </p:cNvSpPr>
          <p:nvPr/>
        </p:nvSpPr>
        <p:spPr bwMode="auto">
          <a:xfrm>
            <a:off x="5105400" y="4038600"/>
            <a:ext cx="614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39" name="Oval 1028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0" name="Text Box 1029"/>
          <p:cNvSpPr txBox="1">
            <a:spLocks noChangeArrowheads="1"/>
          </p:cNvSpPr>
          <p:nvPr/>
        </p:nvSpPr>
        <p:spPr bwMode="auto">
          <a:xfrm>
            <a:off x="6172200" y="19812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1" name="Oval 1030"/>
          <p:cNvSpPr>
            <a:spLocks noChangeArrowheads="1"/>
          </p:cNvSpPr>
          <p:nvPr/>
        </p:nvSpPr>
        <p:spPr bwMode="auto">
          <a:xfrm>
            <a:off x="7315200" y="3124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2" name="Oval 1031"/>
          <p:cNvSpPr>
            <a:spLocks noChangeArrowheads="1"/>
          </p:cNvSpPr>
          <p:nvPr/>
        </p:nvSpPr>
        <p:spPr bwMode="auto">
          <a:xfrm>
            <a:off x="6172200" y="3124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3" name="Oval 1032"/>
          <p:cNvSpPr>
            <a:spLocks noChangeArrowheads="1"/>
          </p:cNvSpPr>
          <p:nvPr/>
        </p:nvSpPr>
        <p:spPr bwMode="auto">
          <a:xfrm>
            <a:off x="6400800" y="44958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4" name="Oval 1033"/>
          <p:cNvSpPr>
            <a:spLocks noChangeArrowheads="1"/>
          </p:cNvSpPr>
          <p:nvPr/>
        </p:nvSpPr>
        <p:spPr bwMode="auto">
          <a:xfrm>
            <a:off x="8610600" y="44958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5" name="Oval 1034"/>
          <p:cNvSpPr>
            <a:spLocks noChangeArrowheads="1"/>
          </p:cNvSpPr>
          <p:nvPr/>
        </p:nvSpPr>
        <p:spPr bwMode="auto">
          <a:xfrm>
            <a:off x="7467600" y="44958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6" name="Oval 1035"/>
          <p:cNvSpPr>
            <a:spLocks noChangeArrowheads="1"/>
          </p:cNvSpPr>
          <p:nvPr/>
        </p:nvSpPr>
        <p:spPr bwMode="auto">
          <a:xfrm>
            <a:off x="5105400" y="40386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7" name="Oval 1036"/>
          <p:cNvSpPr>
            <a:spLocks noChangeArrowheads="1"/>
          </p:cNvSpPr>
          <p:nvPr/>
        </p:nvSpPr>
        <p:spPr bwMode="auto">
          <a:xfrm>
            <a:off x="6400800" y="5410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8" name="Oval 1037"/>
          <p:cNvSpPr>
            <a:spLocks noChangeArrowheads="1"/>
          </p:cNvSpPr>
          <p:nvPr/>
        </p:nvSpPr>
        <p:spPr bwMode="auto">
          <a:xfrm>
            <a:off x="8610600" y="5410200"/>
            <a:ext cx="533400" cy="533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9" name="Line 1038"/>
          <p:cNvSpPr>
            <a:spLocks noChangeShapeType="1"/>
          </p:cNvSpPr>
          <p:nvPr/>
        </p:nvSpPr>
        <p:spPr bwMode="auto">
          <a:xfrm flipH="1">
            <a:off x="5562600" y="2362200"/>
            <a:ext cx="6096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0" name="Line 1039"/>
          <p:cNvSpPr>
            <a:spLocks noChangeShapeType="1"/>
          </p:cNvSpPr>
          <p:nvPr/>
        </p:nvSpPr>
        <p:spPr bwMode="auto">
          <a:xfrm>
            <a:off x="6400800" y="25146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1" name="Line 1040"/>
          <p:cNvSpPr>
            <a:spLocks noChangeShapeType="1"/>
          </p:cNvSpPr>
          <p:nvPr/>
        </p:nvSpPr>
        <p:spPr bwMode="auto">
          <a:xfrm>
            <a:off x="6705600" y="2362200"/>
            <a:ext cx="7620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2" name="Line 1041"/>
          <p:cNvSpPr>
            <a:spLocks noChangeShapeType="1"/>
          </p:cNvSpPr>
          <p:nvPr/>
        </p:nvSpPr>
        <p:spPr bwMode="auto">
          <a:xfrm>
            <a:off x="5410200" y="3657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3" name="Line 1042"/>
          <p:cNvSpPr>
            <a:spLocks noChangeShapeType="1"/>
          </p:cNvSpPr>
          <p:nvPr/>
        </p:nvSpPr>
        <p:spPr bwMode="auto">
          <a:xfrm flipH="1">
            <a:off x="6781800" y="3581400"/>
            <a:ext cx="6096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4" name="Line 1043"/>
          <p:cNvSpPr>
            <a:spLocks noChangeShapeType="1"/>
          </p:cNvSpPr>
          <p:nvPr/>
        </p:nvSpPr>
        <p:spPr bwMode="auto">
          <a:xfrm>
            <a:off x="7620000" y="3657600"/>
            <a:ext cx="762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5" name="Line 1044"/>
          <p:cNvSpPr>
            <a:spLocks noChangeShapeType="1"/>
          </p:cNvSpPr>
          <p:nvPr/>
        </p:nvSpPr>
        <p:spPr bwMode="auto">
          <a:xfrm>
            <a:off x="7772400" y="3581400"/>
            <a:ext cx="9906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6" name="Text Box 1045"/>
          <p:cNvSpPr txBox="1">
            <a:spLocks noChangeArrowheads="1"/>
          </p:cNvSpPr>
          <p:nvPr/>
        </p:nvSpPr>
        <p:spPr bwMode="auto">
          <a:xfrm>
            <a:off x="6477000" y="5410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7" name="Text Box 1046"/>
          <p:cNvSpPr txBox="1">
            <a:spLocks noChangeArrowheads="1"/>
          </p:cNvSpPr>
          <p:nvPr/>
        </p:nvSpPr>
        <p:spPr bwMode="auto">
          <a:xfrm>
            <a:off x="8712200" y="5410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58" name="Text Box 1047"/>
          <p:cNvSpPr txBox="1">
            <a:spLocks noChangeArrowheads="1"/>
          </p:cNvSpPr>
          <p:nvPr/>
        </p:nvSpPr>
        <p:spPr bwMode="auto">
          <a:xfrm>
            <a:off x="609600" y="2971800"/>
            <a:ext cx="2868613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 =&gt; E + E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   =&gt; E + E * 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   =&gt; 10 + E*E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   =&gt; 10 + 2 * 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   =&gt; 10 + 2 * 5</a:t>
            </a:r>
          </a:p>
        </p:txBody>
      </p:sp>
      <p:sp>
        <p:nvSpPr>
          <p:cNvPr id="59" name="Oval 1048"/>
          <p:cNvSpPr>
            <a:spLocks noChangeArrowheads="1"/>
          </p:cNvSpPr>
          <p:nvPr/>
        </p:nvSpPr>
        <p:spPr bwMode="auto">
          <a:xfrm>
            <a:off x="228600" y="2286000"/>
            <a:ext cx="3581400" cy="426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0" name="Text Box 1049"/>
          <p:cNvSpPr txBox="1">
            <a:spLocks noChangeArrowheads="1"/>
          </p:cNvSpPr>
          <p:nvPr/>
        </p:nvSpPr>
        <p:spPr bwMode="auto">
          <a:xfrm>
            <a:off x="914400" y="1676400"/>
            <a:ext cx="209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000000"/>
                </a:solidFill>
                <a:latin typeface="Comic Sans MS" panose="030F0702030302020204" pitchFamily="66" charset="0"/>
              </a:rPr>
              <a:t>derivation</a:t>
            </a:r>
          </a:p>
        </p:txBody>
      </p:sp>
      <p:sp>
        <p:nvSpPr>
          <p:cNvPr id="61" name="Text Box 1052"/>
          <p:cNvSpPr txBox="1">
            <a:spLocks noChangeArrowheads="1"/>
          </p:cNvSpPr>
          <p:nvPr/>
        </p:nvSpPr>
        <p:spPr bwMode="auto">
          <a:xfrm>
            <a:off x="5105400" y="10668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000000"/>
                </a:solidFill>
                <a:latin typeface="Comic Sans MS" panose="030F0702030302020204" pitchFamily="66" charset="0"/>
              </a:rPr>
              <a:t>derivation tree</a:t>
            </a:r>
          </a:p>
        </p:txBody>
      </p:sp>
      <p:sp>
        <p:nvSpPr>
          <p:cNvPr id="62" name="Line 1053"/>
          <p:cNvSpPr>
            <a:spLocks noChangeShapeType="1"/>
          </p:cNvSpPr>
          <p:nvPr/>
        </p:nvSpPr>
        <p:spPr bwMode="auto">
          <a:xfrm>
            <a:off x="6629400" y="5029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3" name="Line 1054"/>
          <p:cNvSpPr>
            <a:spLocks noChangeShapeType="1"/>
          </p:cNvSpPr>
          <p:nvPr/>
        </p:nvSpPr>
        <p:spPr bwMode="auto">
          <a:xfrm>
            <a:off x="8915400" y="5029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4" name="Text Box 1055"/>
          <p:cNvSpPr txBox="1">
            <a:spLocks noChangeArrowheads="1"/>
          </p:cNvSpPr>
          <p:nvPr/>
        </p:nvSpPr>
        <p:spPr bwMode="auto">
          <a:xfrm>
            <a:off x="5105400" y="31242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65" name="Text Box 1056"/>
          <p:cNvSpPr txBox="1">
            <a:spLocks noChangeArrowheads="1"/>
          </p:cNvSpPr>
          <p:nvPr/>
        </p:nvSpPr>
        <p:spPr bwMode="auto">
          <a:xfrm>
            <a:off x="7315200" y="31242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66" name="Text Box 1057"/>
          <p:cNvSpPr txBox="1">
            <a:spLocks noChangeArrowheads="1"/>
          </p:cNvSpPr>
          <p:nvPr/>
        </p:nvSpPr>
        <p:spPr bwMode="auto">
          <a:xfrm>
            <a:off x="6477000" y="44958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67" name="Text Box 1058"/>
          <p:cNvSpPr txBox="1">
            <a:spLocks noChangeArrowheads="1"/>
          </p:cNvSpPr>
          <p:nvPr/>
        </p:nvSpPr>
        <p:spPr bwMode="auto">
          <a:xfrm>
            <a:off x="8705850" y="4495800"/>
            <a:ext cx="43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68" name="Text Box 1059"/>
          <p:cNvSpPr txBox="1">
            <a:spLocks noChangeArrowheads="1"/>
          </p:cNvSpPr>
          <p:nvPr/>
        </p:nvSpPr>
        <p:spPr bwMode="auto">
          <a:xfrm>
            <a:off x="6308725" y="3073400"/>
            <a:ext cx="379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+</a:t>
            </a:r>
          </a:p>
        </p:txBody>
      </p:sp>
      <p:sp>
        <p:nvSpPr>
          <p:cNvPr id="69" name="Text Box 1060"/>
          <p:cNvSpPr txBox="1">
            <a:spLocks noChangeArrowheads="1"/>
          </p:cNvSpPr>
          <p:nvPr/>
        </p:nvSpPr>
        <p:spPr bwMode="auto">
          <a:xfrm>
            <a:off x="7543800" y="4572000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*</a:t>
            </a:r>
          </a:p>
        </p:txBody>
      </p:sp>
      <p:sp>
        <p:nvSpPr>
          <p:cNvPr id="70" name="AutoShape 1063"/>
          <p:cNvSpPr>
            <a:spLocks noChangeArrowheads="1"/>
          </p:cNvSpPr>
          <p:nvPr/>
        </p:nvSpPr>
        <p:spPr bwMode="auto">
          <a:xfrm>
            <a:off x="3962400" y="3733800"/>
            <a:ext cx="914400" cy="485775"/>
          </a:xfrm>
          <a:prstGeom prst="leftRightArrow">
            <a:avLst>
              <a:gd name="adj1" fmla="val 50000"/>
              <a:gd name="adj2" fmla="val 3764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4038600" y="104775"/>
            <a:ext cx="16216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13592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478</Words>
  <Application>Microsoft Office PowerPoint</Application>
  <PresentationFormat>A4 Paper (210x297 mm)</PresentationFormat>
  <Paragraphs>166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217</cp:revision>
  <dcterms:created xsi:type="dcterms:W3CDTF">2006-08-16T00:00:00Z</dcterms:created>
  <dcterms:modified xsi:type="dcterms:W3CDTF">2019-01-16T02:32:39Z</dcterms:modified>
</cp:coreProperties>
</file>