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56" r:id="rId2"/>
    <p:sldId id="357" r:id="rId3"/>
    <p:sldId id="307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8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5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8306D33-5F23-4320-A04A-287E3DF639A0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AB78008-7B3E-41A0-A263-5E9F55877A0E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636D982-4E79-4F39-9E01-F75E8254460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D390A7C-8159-4194-A968-37B1E771A226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AA44DA1-4E2D-4F6D-AE8D-583DF0AADF3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1E76141-75D4-4568-84B2-75BD59B829CD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84A5F45-DFC9-4A66-939D-1AF40F8445E9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B6D7F6E-3B1B-4FF6-9243-7B8CE73B2DAD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15E2B0E-9304-43A6-B9EC-BDD4EB78C95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5650CA7-ED0D-49F4-84C4-2C6D2C102B1C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936256" y="6655158"/>
            <a:ext cx="2393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16404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782409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18: Simplification of Context Free Grammar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34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Removing Useless Productions</a:t>
            </a:r>
          </a:p>
        </p:txBody>
      </p:sp>
      <p:sp>
        <p:nvSpPr>
          <p:cNvPr id="437251" name="Text Box 3"/>
          <p:cNvSpPr txBox="1">
            <a:spLocks noChangeArrowheads="1"/>
          </p:cNvSpPr>
          <p:nvPr/>
        </p:nvSpPr>
        <p:spPr bwMode="auto">
          <a:xfrm>
            <a:off x="1143000" y="1705253"/>
            <a:ext cx="29792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Example Grammar:</a:t>
            </a:r>
          </a:p>
        </p:txBody>
      </p:sp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3505200" y="23622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3" imgW="2831760" imgH="2717640" progId="Equation.3">
                  <p:embed/>
                </p:oleObj>
              </mc:Choice>
              <mc:Fallback>
                <p:oleObj name="Equation" r:id="rId3" imgW="283176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2832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70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Text Box 2"/>
          <p:cNvSpPr txBox="1">
            <a:spLocks noChangeArrowheads="1"/>
          </p:cNvSpPr>
          <p:nvPr/>
        </p:nvSpPr>
        <p:spPr bwMode="auto">
          <a:xfrm>
            <a:off x="207686" y="1585940"/>
            <a:ext cx="11340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First:</a:t>
            </a:r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1600200" y="1445451"/>
            <a:ext cx="8153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F</a:t>
            </a:r>
            <a:r>
              <a:rPr lang="en-US" altLang="en-US" sz="2800" dirty="0" smtClean="0"/>
              <a:t>ind </a:t>
            </a:r>
            <a:r>
              <a:rPr lang="en-US" altLang="en-US" sz="2800" dirty="0"/>
              <a:t>all variables that </a:t>
            </a:r>
            <a:r>
              <a:rPr lang="en-US" altLang="en-US" sz="2800" dirty="0" smtClean="0"/>
              <a:t>produce strings </a:t>
            </a:r>
            <a:r>
              <a:rPr lang="en-US" altLang="en-US" sz="2800" dirty="0"/>
              <a:t>with only terminals</a:t>
            </a:r>
          </a:p>
        </p:txBody>
      </p:sp>
      <p:graphicFrame>
        <p:nvGraphicFramePr>
          <p:cNvPr id="438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82982"/>
              </p:ext>
            </p:extLst>
          </p:nvPr>
        </p:nvGraphicFramePr>
        <p:xfrm>
          <a:off x="774700" y="2984500"/>
          <a:ext cx="2501900" cy="2400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Equation" r:id="rId3" imgW="2831760" imgH="2717640" progId="Equation.3">
                  <p:embed/>
                </p:oleObj>
              </mc:Choice>
              <mc:Fallback>
                <p:oleObj name="Equation" r:id="rId3" imgW="283176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984500"/>
                        <a:ext cx="2501900" cy="2400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7" name="Object 5"/>
          <p:cNvGraphicFramePr>
            <a:graphicFrameLocks noChangeAspect="1"/>
          </p:cNvGraphicFramePr>
          <p:nvPr/>
        </p:nvGraphicFramePr>
        <p:xfrm>
          <a:off x="6953250" y="3022601"/>
          <a:ext cx="124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Equation" r:id="rId5" imgW="1244520" imgH="533160" progId="Equation.3">
                  <p:embed/>
                </p:oleObj>
              </mc:Choice>
              <mc:Fallback>
                <p:oleObj name="Equation" r:id="rId5" imgW="12445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022601"/>
                        <a:ext cx="1244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78" name="AutoShape 6"/>
          <p:cNvSpPr>
            <a:spLocks noChangeArrowheads="1"/>
          </p:cNvSpPr>
          <p:nvPr/>
        </p:nvSpPr>
        <p:spPr bwMode="auto">
          <a:xfrm>
            <a:off x="7391400" y="4145043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8279" name="Object 7"/>
          <p:cNvGraphicFramePr>
            <a:graphicFrameLocks noChangeAspect="1"/>
          </p:cNvGraphicFramePr>
          <p:nvPr/>
        </p:nvGraphicFramePr>
        <p:xfrm>
          <a:off x="6870700" y="5461001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Equation" r:id="rId7" imgW="1726920" imgH="533160" progId="Equation.3">
                  <p:embed/>
                </p:oleObj>
              </mc:Choice>
              <mc:Fallback>
                <p:oleObj name="Equation" r:id="rId7" imgW="1726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5461001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5029200" y="2971800"/>
            <a:ext cx="1490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Round 1:</a:t>
            </a:r>
          </a:p>
        </p:txBody>
      </p:sp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4953000" y="5410200"/>
            <a:ext cx="1490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Round 2: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Removing Useless Productions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02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723581" y="1161731"/>
            <a:ext cx="8464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Keep only the </a:t>
            </a:r>
            <a:r>
              <a:rPr lang="en-US" altLang="en-US" sz="2800" dirty="0" smtClean="0"/>
              <a:t>variables that </a:t>
            </a:r>
            <a:r>
              <a:rPr lang="en-US" altLang="en-US" sz="2800" dirty="0"/>
              <a:t>produce terminal symbols</a:t>
            </a:r>
          </a:p>
        </p:txBody>
      </p:sp>
      <p:graphicFrame>
        <p:nvGraphicFramePr>
          <p:cNvPr id="439299" name="Object 3"/>
          <p:cNvGraphicFramePr>
            <a:graphicFrameLocks noChangeAspect="1"/>
          </p:cNvGraphicFramePr>
          <p:nvPr/>
        </p:nvGraphicFramePr>
        <p:xfrm>
          <a:off x="774700" y="29845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Equation" r:id="rId3" imgW="2831760" imgH="2717640" progId="Equation.3">
                  <p:embed/>
                </p:oleObj>
              </mc:Choice>
              <mc:Fallback>
                <p:oleObj name="Equation" r:id="rId3" imgW="283176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984500"/>
                        <a:ext cx="2832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770150"/>
              </p:ext>
            </p:extLst>
          </p:nvPr>
        </p:nvGraphicFramePr>
        <p:xfrm>
          <a:off x="774700" y="1740869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Equation" r:id="rId5" imgW="1726920" imgH="533160" progId="Equation.3">
                  <p:embed/>
                </p:oleObj>
              </mc:Choice>
              <mc:Fallback>
                <p:oleObj name="Equation" r:id="rId5" imgW="1726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740869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1" name="Line 5"/>
          <p:cNvSpPr>
            <a:spLocks noChangeShapeType="1"/>
          </p:cNvSpPr>
          <p:nvPr/>
        </p:nvSpPr>
        <p:spPr bwMode="auto">
          <a:xfrm flipV="1">
            <a:off x="609600" y="5105400"/>
            <a:ext cx="2286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685800" y="5105400"/>
            <a:ext cx="22098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9303" name="AutoShape 7"/>
          <p:cNvSpPr>
            <a:spLocks noChangeArrowheads="1"/>
          </p:cNvSpPr>
          <p:nvPr/>
        </p:nvSpPr>
        <p:spPr bwMode="auto">
          <a:xfrm>
            <a:off x="4572000" y="4143257"/>
            <a:ext cx="1676400" cy="96214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439304" name="Object 8"/>
          <p:cNvGraphicFramePr>
            <a:graphicFrameLocks noChangeAspect="1"/>
          </p:cNvGraphicFramePr>
          <p:nvPr/>
        </p:nvGraphicFramePr>
        <p:xfrm>
          <a:off x="6673850" y="3562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Equation" r:id="rId7" imgW="2209680" imgH="1955520" progId="Equation.3">
                  <p:embed/>
                </p:oleObj>
              </mc:Choice>
              <mc:Fallback>
                <p:oleObj name="Equation" r:id="rId7" imgW="220968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35623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5" name="Line 9"/>
          <p:cNvSpPr>
            <a:spLocks noChangeShapeType="1"/>
          </p:cNvSpPr>
          <p:nvPr/>
        </p:nvSpPr>
        <p:spPr bwMode="auto">
          <a:xfrm>
            <a:off x="3048000" y="2895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H="1">
            <a:off x="3048000" y="28956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Removing Useless Productions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628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Text Box 2"/>
          <p:cNvSpPr txBox="1">
            <a:spLocks noChangeArrowheads="1"/>
          </p:cNvSpPr>
          <p:nvPr/>
        </p:nvSpPr>
        <p:spPr bwMode="auto">
          <a:xfrm>
            <a:off x="408674" y="2076029"/>
            <a:ext cx="1698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Second:</a:t>
            </a:r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2133600" y="2081540"/>
            <a:ext cx="7232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Find all </a:t>
            </a:r>
            <a:r>
              <a:rPr lang="en-US" altLang="en-US" sz="3200" dirty="0" smtClean="0"/>
              <a:t>variables reachable </a:t>
            </a:r>
            <a:r>
              <a:rPr lang="en-US" altLang="en-US" sz="3200" dirty="0"/>
              <a:t>from</a:t>
            </a:r>
          </a:p>
        </p:txBody>
      </p:sp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806450" y="34861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0" name="Equation" r:id="rId3" imgW="2209680" imgH="1955520" progId="Equation.3">
                  <p:embed/>
                </p:oleObj>
              </mc:Choice>
              <mc:Fallback>
                <p:oleObj name="Equation" r:id="rId3" imgW="220968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34861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080684"/>
              </p:ext>
            </p:extLst>
          </p:nvPr>
        </p:nvGraphicFramePr>
        <p:xfrm>
          <a:off x="7696200" y="2247215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name="Equation" r:id="rId5" imgW="330120" imgH="419040" progId="Equation.3">
                  <p:embed/>
                </p:oleObj>
              </mc:Choice>
              <mc:Fallback>
                <p:oleObj name="Equation" r:id="rId5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247215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14244"/>
          <a:stretch/>
        </p:blipFill>
        <p:spPr>
          <a:xfrm>
            <a:off x="5029200" y="2618365"/>
            <a:ext cx="4337050" cy="3734336"/>
          </a:xfrm>
          <a:prstGeom prst="rect">
            <a:avLst/>
          </a:prstGeom>
        </p:spPr>
      </p:pic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Removing Useless Productions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725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Text Box 2"/>
          <p:cNvSpPr txBox="1">
            <a:spLocks noChangeArrowheads="1"/>
          </p:cNvSpPr>
          <p:nvPr/>
        </p:nvSpPr>
        <p:spPr bwMode="auto">
          <a:xfrm>
            <a:off x="958850" y="1856601"/>
            <a:ext cx="6584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Keep only the </a:t>
            </a:r>
            <a:r>
              <a:rPr lang="en-US" altLang="en-US" sz="2800" dirty="0" smtClean="0"/>
              <a:t>variables reachable </a:t>
            </a:r>
            <a:r>
              <a:rPr lang="en-US" altLang="en-US" sz="2800" dirty="0"/>
              <a:t>from S</a:t>
            </a:r>
          </a:p>
        </p:txBody>
      </p:sp>
      <p:graphicFrame>
        <p:nvGraphicFramePr>
          <p:cNvPr id="441347" name="Object 3"/>
          <p:cNvGraphicFramePr>
            <a:graphicFrameLocks noChangeAspect="1"/>
          </p:cNvGraphicFramePr>
          <p:nvPr/>
        </p:nvGraphicFramePr>
        <p:xfrm>
          <a:off x="958850" y="2800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3" imgW="2209680" imgH="1955520" progId="Equation.3">
                  <p:embed/>
                </p:oleObj>
              </mc:Choice>
              <mc:Fallback>
                <p:oleObj name="Equation" r:id="rId3" imgW="220968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8003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8" name="Line 4"/>
          <p:cNvSpPr>
            <a:spLocks noChangeShapeType="1"/>
          </p:cNvSpPr>
          <p:nvPr/>
        </p:nvSpPr>
        <p:spPr bwMode="auto">
          <a:xfrm flipV="1">
            <a:off x="838200" y="4267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1349" name="Line 5"/>
          <p:cNvSpPr>
            <a:spLocks noChangeShapeType="1"/>
          </p:cNvSpPr>
          <p:nvPr/>
        </p:nvSpPr>
        <p:spPr bwMode="auto">
          <a:xfrm>
            <a:off x="762000" y="4267200"/>
            <a:ext cx="1981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1350" name="AutoShape 6"/>
          <p:cNvSpPr>
            <a:spLocks noChangeArrowheads="1"/>
          </p:cNvSpPr>
          <p:nvPr/>
        </p:nvSpPr>
        <p:spPr bwMode="auto">
          <a:xfrm>
            <a:off x="4419600" y="3533657"/>
            <a:ext cx="1752600" cy="91769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441351" name="Object 7"/>
          <p:cNvGraphicFramePr>
            <a:graphicFrameLocks noChangeAspect="1"/>
          </p:cNvGraphicFramePr>
          <p:nvPr/>
        </p:nvGraphicFramePr>
        <p:xfrm>
          <a:off x="6597650" y="3257550"/>
          <a:ext cx="2209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5" imgW="2209680" imgH="1193760" progId="Equation.3">
                  <p:embed/>
                </p:oleObj>
              </mc:Choice>
              <mc:Fallback>
                <p:oleObj name="Equation" r:id="rId5" imgW="22096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3257550"/>
                        <a:ext cx="22098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2" name="Text Box 8"/>
          <p:cNvSpPr txBox="1">
            <a:spLocks noChangeArrowheads="1"/>
          </p:cNvSpPr>
          <p:nvPr/>
        </p:nvSpPr>
        <p:spPr bwMode="auto">
          <a:xfrm>
            <a:off x="6705600" y="2615684"/>
            <a:ext cx="23413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Final Grammar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Removing Useless Productions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874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Nullable</a:t>
            </a:r>
            <a:r>
              <a:rPr lang="en-US" altLang="en-US" dirty="0"/>
              <a:t> Variables</a:t>
            </a:r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1127126" y="1625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755650" y="2032001"/>
          <a:ext cx="3187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3" imgW="3187440" imgH="533160" progId="Equation.3">
                  <p:embed/>
                </p:oleObj>
              </mc:Choice>
              <mc:Fallback>
                <p:oleObj name="Equation" r:id="rId3" imgW="3187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32001"/>
                        <a:ext cx="3187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2020"/>
              </p:ext>
            </p:extLst>
          </p:nvPr>
        </p:nvGraphicFramePr>
        <p:xfrm>
          <a:off x="4419600" y="2038825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Equation" r:id="rId5" imgW="1384200" imgH="419040" progId="Equation.3">
                  <p:embed/>
                </p:oleObj>
              </mc:Choice>
              <mc:Fallback>
                <p:oleObj name="Equation" r:id="rId5" imgW="1384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38825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4" name="Text Box 6"/>
          <p:cNvSpPr txBox="1">
            <a:spLocks noChangeArrowheads="1"/>
          </p:cNvSpPr>
          <p:nvPr/>
        </p:nvSpPr>
        <p:spPr bwMode="auto">
          <a:xfrm>
            <a:off x="685800" y="3810000"/>
            <a:ext cx="2750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/>
              <a:t>Nullable</a:t>
            </a:r>
            <a:r>
              <a:rPr lang="en-US" altLang="en-US" sz="2800" dirty="0"/>
              <a:t> Variable:</a:t>
            </a:r>
          </a:p>
        </p:txBody>
      </p:sp>
      <p:graphicFrame>
        <p:nvGraphicFramePr>
          <p:cNvPr id="442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83960"/>
              </p:ext>
            </p:extLst>
          </p:nvPr>
        </p:nvGraphicFramePr>
        <p:xfrm>
          <a:off x="3943350" y="3914120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2" name="Equation" r:id="rId7" imgW="2514600" imgH="419040" progId="Equation.3">
                  <p:embed/>
                </p:oleObj>
              </mc:Choice>
              <mc:Fallback>
                <p:oleObj name="Equation" r:id="rId7" imgW="2514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3914120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48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Removing </a:t>
            </a:r>
            <a:r>
              <a:rPr lang="en-US" altLang="en-US" dirty="0" err="1"/>
              <a:t>Nullable</a:t>
            </a:r>
            <a:r>
              <a:rPr lang="en-US" altLang="en-US" dirty="0"/>
              <a:t> Variables</a:t>
            </a:r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609601" y="1524000"/>
            <a:ext cx="29792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Example Grammar:</a:t>
            </a:r>
          </a:p>
        </p:txBody>
      </p:sp>
      <p:graphicFrame>
        <p:nvGraphicFramePr>
          <p:cNvPr id="443396" name="Object 4"/>
          <p:cNvGraphicFramePr>
            <a:graphicFrameLocks noChangeAspect="1"/>
          </p:cNvGraphicFramePr>
          <p:nvPr/>
        </p:nvGraphicFramePr>
        <p:xfrm>
          <a:off x="3625850" y="2495550"/>
          <a:ext cx="2184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3" imgW="2184120" imgH="1955520" progId="Equation.3">
                  <p:embed/>
                </p:oleObj>
              </mc:Choice>
              <mc:Fallback>
                <p:oleObj name="Equation" r:id="rId3" imgW="218412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495550"/>
                        <a:ext cx="2184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7" name="Line 5"/>
          <p:cNvSpPr>
            <a:spLocks noChangeShapeType="1"/>
          </p:cNvSpPr>
          <p:nvPr/>
        </p:nvSpPr>
        <p:spPr bwMode="auto">
          <a:xfrm flipV="1">
            <a:off x="2819400" y="45720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1143001" y="5334000"/>
            <a:ext cx="26271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/>
              <a:t>Nullable</a:t>
            </a:r>
            <a:r>
              <a:rPr lang="en-US" altLang="en-US" sz="2800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162439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418" name="Object 2"/>
          <p:cNvGraphicFramePr>
            <a:graphicFrameLocks noChangeAspect="1"/>
          </p:cNvGraphicFramePr>
          <p:nvPr/>
        </p:nvGraphicFramePr>
        <p:xfrm>
          <a:off x="3962400" y="3622675"/>
          <a:ext cx="140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Equation" r:id="rId3" imgW="1409400" imgH="380880" progId="Equation.3">
                  <p:embed/>
                </p:oleObj>
              </mc:Choice>
              <mc:Fallback>
                <p:oleObj name="Equation" r:id="rId3" imgW="1409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22675"/>
                        <a:ext cx="1409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19" name="Object 3"/>
          <p:cNvGraphicFramePr>
            <a:graphicFrameLocks noChangeAspect="1"/>
          </p:cNvGraphicFramePr>
          <p:nvPr/>
        </p:nvGraphicFramePr>
        <p:xfrm>
          <a:off x="762000" y="2743200"/>
          <a:ext cx="2184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" name="Equation" r:id="rId5" imgW="2184120" imgH="1955520" progId="Equation.3">
                  <p:embed/>
                </p:oleObj>
              </mc:Choice>
              <mc:Fallback>
                <p:oleObj name="Equation" r:id="rId5" imgW="218412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184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0" name="AutoShape 4"/>
          <p:cNvSpPr>
            <a:spLocks noChangeArrowheads="1"/>
          </p:cNvSpPr>
          <p:nvPr/>
        </p:nvSpPr>
        <p:spPr bwMode="auto">
          <a:xfrm>
            <a:off x="3505200" y="2904094"/>
            <a:ext cx="2895600" cy="1467326"/>
          </a:xfrm>
          <a:prstGeom prst="rightArrow">
            <a:avLst>
              <a:gd name="adj1" fmla="val 50000"/>
              <a:gd name="adj2" fmla="val 3222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400" dirty="0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 altLang="en-US" dirty="0"/>
          </a:p>
        </p:txBody>
      </p:sp>
      <p:graphicFrame>
        <p:nvGraphicFramePr>
          <p:cNvPr id="444421" name="Object 5"/>
          <p:cNvGraphicFramePr>
            <a:graphicFrameLocks noChangeAspect="1"/>
          </p:cNvGraphicFramePr>
          <p:nvPr/>
        </p:nvGraphicFramePr>
        <p:xfrm>
          <a:off x="6781800" y="2362200"/>
          <a:ext cx="2184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" name="Equation" r:id="rId7" imgW="2184120" imgH="2717640" progId="Equation.3">
                  <p:embed/>
                </p:oleObj>
              </mc:Choice>
              <mc:Fallback>
                <p:oleObj name="Equation" r:id="rId7" imgW="218412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62200"/>
                        <a:ext cx="2184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6604381" y="1600200"/>
            <a:ext cx="23413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Final Grammar</a:t>
            </a:r>
          </a:p>
        </p:txBody>
      </p:sp>
      <p:sp>
        <p:nvSpPr>
          <p:cNvPr id="444423" name="Line 7"/>
          <p:cNvSpPr>
            <a:spLocks noChangeShapeType="1"/>
          </p:cNvSpPr>
          <p:nvPr/>
        </p:nvSpPr>
        <p:spPr bwMode="auto">
          <a:xfrm>
            <a:off x="609600" y="41910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4424" name="Line 8"/>
          <p:cNvSpPr>
            <a:spLocks noChangeShapeType="1"/>
          </p:cNvSpPr>
          <p:nvPr/>
        </p:nvSpPr>
        <p:spPr bwMode="auto">
          <a:xfrm flipV="1">
            <a:off x="609600" y="4114800"/>
            <a:ext cx="1905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Removing Useless Productions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915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Unit-Productions</a:t>
            </a:r>
          </a:p>
        </p:txBody>
      </p:sp>
      <p:graphicFrame>
        <p:nvGraphicFramePr>
          <p:cNvPr id="445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34474"/>
              </p:ext>
            </p:extLst>
          </p:nvPr>
        </p:nvGraphicFramePr>
        <p:xfrm>
          <a:off x="4800600" y="2724245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3" imgW="1409400" imgH="419040" progId="Equation.3">
                  <p:embed/>
                </p:oleObj>
              </mc:Choice>
              <mc:Fallback>
                <p:oleObj name="Equation" r:id="rId3" imgW="1409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724245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1127126" y="2692400"/>
            <a:ext cx="32710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Unit Production:</a:t>
            </a:r>
          </a:p>
        </p:txBody>
      </p:sp>
    </p:spTree>
    <p:extLst>
      <p:ext uri="{BB962C8B-B14F-4D97-AF65-F5344CB8AC3E}">
        <p14:creationId xmlns:p14="http://schemas.microsoft.com/office/powerpoint/2010/main" val="108870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Removing Unit Productions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517526" y="1549400"/>
            <a:ext cx="23310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3300"/>
                </a:solidFill>
              </a:rPr>
              <a:t>Observation: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2879726" y="29210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4349750" y="249555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3" imgW="1409400" imgH="419040" progId="Equation.3">
                  <p:embed/>
                </p:oleObj>
              </mc:Choice>
              <mc:Fallback>
                <p:oleObj name="Equation" r:id="rId3" imgW="1409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249555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0" name="Text Box 6"/>
          <p:cNvSpPr txBox="1">
            <a:spLocks noChangeArrowheads="1"/>
          </p:cNvSpPr>
          <p:nvPr/>
        </p:nvSpPr>
        <p:spPr bwMode="auto">
          <a:xfrm>
            <a:off x="3054221" y="3386178"/>
            <a:ext cx="419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Is removed immediately</a:t>
            </a:r>
          </a:p>
        </p:txBody>
      </p:sp>
    </p:spTree>
    <p:extLst>
      <p:ext uri="{BB962C8B-B14F-4D97-AF65-F5344CB8AC3E}">
        <p14:creationId xmlns:p14="http://schemas.microsoft.com/office/powerpoint/2010/main" val="290745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substitution rule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Discuss removing useless productions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simplifications </a:t>
            </a:r>
            <a:r>
              <a:rPr lang="en-US" dirty="0"/>
              <a:t>of CFG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removing useless productions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removing </a:t>
            </a:r>
            <a:r>
              <a:rPr lang="en-US" dirty="0" err="1"/>
              <a:t>Nullable</a:t>
            </a:r>
            <a:r>
              <a:rPr lang="en-US" dirty="0"/>
              <a:t> </a:t>
            </a:r>
            <a:r>
              <a:rPr lang="en-US" dirty="0" smtClean="0"/>
              <a:t>variables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unit-productions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40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33876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Example Grammar:</a:t>
            </a:r>
          </a:p>
        </p:txBody>
      </p: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4337050" y="207645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3" imgW="1600200" imgH="3466800" progId="Equation.3">
                  <p:embed/>
                </p:oleObj>
              </mc:Choice>
              <mc:Fallback>
                <p:oleObj name="Equation" r:id="rId3" imgW="1600200" imgH="34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2076450"/>
                        <a:ext cx="16002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Removing Useless Productions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366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514" name="Object 2"/>
          <p:cNvGraphicFramePr>
            <a:graphicFrameLocks noChangeAspect="1"/>
          </p:cNvGraphicFramePr>
          <p:nvPr/>
        </p:nvGraphicFramePr>
        <p:xfrm>
          <a:off x="679450" y="207645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4" name="Equation" r:id="rId3" imgW="1600200" imgH="3466800" progId="Equation.3">
                  <p:embed/>
                </p:oleObj>
              </mc:Choice>
              <mc:Fallback>
                <p:oleObj name="Equation" r:id="rId3" imgW="1600200" imgH="34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076450"/>
                        <a:ext cx="16002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5" name="AutoShape 3"/>
          <p:cNvSpPr>
            <a:spLocks noChangeArrowheads="1"/>
          </p:cNvSpPr>
          <p:nvPr/>
        </p:nvSpPr>
        <p:spPr bwMode="auto">
          <a:xfrm>
            <a:off x="3124200" y="3072001"/>
            <a:ext cx="2971800" cy="1283910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 altLang="en-US"/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889157"/>
              </p:ext>
            </p:extLst>
          </p:nvPr>
        </p:nvGraphicFramePr>
        <p:xfrm>
          <a:off x="3797300" y="3619500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5" name="Equation" r:id="rId5" imgW="1269720" imgH="380880" progId="Equation.3">
                  <p:embed/>
                </p:oleObj>
              </mc:Choice>
              <mc:Fallback>
                <p:oleObj name="Equation" r:id="rId5" imgW="12697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619500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7" name="Object 5"/>
          <p:cNvGraphicFramePr>
            <a:graphicFrameLocks noChangeAspect="1"/>
          </p:cNvGraphicFramePr>
          <p:nvPr/>
        </p:nvGraphicFramePr>
        <p:xfrm>
          <a:off x="65849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Equation" r:id="rId7" imgW="2438280" imgH="2717640" progId="Equation.3">
                  <p:embed/>
                </p:oleObj>
              </mc:Choice>
              <mc:Fallback>
                <p:oleObj name="Equation" r:id="rId7" imgW="24382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8" name="Line 6"/>
          <p:cNvSpPr>
            <a:spLocks noChangeShapeType="1"/>
          </p:cNvSpPr>
          <p:nvPr/>
        </p:nvSpPr>
        <p:spPr bwMode="auto">
          <a:xfrm>
            <a:off x="5334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8519" name="Line 7"/>
          <p:cNvSpPr>
            <a:spLocks noChangeShapeType="1"/>
          </p:cNvSpPr>
          <p:nvPr/>
        </p:nvSpPr>
        <p:spPr bwMode="auto">
          <a:xfrm flipV="1">
            <a:off x="6096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Removing Useless Productions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116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AutoShape 2"/>
          <p:cNvSpPr>
            <a:spLocks noChangeArrowheads="1"/>
          </p:cNvSpPr>
          <p:nvPr/>
        </p:nvSpPr>
        <p:spPr bwMode="auto">
          <a:xfrm>
            <a:off x="3352800" y="3148201"/>
            <a:ext cx="2971800" cy="1283910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Remove</a:t>
            </a:r>
          </a:p>
          <a:p>
            <a:pPr algn="ctr"/>
            <a:endParaRPr lang="en-US" altLang="en-US"/>
          </a:p>
        </p:txBody>
      </p:sp>
      <p:graphicFrame>
        <p:nvGraphicFramePr>
          <p:cNvPr id="449539" name="Object 3"/>
          <p:cNvGraphicFramePr>
            <a:graphicFrameLocks noChangeAspect="1"/>
          </p:cNvGraphicFramePr>
          <p:nvPr/>
        </p:nvGraphicFramePr>
        <p:xfrm>
          <a:off x="609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Equation" r:id="rId3" imgW="2438280" imgH="2717640" progId="Equation.3">
                  <p:embed/>
                </p:oleObj>
              </mc:Choice>
              <mc:Fallback>
                <p:oleObj name="Equation" r:id="rId3" imgW="24382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68135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Equation" r:id="rId5" imgW="2438280" imgH="2717640" progId="Equation.3">
                  <p:embed/>
                </p:oleObj>
              </mc:Choice>
              <mc:Fallback>
                <p:oleObj name="Equation" r:id="rId5" imgW="24382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1" name="Line 5"/>
          <p:cNvSpPr>
            <a:spLocks noChangeShapeType="1"/>
          </p:cNvSpPr>
          <p:nvPr/>
        </p:nvSpPr>
        <p:spPr bwMode="auto">
          <a:xfrm>
            <a:off x="2209800" y="3886200"/>
            <a:ext cx="4572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9542" name="Line 6"/>
          <p:cNvSpPr>
            <a:spLocks noChangeShapeType="1"/>
          </p:cNvSpPr>
          <p:nvPr/>
        </p:nvSpPr>
        <p:spPr bwMode="auto">
          <a:xfrm flipV="1">
            <a:off x="2209800" y="3886200"/>
            <a:ext cx="533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9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44423"/>
              </p:ext>
            </p:extLst>
          </p:nvPr>
        </p:nvGraphicFramePr>
        <p:xfrm>
          <a:off x="3962400" y="37338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Equation" r:id="rId7" imgW="1409400" imgH="406080" progId="Equation.3">
                  <p:embed/>
                </p:oleObj>
              </mc:Choice>
              <mc:Fallback>
                <p:oleObj name="Equation" r:id="rId7" imgW="1409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Removing Useless Productions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937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AutoShape 2"/>
          <p:cNvSpPr>
            <a:spLocks noChangeArrowheads="1"/>
          </p:cNvSpPr>
          <p:nvPr/>
        </p:nvSpPr>
        <p:spPr bwMode="auto">
          <a:xfrm>
            <a:off x="3048000" y="3300601"/>
            <a:ext cx="2971800" cy="1283910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 altLang="en-US"/>
          </a:p>
        </p:txBody>
      </p:sp>
      <p:graphicFrame>
        <p:nvGraphicFramePr>
          <p:cNvPr id="450563" name="Object 3"/>
          <p:cNvGraphicFramePr>
            <a:graphicFrameLocks noChangeAspect="1"/>
          </p:cNvGraphicFramePr>
          <p:nvPr/>
        </p:nvGraphicFramePr>
        <p:xfrm>
          <a:off x="3733800" y="3927475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name="Equation" r:id="rId3" imgW="1269720" imgH="380880" progId="Equation.3">
                  <p:embed/>
                </p:oleObj>
              </mc:Choice>
              <mc:Fallback>
                <p:oleObj name="Equation" r:id="rId3" imgW="12697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927475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60960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Equation" r:id="rId5" imgW="3263760" imgH="1955520" progId="Equation.3">
                  <p:embed/>
                </p:oleObj>
              </mc:Choice>
              <mc:Fallback>
                <p:oleObj name="Equation" r:id="rId5" imgW="326376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5" name="Object 5"/>
          <p:cNvGraphicFramePr>
            <a:graphicFrameLocks noChangeAspect="1"/>
          </p:cNvGraphicFramePr>
          <p:nvPr/>
        </p:nvGraphicFramePr>
        <p:xfrm>
          <a:off x="609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Equation" r:id="rId7" imgW="2438280" imgH="2717640" progId="Equation.3">
                  <p:embed/>
                </p:oleObj>
              </mc:Choice>
              <mc:Fallback>
                <p:oleObj name="Equation" r:id="rId7" imgW="24382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6" name="Line 6"/>
          <p:cNvSpPr>
            <a:spLocks noChangeShapeType="1"/>
          </p:cNvSpPr>
          <p:nvPr/>
        </p:nvSpPr>
        <p:spPr bwMode="auto">
          <a:xfrm>
            <a:off x="533400" y="38100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567" name="Line 7"/>
          <p:cNvSpPr>
            <a:spLocks noChangeShapeType="1"/>
          </p:cNvSpPr>
          <p:nvPr/>
        </p:nvSpPr>
        <p:spPr bwMode="auto">
          <a:xfrm flipV="1">
            <a:off x="533400" y="3810000"/>
            <a:ext cx="1752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Removing Useless Productions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334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65769" y="2057400"/>
            <a:ext cx="52264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Remove repeated productions</a:t>
            </a:r>
          </a:p>
        </p:txBody>
      </p:sp>
      <p:sp>
        <p:nvSpPr>
          <p:cNvPr id="451587" name="AutoShape 3"/>
          <p:cNvSpPr>
            <a:spLocks noChangeArrowheads="1"/>
          </p:cNvSpPr>
          <p:nvPr/>
        </p:nvSpPr>
        <p:spPr bwMode="auto">
          <a:xfrm>
            <a:off x="4191000" y="3609857"/>
            <a:ext cx="1981200" cy="733663"/>
          </a:xfrm>
          <a:prstGeom prst="rightArrow">
            <a:avLst>
              <a:gd name="adj1" fmla="val 50000"/>
              <a:gd name="adj2" fmla="val 101961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1588" name="Object 4"/>
          <p:cNvGraphicFramePr>
            <a:graphicFrameLocks noChangeAspect="1"/>
          </p:cNvGraphicFramePr>
          <p:nvPr/>
        </p:nvGraphicFramePr>
        <p:xfrm>
          <a:off x="6813550" y="2952750"/>
          <a:ext cx="2438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3" imgW="2438280" imgH="1955520" progId="Equation.3">
                  <p:embed/>
                </p:oleObj>
              </mc:Choice>
              <mc:Fallback>
                <p:oleObj name="Equation" r:id="rId3" imgW="243828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2952750"/>
                        <a:ext cx="2438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89" name="Object 5"/>
          <p:cNvGraphicFramePr>
            <a:graphicFrameLocks noChangeAspect="1"/>
          </p:cNvGraphicFramePr>
          <p:nvPr/>
        </p:nvGraphicFramePr>
        <p:xfrm>
          <a:off x="6096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5" imgW="3263760" imgH="1955520" progId="Equation.3">
                  <p:embed/>
                </p:oleObj>
              </mc:Choice>
              <mc:Fallback>
                <p:oleObj name="Equation" r:id="rId5" imgW="326376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0" name="Text Box 6"/>
          <p:cNvSpPr txBox="1">
            <a:spLocks noChangeArrowheads="1"/>
          </p:cNvSpPr>
          <p:nvPr/>
        </p:nvSpPr>
        <p:spPr bwMode="auto">
          <a:xfrm>
            <a:off x="6672263" y="2057400"/>
            <a:ext cx="2283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Final grammar</a:t>
            </a:r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>
            <a:off x="3276600" y="28194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3276600" y="2819400"/>
            <a:ext cx="762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Removing Useless Productions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3049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Removing All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b="1" dirty="0" smtClean="0">
                <a:solidFill>
                  <a:srgbClr val="FF3300"/>
                </a:solidFill>
              </a:rPr>
              <a:t>Step </a:t>
            </a:r>
            <a:r>
              <a:rPr lang="en-US" altLang="en-US" sz="3600" b="1" dirty="0">
                <a:solidFill>
                  <a:srgbClr val="FF3300"/>
                </a:solidFill>
              </a:rPr>
              <a:t>1:</a:t>
            </a:r>
            <a:r>
              <a:rPr lang="en-US" altLang="en-US" dirty="0"/>
              <a:t>  Remove </a:t>
            </a:r>
            <a:r>
              <a:rPr lang="en-US" altLang="en-US" dirty="0" err="1"/>
              <a:t>Nullable</a:t>
            </a:r>
            <a:r>
              <a:rPr lang="en-US" altLang="en-US" dirty="0"/>
              <a:t> Variables</a:t>
            </a:r>
          </a:p>
          <a:p>
            <a:endParaRPr lang="en-US" altLang="en-US" dirty="0"/>
          </a:p>
          <a:p>
            <a:r>
              <a:rPr lang="en-US" altLang="en-US" sz="3600" b="1" dirty="0">
                <a:solidFill>
                  <a:srgbClr val="FF3300"/>
                </a:solidFill>
              </a:rPr>
              <a:t>Step 2:</a:t>
            </a:r>
            <a:r>
              <a:rPr lang="en-US" altLang="en-US" dirty="0"/>
              <a:t>  Remove Unit-Productions</a:t>
            </a:r>
          </a:p>
          <a:p>
            <a:endParaRPr lang="en-US" altLang="en-US" dirty="0"/>
          </a:p>
          <a:p>
            <a:r>
              <a:rPr lang="en-US" altLang="en-US" sz="3600" b="1" dirty="0">
                <a:solidFill>
                  <a:srgbClr val="FF3300"/>
                </a:solidFill>
              </a:rPr>
              <a:t>Step 3:</a:t>
            </a:r>
            <a:r>
              <a:rPr lang="en-US" altLang="en-US" dirty="0"/>
              <a:t>  Remove Useless Variables</a:t>
            </a:r>
          </a:p>
        </p:txBody>
      </p:sp>
    </p:spTree>
    <p:extLst>
      <p:ext uri="{BB962C8B-B14F-4D97-AF65-F5344CB8AC3E}">
        <p14:creationId xmlns:p14="http://schemas.microsoft.com/office/powerpoint/2010/main" val="237652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Simplification of CFG consists </a:t>
            </a:r>
            <a:r>
              <a:rPr lang="en-US" dirty="0" smtClean="0"/>
              <a:t>removing </a:t>
            </a:r>
            <a:r>
              <a:rPr lang="en-US" dirty="0" err="1"/>
              <a:t>Nullable</a:t>
            </a:r>
            <a:r>
              <a:rPr lang="en-US" dirty="0"/>
              <a:t> </a:t>
            </a:r>
            <a:r>
              <a:rPr lang="en-US" dirty="0" smtClean="0"/>
              <a:t>variables, removing unit-productions, remove useless variables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Substitution Rule</a:t>
            </a:r>
          </a:p>
          <a:p>
            <a:r>
              <a:rPr lang="en-US" dirty="0"/>
              <a:t>Useless Productions</a:t>
            </a:r>
          </a:p>
          <a:p>
            <a:r>
              <a:rPr lang="en-US" dirty="0"/>
              <a:t>Simplifications of CFG</a:t>
            </a:r>
          </a:p>
          <a:p>
            <a:r>
              <a:rPr lang="en-US" dirty="0"/>
              <a:t>Removing Useless Productions</a:t>
            </a:r>
          </a:p>
          <a:p>
            <a:r>
              <a:rPr lang="en-US" dirty="0"/>
              <a:t>Removing </a:t>
            </a:r>
            <a:r>
              <a:rPr lang="en-US" dirty="0" err="1"/>
              <a:t>Nullable</a:t>
            </a:r>
            <a:r>
              <a:rPr lang="en-US" dirty="0"/>
              <a:t> Variables</a:t>
            </a:r>
          </a:p>
          <a:p>
            <a:r>
              <a:rPr lang="en-US" dirty="0"/>
              <a:t>Unit-Productions</a:t>
            </a:r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Substitution Rule</a:t>
            </a:r>
          </a:p>
        </p:txBody>
      </p:sp>
      <p:graphicFrame>
        <p:nvGraphicFramePr>
          <p:cNvPr id="431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366385"/>
              </p:ext>
            </p:extLst>
          </p:nvPr>
        </p:nvGraphicFramePr>
        <p:xfrm>
          <a:off x="609600" y="2514600"/>
          <a:ext cx="1860062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3" imgW="2133360" imgH="3466800" progId="Equation.3">
                  <p:embed/>
                </p:oleObj>
              </mc:Choice>
              <mc:Fallback>
                <p:oleObj name="Equation" r:id="rId3" imgW="2133360" imgH="34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1860062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704713"/>
              </p:ext>
            </p:extLst>
          </p:nvPr>
        </p:nvGraphicFramePr>
        <p:xfrm>
          <a:off x="6324600" y="2819400"/>
          <a:ext cx="258652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5" imgW="2882880" imgH="2717640" progId="Equation.3">
                  <p:embed/>
                </p:oleObj>
              </mc:Choice>
              <mc:Fallback>
                <p:oleObj name="Equation" r:id="rId5" imgW="28828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19400"/>
                        <a:ext cx="258652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3048000" y="3753081"/>
            <a:ext cx="3124200" cy="1039356"/>
          </a:xfrm>
          <a:prstGeom prst="rightArrow">
            <a:avLst>
              <a:gd name="adj1" fmla="val 50000"/>
              <a:gd name="adj2" fmla="val 72459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dirty="0">
                <a:solidFill>
                  <a:srgbClr val="FF3300"/>
                </a:solidFill>
              </a:rPr>
              <a:t>Substitute</a:t>
            </a:r>
            <a:r>
              <a:rPr lang="en-US" altLang="en-US" sz="2800" dirty="0"/>
              <a:t> </a:t>
            </a:r>
            <a:r>
              <a:rPr lang="en-US" altLang="en-US" sz="2800" i="1" dirty="0"/>
              <a:t>B</a:t>
            </a:r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6400800" y="1143001"/>
            <a:ext cx="17080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Equivalent</a:t>
            </a:r>
          </a:p>
          <a:p>
            <a:r>
              <a:rPr lang="en-US" altLang="en-US" sz="2800" dirty="0"/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9134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3989246" y="155913"/>
            <a:ext cx="211275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 General</a:t>
            </a:r>
            <a:endParaRPr lang="en-US" altLang="en-US" sz="4400" dirty="0"/>
          </a:p>
        </p:txBody>
      </p:sp>
      <p:graphicFrame>
        <p:nvGraphicFramePr>
          <p:cNvPr id="432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13574"/>
              </p:ext>
            </p:extLst>
          </p:nvPr>
        </p:nvGraphicFramePr>
        <p:xfrm>
          <a:off x="2044700" y="1282700"/>
          <a:ext cx="3136900" cy="172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3" imgW="3771720" imgH="2070000" progId="Equation.3">
                  <p:embed/>
                </p:oleObj>
              </mc:Choice>
              <mc:Fallback>
                <p:oleObj name="Equation" r:id="rId3" imgW="377172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282700"/>
                        <a:ext cx="3136900" cy="1721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547933"/>
              </p:ext>
            </p:extLst>
          </p:nvPr>
        </p:nvGraphicFramePr>
        <p:xfrm>
          <a:off x="1206500" y="5029200"/>
          <a:ext cx="5054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5" imgW="5054400" imgH="583920" progId="Equation.3">
                  <p:embed/>
                </p:oleObj>
              </mc:Choice>
              <mc:Fallback>
                <p:oleObj name="Equation" r:id="rId5" imgW="5054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029200"/>
                        <a:ext cx="5054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6400800" y="5181601"/>
            <a:ext cx="33527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Equivalent grammar</a:t>
            </a:r>
            <a:endParaRPr lang="en-US" altLang="en-US" sz="2800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295400" y="3505200"/>
            <a:ext cx="4568825" cy="12160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</a:rPr>
              <a:t>Substitute </a:t>
            </a:r>
            <a:r>
              <a:rPr lang="en-US" altLang="en-US" i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482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Useless Productions</a:t>
            </a:r>
          </a:p>
        </p:txBody>
      </p:sp>
      <p:graphicFrame>
        <p:nvGraphicFramePr>
          <p:cNvPr id="433155" name="Object 3"/>
          <p:cNvGraphicFramePr>
            <a:graphicFrameLocks noChangeAspect="1"/>
          </p:cNvGraphicFramePr>
          <p:nvPr/>
        </p:nvGraphicFramePr>
        <p:xfrm>
          <a:off x="3810000" y="121920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3" imgW="1803240" imgH="2717640" progId="Equation.3">
                  <p:embed/>
                </p:oleObj>
              </mc:Choice>
              <mc:Fallback>
                <p:oleObj name="Equation" r:id="rId3" imgW="180324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19200"/>
                        <a:ext cx="1803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381000" y="4876800"/>
            <a:ext cx="8891588" cy="1409700"/>
            <a:chOff x="0" y="3072"/>
            <a:chExt cx="5601" cy="888"/>
          </a:xfrm>
        </p:grpSpPr>
        <p:graphicFrame>
          <p:nvGraphicFramePr>
            <p:cNvPr id="433157" name="Object 5"/>
            <p:cNvGraphicFramePr>
              <a:graphicFrameLocks noChangeAspect="1"/>
            </p:cNvGraphicFramePr>
            <p:nvPr/>
          </p:nvGraphicFramePr>
          <p:xfrm>
            <a:off x="96" y="3696"/>
            <a:ext cx="55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3" name="Equation" r:id="rId5" imgW="8737560" imgH="419040" progId="Equation.3">
                    <p:embed/>
                  </p:oleObj>
                </mc:Choice>
                <mc:Fallback>
                  <p:oleObj name="Equation" r:id="rId5" imgW="87375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696"/>
                          <a:ext cx="550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158" name="Text Box 6"/>
            <p:cNvSpPr txBox="1">
              <a:spLocks noChangeArrowheads="1"/>
            </p:cNvSpPr>
            <p:nvPr/>
          </p:nvSpPr>
          <p:spPr bwMode="auto">
            <a:xfrm>
              <a:off x="0" y="3072"/>
              <a:ext cx="34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Some derivations never terminate...</a:t>
              </a:r>
            </a:p>
          </p:txBody>
        </p:sp>
      </p:grpSp>
      <p:grpSp>
        <p:nvGrpSpPr>
          <p:cNvPr id="433159" name="Group 7"/>
          <p:cNvGrpSpPr>
            <a:grpSpLocks/>
          </p:cNvGrpSpPr>
          <p:nvPr/>
        </p:nvGrpSpPr>
        <p:grpSpPr bwMode="auto">
          <a:xfrm>
            <a:off x="3429001" y="3429004"/>
            <a:ext cx="5289550" cy="601663"/>
            <a:chOff x="1920" y="2160"/>
            <a:chExt cx="3332" cy="379"/>
          </a:xfrm>
        </p:grpSpPr>
        <p:sp>
          <p:nvSpPr>
            <p:cNvPr id="433160" name="Oval 8"/>
            <p:cNvSpPr>
              <a:spLocks noChangeArrowheads="1"/>
            </p:cNvSpPr>
            <p:nvPr/>
          </p:nvSpPr>
          <p:spPr bwMode="auto">
            <a:xfrm>
              <a:off x="1920" y="2212"/>
              <a:ext cx="1440" cy="32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3385" y="2160"/>
              <a:ext cx="18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3300"/>
                  </a:solidFill>
                </a:rPr>
                <a:t>Useless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37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178" name="Object 2"/>
          <p:cNvGraphicFramePr>
            <a:graphicFrameLocks noChangeAspect="1"/>
          </p:cNvGraphicFramePr>
          <p:nvPr/>
        </p:nvGraphicFramePr>
        <p:xfrm>
          <a:off x="3733800" y="1219200"/>
          <a:ext cx="16256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3" imgW="1625400" imgH="2717640" progId="Equation.3">
                  <p:embed/>
                </p:oleObj>
              </mc:Choice>
              <mc:Fallback>
                <p:oleObj name="Equation" r:id="rId3" imgW="162540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16256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79" name="Text Box 3"/>
          <p:cNvSpPr txBox="1">
            <a:spLocks noChangeArrowheads="1"/>
          </p:cNvSpPr>
          <p:nvPr/>
        </p:nvSpPr>
        <p:spPr bwMode="auto">
          <a:xfrm>
            <a:off x="2849857" y="255292"/>
            <a:ext cx="437940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/>
              <a:t>Another </a:t>
            </a:r>
            <a:r>
              <a:rPr lang="en-US" altLang="en-US" sz="4400" dirty="0" smtClean="0"/>
              <a:t>Grammar</a:t>
            </a:r>
            <a:endParaRPr lang="en-US" altLang="en-US" sz="4400" dirty="0"/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2819400" y="4419600"/>
            <a:ext cx="3354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Not reachable from S </a:t>
            </a:r>
          </a:p>
        </p:txBody>
      </p:sp>
      <p:grpSp>
        <p:nvGrpSpPr>
          <p:cNvPr id="434181" name="Group 5"/>
          <p:cNvGrpSpPr>
            <a:grpSpLocks/>
          </p:cNvGrpSpPr>
          <p:nvPr/>
        </p:nvGrpSpPr>
        <p:grpSpPr bwMode="auto">
          <a:xfrm>
            <a:off x="3429001" y="3429004"/>
            <a:ext cx="5289550" cy="601663"/>
            <a:chOff x="1920" y="2160"/>
            <a:chExt cx="3332" cy="379"/>
          </a:xfrm>
        </p:grpSpPr>
        <p:sp>
          <p:nvSpPr>
            <p:cNvPr id="434182" name="Oval 6"/>
            <p:cNvSpPr>
              <a:spLocks noChangeArrowheads="1"/>
            </p:cNvSpPr>
            <p:nvPr/>
          </p:nvSpPr>
          <p:spPr bwMode="auto">
            <a:xfrm>
              <a:off x="1920" y="2212"/>
              <a:ext cx="1440" cy="32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4183" name="Text Box 7"/>
            <p:cNvSpPr txBox="1">
              <a:spLocks noChangeArrowheads="1"/>
            </p:cNvSpPr>
            <p:nvPr/>
          </p:nvSpPr>
          <p:spPr bwMode="auto">
            <a:xfrm>
              <a:off x="3385" y="2160"/>
              <a:ext cx="18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3300"/>
                  </a:solidFill>
                </a:rPr>
                <a:t>Useless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9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/>
          <p:cNvSpPr txBox="1">
            <a:spLocks noChangeArrowheads="1"/>
          </p:cNvSpPr>
          <p:nvPr/>
        </p:nvSpPr>
        <p:spPr bwMode="auto">
          <a:xfrm>
            <a:off x="671365" y="1269382"/>
            <a:ext cx="1722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 general: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1981201" y="1843669"/>
            <a:ext cx="383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If</a:t>
            </a: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24223"/>
              </p:ext>
            </p:extLst>
          </p:nvPr>
        </p:nvGraphicFramePr>
        <p:xfrm>
          <a:off x="2559050" y="1843669"/>
          <a:ext cx="5156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3" imgW="5155920" imgH="520560" progId="Equation.3">
                  <p:embed/>
                </p:oleObj>
              </mc:Choice>
              <mc:Fallback>
                <p:oleObj name="Equation" r:id="rId3" imgW="51559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843669"/>
                        <a:ext cx="5156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1981201" y="3124200"/>
            <a:ext cx="39962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Then variable        is useful</a:t>
            </a:r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817918"/>
              </p:ext>
            </p:extLst>
          </p:nvPr>
        </p:nvGraphicFramePr>
        <p:xfrm>
          <a:off x="4191000" y="3157455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5" imgW="368280" imgH="406080" progId="Equation.3">
                  <p:embed/>
                </p:oleObj>
              </mc:Choice>
              <mc:Fallback>
                <p:oleObj name="Equation" r:id="rId5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57455"/>
                        <a:ext cx="36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838200" y="4191000"/>
            <a:ext cx="5028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Otherwise, variable        is useless</a:t>
            </a:r>
          </a:p>
        </p:txBody>
      </p:sp>
      <p:graphicFrame>
        <p:nvGraphicFramePr>
          <p:cNvPr id="435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007"/>
              </p:ext>
            </p:extLst>
          </p:nvPr>
        </p:nvGraphicFramePr>
        <p:xfrm>
          <a:off x="3841940" y="424941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Equation" r:id="rId7" imgW="368280" imgH="406080" progId="Equation.3">
                  <p:embed/>
                </p:oleObj>
              </mc:Choice>
              <mc:Fallback>
                <p:oleObj name="Equation" r:id="rId7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940" y="4249410"/>
                        <a:ext cx="36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9" name="Line 9"/>
          <p:cNvSpPr>
            <a:spLocks noChangeShapeType="1"/>
          </p:cNvSpPr>
          <p:nvPr/>
        </p:nvSpPr>
        <p:spPr bwMode="auto">
          <a:xfrm flipH="1" flipV="1">
            <a:off x="7573654" y="2364369"/>
            <a:ext cx="1143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35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500096"/>
              </p:ext>
            </p:extLst>
          </p:nvPr>
        </p:nvGraphicFramePr>
        <p:xfrm>
          <a:off x="7573654" y="3074987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7" name="Equation" r:id="rId8" imgW="1879560" imgH="533160" progId="Equation.3">
                  <p:embed/>
                </p:oleObj>
              </mc:Choice>
              <mc:Fallback>
                <p:oleObj name="Equation" r:id="rId8" imgW="1879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654" y="3074987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Simplifications of CFG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1302224" y="2286000"/>
            <a:ext cx="7848600" cy="149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rgbClr val="FF3300"/>
                </a:solidFill>
              </a:rPr>
              <a:t>A </a:t>
            </a:r>
            <a:r>
              <a:rPr lang="en-US" altLang="en-US" sz="3200" dirty="0" smtClean="0">
                <a:solidFill>
                  <a:srgbClr val="FF3300"/>
                </a:solidFill>
              </a:rPr>
              <a:t>production	               </a:t>
            </a:r>
            <a:r>
              <a:rPr lang="en-US" altLang="en-US" sz="3200" dirty="0">
                <a:solidFill>
                  <a:srgbClr val="FF3300"/>
                </a:solidFill>
              </a:rPr>
              <a:t>is </a:t>
            </a:r>
            <a:r>
              <a:rPr lang="en-US" altLang="en-US" sz="3200" dirty="0" smtClean="0">
                <a:solidFill>
                  <a:srgbClr val="FF3300"/>
                </a:solidFill>
              </a:rPr>
              <a:t>useful if </a:t>
            </a:r>
            <a:r>
              <a:rPr lang="en-US" altLang="en-US" sz="3200" dirty="0">
                <a:solidFill>
                  <a:srgbClr val="FF3300"/>
                </a:solidFill>
              </a:rPr>
              <a:t>all its variables are useful</a:t>
            </a:r>
          </a:p>
        </p:txBody>
      </p:sp>
      <p:graphicFrame>
        <p:nvGraphicFramePr>
          <p:cNvPr id="436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26246"/>
              </p:ext>
            </p:extLst>
          </p:nvPr>
        </p:nvGraphicFramePr>
        <p:xfrm>
          <a:off x="3893024" y="2387312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3" imgW="1333440" imgH="419040" progId="Equation.3">
                  <p:embed/>
                </p:oleObj>
              </mc:Choice>
              <mc:Fallback>
                <p:oleObj name="Equation" r:id="rId3" imgW="1333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024" y="2387312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Simplifications of CFG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5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268</Words>
  <Application>Microsoft Office PowerPoint</Application>
  <PresentationFormat>A4 Paper (210x297 mm)</PresentationFormat>
  <Paragraphs>89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Objectives</vt:lpstr>
      <vt:lpstr>A Substitution Rule</vt:lpstr>
      <vt:lpstr>PowerPoint Presentation</vt:lpstr>
      <vt:lpstr>Useless Productions</vt:lpstr>
      <vt:lpstr>PowerPoint Presentation</vt:lpstr>
      <vt:lpstr>Simplifications of CFG</vt:lpstr>
      <vt:lpstr>PowerPoint Presentation</vt:lpstr>
      <vt:lpstr>Removing Useless Productions</vt:lpstr>
      <vt:lpstr>PowerPoint Presentation</vt:lpstr>
      <vt:lpstr>PowerPoint Presentation</vt:lpstr>
      <vt:lpstr>PowerPoint Presentation</vt:lpstr>
      <vt:lpstr>PowerPoint Presentation</vt:lpstr>
      <vt:lpstr>Nullable Variables</vt:lpstr>
      <vt:lpstr>Removing Nullable Variables</vt:lpstr>
      <vt:lpstr>PowerPoint Presentation</vt:lpstr>
      <vt:lpstr>Unit-Productions</vt:lpstr>
      <vt:lpstr>Removing Unit Productions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Removing All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220</cp:revision>
  <dcterms:created xsi:type="dcterms:W3CDTF">2006-08-16T00:00:00Z</dcterms:created>
  <dcterms:modified xsi:type="dcterms:W3CDTF">2019-01-16T02:32:52Z</dcterms:modified>
</cp:coreProperties>
</file>