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8" r:id="rId2"/>
    <p:sldId id="307" r:id="rId3"/>
    <p:sldId id="379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80" r:id="rId31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932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6C868DE-32D7-4A09-9384-13A3148DBF78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B178B05-3EA8-4802-8455-A2D0C6F4741F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F1ACCBC-B1A3-4218-9F94-1977A4DDD8F1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C0EE4A9-2203-489D-A612-8A3BAF59F0F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EAEF987-6DFD-4749-B2C2-BA930A7DD00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84115AC5-0DF1-403F-A264-174C25AEB73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4852FF0-86B0-44FA-8296-877625F8C43C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5E8F686-108F-4AB1-A8CA-EA0AD8905961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5D2C46E-CCDA-4617-80DF-17623BE381E5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220D4D3-A62A-4281-A24F-FD6A850FD9E6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30987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718123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  <a:ea typeface="+mj-ea"/>
                <a:cs typeface="+mj-cs"/>
              </a:rPr>
              <a:t>Lecture 19 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:Normal Forms of Context Free Grammar - 1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Text Box 2"/>
          <p:cNvSpPr txBox="1">
            <a:spLocks noChangeArrowheads="1"/>
          </p:cNvSpPr>
          <p:nvPr/>
        </p:nvSpPr>
        <p:spPr bwMode="auto">
          <a:xfrm>
            <a:off x="337355" y="40943"/>
            <a:ext cx="9507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Final </a:t>
            </a:r>
            <a:r>
              <a:rPr lang="en-US" altLang="en-US" sz="4400" dirty="0" smtClean="0"/>
              <a:t>Grammar </a:t>
            </a:r>
            <a:r>
              <a:rPr lang="en-US" altLang="en-US" sz="4400" dirty="0"/>
              <a:t>in Chomsky Normal </a:t>
            </a:r>
            <a:r>
              <a:rPr lang="en-US" altLang="en-US" sz="4400" dirty="0" smtClean="0"/>
              <a:t>Form</a:t>
            </a:r>
            <a:endParaRPr lang="en-US" altLang="en-US" sz="4400" dirty="0"/>
          </a:p>
        </p:txBody>
      </p:sp>
      <p:graphicFrame>
        <p:nvGraphicFramePr>
          <p:cNvPr id="499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114583"/>
              </p:ext>
            </p:extLst>
          </p:nvPr>
        </p:nvGraphicFramePr>
        <p:xfrm>
          <a:off x="6553201" y="1066800"/>
          <a:ext cx="1738774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2145960" imgH="6019560" progId="Equation.3">
                  <p:embed/>
                </p:oleObj>
              </mc:Choice>
              <mc:Fallback>
                <p:oleObj name="Equation" r:id="rId3" imgW="2145960" imgH="601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1066800"/>
                        <a:ext cx="1738774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370149"/>
              </p:ext>
            </p:extLst>
          </p:nvPr>
        </p:nvGraphicFramePr>
        <p:xfrm>
          <a:off x="895350" y="3638550"/>
          <a:ext cx="1895926" cy="18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1968480" imgH="1942920" progId="Equation.3">
                  <p:embed/>
                </p:oleObj>
              </mc:Choice>
              <mc:Fallback>
                <p:oleObj name="Equation" r:id="rId5" imgW="19684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638550"/>
                        <a:ext cx="1895926" cy="18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381001" y="2667000"/>
            <a:ext cx="2410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Initial grammar</a:t>
            </a:r>
          </a:p>
        </p:txBody>
      </p:sp>
    </p:spTree>
    <p:extLst>
      <p:ext uri="{BB962C8B-B14F-4D97-AF65-F5344CB8AC3E}">
        <p14:creationId xmlns:p14="http://schemas.microsoft.com/office/powerpoint/2010/main" val="30170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1026"/>
          <p:cNvSpPr txBox="1">
            <a:spLocks noChangeArrowheads="1"/>
          </p:cNvSpPr>
          <p:nvPr/>
        </p:nvSpPr>
        <p:spPr bwMode="auto">
          <a:xfrm>
            <a:off x="1676400" y="1905000"/>
            <a:ext cx="762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From any context-free </a:t>
            </a:r>
            <a:r>
              <a:rPr lang="en-US" altLang="en-US" sz="2800" dirty="0" smtClean="0"/>
              <a:t>grammar not </a:t>
            </a:r>
            <a:r>
              <a:rPr lang="en-US" altLang="en-US" sz="2800" dirty="0"/>
              <a:t>in Chomsky Normal Form</a:t>
            </a:r>
          </a:p>
        </p:txBody>
      </p:sp>
      <p:sp>
        <p:nvSpPr>
          <p:cNvPr id="500739" name="Text Box 1027"/>
          <p:cNvSpPr txBox="1">
            <a:spLocks noChangeArrowheads="1"/>
          </p:cNvSpPr>
          <p:nvPr/>
        </p:nvSpPr>
        <p:spPr bwMode="auto">
          <a:xfrm>
            <a:off x="1676400" y="4114800"/>
            <a:ext cx="7239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we can obtain</a:t>
            </a:r>
            <a:r>
              <a:rPr lang="en-US" altLang="en-US" sz="2800" dirty="0" smtClean="0"/>
              <a:t>:  </a:t>
            </a:r>
            <a:r>
              <a:rPr lang="en-US" altLang="en-US" sz="2800" dirty="0"/>
              <a:t>An equivalent grammar </a:t>
            </a:r>
            <a:r>
              <a:rPr lang="en-US" altLang="en-US" sz="2800" dirty="0" smtClean="0"/>
              <a:t> in </a:t>
            </a:r>
            <a:r>
              <a:rPr lang="en-US" altLang="en-US" sz="2800" dirty="0"/>
              <a:t>Chomsky Normal Form</a:t>
            </a:r>
          </a:p>
        </p:txBody>
      </p:sp>
      <p:sp>
        <p:nvSpPr>
          <p:cNvPr id="500740" name="Text Box 1028"/>
          <p:cNvSpPr txBox="1">
            <a:spLocks noChangeArrowheads="1"/>
          </p:cNvSpPr>
          <p:nvPr/>
        </p:nvSpPr>
        <p:spPr bwMode="auto">
          <a:xfrm>
            <a:off x="304800" y="1230869"/>
            <a:ext cx="1761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Chomsky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8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1026"/>
          <p:cNvSpPr txBox="1">
            <a:spLocks noChangeArrowheads="1"/>
          </p:cNvSpPr>
          <p:nvPr/>
        </p:nvSpPr>
        <p:spPr bwMode="auto">
          <a:xfrm>
            <a:off x="2895600" y="152400"/>
            <a:ext cx="35264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Procedure</a:t>
            </a:r>
          </a:p>
        </p:txBody>
      </p:sp>
      <p:sp>
        <p:nvSpPr>
          <p:cNvPr id="501763" name="Text Box 1027"/>
          <p:cNvSpPr txBox="1">
            <a:spLocks noChangeArrowheads="1"/>
          </p:cNvSpPr>
          <p:nvPr/>
        </p:nvSpPr>
        <p:spPr bwMode="auto">
          <a:xfrm>
            <a:off x="1752601" y="1981200"/>
            <a:ext cx="525779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First remove:</a:t>
            </a:r>
          </a:p>
          <a:p>
            <a:endParaRPr lang="en-US" altLang="en-US" sz="3200" dirty="0"/>
          </a:p>
          <a:p>
            <a:pPr lvl="2"/>
            <a:r>
              <a:rPr lang="en-US" altLang="en-US" sz="3200" dirty="0" err="1"/>
              <a:t>Nullable</a:t>
            </a:r>
            <a:r>
              <a:rPr lang="en-US" altLang="en-US" sz="3200" dirty="0"/>
              <a:t> variables</a:t>
            </a:r>
          </a:p>
          <a:p>
            <a:pPr lvl="2"/>
            <a:endParaRPr lang="en-US" altLang="en-US" sz="3200" dirty="0"/>
          </a:p>
          <a:p>
            <a:pPr lvl="2"/>
            <a:r>
              <a:rPr lang="en-US" altLang="en-US" sz="3200" dirty="0"/>
              <a:t>Unit productions</a:t>
            </a:r>
          </a:p>
        </p:txBody>
      </p:sp>
    </p:spTree>
    <p:extLst>
      <p:ext uri="{BB962C8B-B14F-4D97-AF65-F5344CB8AC3E}">
        <p14:creationId xmlns:p14="http://schemas.microsoft.com/office/powerpoint/2010/main" val="392435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Text Box 1026"/>
          <p:cNvSpPr txBox="1">
            <a:spLocks noChangeArrowheads="1"/>
          </p:cNvSpPr>
          <p:nvPr/>
        </p:nvSpPr>
        <p:spPr bwMode="auto">
          <a:xfrm>
            <a:off x="685800" y="1274346"/>
            <a:ext cx="36231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every </a:t>
            </a:r>
            <a:r>
              <a:rPr lang="en-US" altLang="en-US" sz="2800" dirty="0" smtClean="0"/>
              <a:t>symbol	     </a:t>
            </a:r>
            <a:r>
              <a:rPr lang="en-US" altLang="en-US" sz="2800" dirty="0"/>
              <a:t>:  </a:t>
            </a:r>
          </a:p>
        </p:txBody>
      </p:sp>
      <p:graphicFrame>
        <p:nvGraphicFramePr>
          <p:cNvPr id="50278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729940"/>
              </p:ext>
            </p:extLst>
          </p:nvPr>
        </p:nvGraphicFramePr>
        <p:xfrm>
          <a:off x="3455873" y="1383556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873" y="1383556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Text Box 1028"/>
          <p:cNvSpPr txBox="1">
            <a:spLocks noChangeArrowheads="1"/>
          </p:cNvSpPr>
          <p:nvPr/>
        </p:nvSpPr>
        <p:spPr bwMode="auto">
          <a:xfrm>
            <a:off x="767500" y="3222033"/>
            <a:ext cx="5612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productions:  replace        </a:t>
            </a:r>
            <a:r>
              <a:rPr lang="en-US" altLang="en-US" sz="2800" dirty="0" smtClean="0"/>
              <a:t>	with  </a:t>
            </a:r>
            <a:endParaRPr lang="en-US" altLang="en-US" sz="2800" dirty="0"/>
          </a:p>
        </p:txBody>
      </p:sp>
      <p:graphicFrame>
        <p:nvGraphicFramePr>
          <p:cNvPr id="50278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41338"/>
              </p:ext>
            </p:extLst>
          </p:nvPr>
        </p:nvGraphicFramePr>
        <p:xfrm>
          <a:off x="4614721" y="333124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721" y="333124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968144"/>
              </p:ext>
            </p:extLst>
          </p:nvPr>
        </p:nvGraphicFramePr>
        <p:xfrm>
          <a:off x="6648970" y="3222033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Equation" r:id="rId7" imgW="469800" imgH="583920" progId="Equation.3">
                  <p:embed/>
                </p:oleObj>
              </mc:Choice>
              <mc:Fallback>
                <p:oleObj name="Equation" r:id="rId7" imgW="469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70" y="3222033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1" name="Text Box 1031"/>
          <p:cNvSpPr txBox="1">
            <a:spLocks noChangeArrowheads="1"/>
          </p:cNvSpPr>
          <p:nvPr/>
        </p:nvSpPr>
        <p:spPr bwMode="auto">
          <a:xfrm>
            <a:off x="685800" y="2229234"/>
            <a:ext cx="2461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Add production</a:t>
            </a:r>
          </a:p>
        </p:txBody>
      </p:sp>
      <p:graphicFrame>
        <p:nvGraphicFramePr>
          <p:cNvPr id="50279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90732"/>
              </p:ext>
            </p:extLst>
          </p:nvPr>
        </p:nvGraphicFramePr>
        <p:xfrm>
          <a:off x="3502335" y="2169841"/>
          <a:ext cx="148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Equation" r:id="rId9" imgW="1485720" imgH="583920" progId="Equation.3">
                  <p:embed/>
                </p:oleObj>
              </mc:Choice>
              <mc:Fallback>
                <p:oleObj name="Equation" r:id="rId9" imgW="14857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335" y="2169841"/>
                        <a:ext cx="1485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3" name="Text Box 1033"/>
          <p:cNvSpPr txBox="1">
            <a:spLocks noChangeArrowheads="1"/>
          </p:cNvSpPr>
          <p:nvPr/>
        </p:nvSpPr>
        <p:spPr bwMode="auto">
          <a:xfrm>
            <a:off x="825068" y="4230755"/>
            <a:ext cx="2183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New variable:</a:t>
            </a:r>
          </a:p>
        </p:txBody>
      </p:sp>
      <p:graphicFrame>
        <p:nvGraphicFramePr>
          <p:cNvPr id="502794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83141"/>
              </p:ext>
            </p:extLst>
          </p:nvPr>
        </p:nvGraphicFramePr>
        <p:xfrm>
          <a:off x="3366178" y="4171362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Equation" r:id="rId11" imgW="469800" imgH="583920" progId="Equation.3">
                  <p:embed/>
                </p:oleObj>
              </mc:Choice>
              <mc:Fallback>
                <p:oleObj name="Equation" r:id="rId11" imgW="4698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178" y="4171362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26"/>
          <p:cNvSpPr txBox="1">
            <a:spLocks noChangeArrowheads="1"/>
          </p:cNvSpPr>
          <p:nvPr/>
        </p:nvSpPr>
        <p:spPr bwMode="auto">
          <a:xfrm>
            <a:off x="2895600" y="152400"/>
            <a:ext cx="35264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12603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Text Box 1026"/>
          <p:cNvSpPr txBox="1">
            <a:spLocks noChangeArrowheads="1"/>
          </p:cNvSpPr>
          <p:nvPr/>
        </p:nvSpPr>
        <p:spPr bwMode="auto">
          <a:xfrm>
            <a:off x="533400" y="1128159"/>
            <a:ext cx="361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Replace any production</a:t>
            </a:r>
          </a:p>
        </p:txBody>
      </p:sp>
      <p:graphicFrame>
        <p:nvGraphicFramePr>
          <p:cNvPr id="50381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237164"/>
              </p:ext>
            </p:extLst>
          </p:nvPr>
        </p:nvGraphicFramePr>
        <p:xfrm>
          <a:off x="4305300" y="1081277"/>
          <a:ext cx="2422313" cy="442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" imgW="3187440" imgH="583920" progId="Equation.3">
                  <p:embed/>
                </p:oleObj>
              </mc:Choice>
              <mc:Fallback>
                <p:oleObj name="Equation" r:id="rId3" imgW="31874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081277"/>
                        <a:ext cx="2422313" cy="442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2" name="Text Box 1028"/>
          <p:cNvSpPr txBox="1">
            <a:spLocks noChangeArrowheads="1"/>
          </p:cNvSpPr>
          <p:nvPr/>
        </p:nvSpPr>
        <p:spPr bwMode="auto">
          <a:xfrm>
            <a:off x="3212866" y="2067341"/>
            <a:ext cx="9140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 </a:t>
            </a:r>
          </a:p>
        </p:txBody>
      </p:sp>
      <p:graphicFrame>
        <p:nvGraphicFramePr>
          <p:cNvPr id="50381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12958"/>
              </p:ext>
            </p:extLst>
          </p:nvPr>
        </p:nvGraphicFramePr>
        <p:xfrm>
          <a:off x="5257800" y="2045732"/>
          <a:ext cx="265229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5" imgW="3149280" imgH="2895480" progId="Equation.3">
                  <p:embed/>
                </p:oleObj>
              </mc:Choice>
              <mc:Fallback>
                <p:oleObj name="Equation" r:id="rId5" imgW="3149280" imgH="289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45732"/>
                        <a:ext cx="265229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4" name="Text Box 1030"/>
          <p:cNvSpPr txBox="1">
            <a:spLocks noChangeArrowheads="1"/>
          </p:cNvSpPr>
          <p:nvPr/>
        </p:nvSpPr>
        <p:spPr bwMode="auto">
          <a:xfrm>
            <a:off x="551597" y="5105400"/>
            <a:ext cx="4291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New intermediate variables:</a:t>
            </a:r>
          </a:p>
        </p:txBody>
      </p:sp>
      <p:graphicFrame>
        <p:nvGraphicFramePr>
          <p:cNvPr id="50381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00197"/>
              </p:ext>
            </p:extLst>
          </p:nvPr>
        </p:nvGraphicFramePr>
        <p:xfrm>
          <a:off x="4963695" y="5067616"/>
          <a:ext cx="294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7" imgW="2946240" imgH="583920" progId="Equation.3">
                  <p:embed/>
                </p:oleObj>
              </mc:Choice>
              <mc:Fallback>
                <p:oleObj name="Equation" r:id="rId7" imgW="2946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695" y="5067616"/>
                        <a:ext cx="2946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2895600" y="152400"/>
            <a:ext cx="35264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Procedure</a:t>
            </a:r>
          </a:p>
        </p:txBody>
      </p:sp>
    </p:spTree>
    <p:extLst>
      <p:ext uri="{BB962C8B-B14F-4D97-AF65-F5344CB8AC3E}">
        <p14:creationId xmlns:p14="http://schemas.microsoft.com/office/powerpoint/2010/main" val="568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1026"/>
          <p:cNvSpPr txBox="1">
            <a:spLocks noChangeArrowheads="1"/>
          </p:cNvSpPr>
          <p:nvPr/>
        </p:nvSpPr>
        <p:spPr bwMode="auto">
          <a:xfrm>
            <a:off x="381000" y="1066801"/>
            <a:ext cx="2035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504835" name="Text Box 1027"/>
          <p:cNvSpPr txBox="1">
            <a:spLocks noChangeArrowheads="1"/>
          </p:cNvSpPr>
          <p:nvPr/>
        </p:nvSpPr>
        <p:spPr bwMode="auto">
          <a:xfrm>
            <a:off x="1600200" y="2057400"/>
            <a:ext cx="71628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For any context-free grammar </a:t>
            </a:r>
            <a:r>
              <a:rPr lang="en-US" altLang="en-US" sz="2800" dirty="0" smtClean="0"/>
              <a:t>there </a:t>
            </a:r>
            <a:r>
              <a:rPr lang="en-US" altLang="en-US" sz="2800" dirty="0"/>
              <a:t>is an equivalent grammar </a:t>
            </a:r>
            <a:r>
              <a:rPr lang="en-US" altLang="en-US" sz="2800" dirty="0" smtClean="0"/>
              <a:t> in </a:t>
            </a:r>
            <a:r>
              <a:rPr lang="en-US" altLang="en-US" sz="2800" dirty="0"/>
              <a:t>Chomsky Normal Form</a:t>
            </a:r>
          </a:p>
        </p:txBody>
      </p:sp>
      <p:sp>
        <p:nvSpPr>
          <p:cNvPr id="4" name="Text Box 1026"/>
          <p:cNvSpPr txBox="1">
            <a:spLocks noChangeArrowheads="1"/>
          </p:cNvSpPr>
          <p:nvPr/>
        </p:nvSpPr>
        <p:spPr bwMode="auto">
          <a:xfrm>
            <a:off x="3733800" y="297360"/>
            <a:ext cx="22563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Theorem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931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Text Box 1027"/>
          <p:cNvSpPr txBox="1">
            <a:spLocks noChangeArrowheads="1"/>
          </p:cNvSpPr>
          <p:nvPr/>
        </p:nvSpPr>
        <p:spPr bwMode="auto">
          <a:xfrm>
            <a:off x="685801" y="1371601"/>
            <a:ext cx="77723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Chomsky normal forms are </a:t>
            </a:r>
            <a:r>
              <a:rPr lang="en-US" altLang="en-US" sz="2800" dirty="0" smtClean="0"/>
              <a:t>good for </a:t>
            </a:r>
            <a:r>
              <a:rPr lang="en-US" altLang="en-US" sz="2800" dirty="0"/>
              <a:t>parsing and proving theorems</a:t>
            </a:r>
          </a:p>
        </p:txBody>
      </p:sp>
      <p:sp>
        <p:nvSpPr>
          <p:cNvPr id="505860" name="Text Box 1028"/>
          <p:cNvSpPr txBox="1">
            <a:spLocks noChangeArrowheads="1"/>
          </p:cNvSpPr>
          <p:nvPr/>
        </p:nvSpPr>
        <p:spPr bwMode="auto">
          <a:xfrm>
            <a:off x="609600" y="3505200"/>
            <a:ext cx="8077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800" dirty="0"/>
              <a:t> It is very easy to find the Chomsky normal</a:t>
            </a:r>
          </a:p>
          <a:p>
            <a:pPr>
              <a:lnSpc>
                <a:spcPct val="150000"/>
              </a:lnSpc>
            </a:pPr>
            <a:r>
              <a:rPr lang="en-US" altLang="en-US" sz="2800" dirty="0"/>
              <a:t>  form of any context-free grammar </a:t>
            </a: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3733800" y="297360"/>
            <a:ext cx="22563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Theorem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044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Greinbach Normal Form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4041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All productions have form:</a:t>
            </a:r>
          </a:p>
        </p:txBody>
      </p:sp>
      <p:graphicFrame>
        <p:nvGraphicFramePr>
          <p:cNvPr id="506884" name="Object 4"/>
          <p:cNvGraphicFramePr>
            <a:graphicFrameLocks noChangeAspect="1"/>
          </p:cNvGraphicFramePr>
          <p:nvPr/>
        </p:nvGraphicFramePr>
        <p:xfrm>
          <a:off x="3200400" y="3175001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3" imgW="3327120" imgH="583920" progId="Equation.3">
                  <p:embed/>
                </p:oleObj>
              </mc:Choice>
              <mc:Fallback>
                <p:oleObj name="Equation" r:id="rId3" imgW="33271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75001"/>
                        <a:ext cx="332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5" name="Line 5"/>
          <p:cNvSpPr>
            <a:spLocks noChangeShapeType="1"/>
          </p:cNvSpPr>
          <p:nvPr/>
        </p:nvSpPr>
        <p:spPr bwMode="auto">
          <a:xfrm flipV="1">
            <a:off x="3657600" y="3733800"/>
            <a:ext cx="685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 flipH="1" flipV="1">
            <a:off x="5410200" y="38100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2667000" y="4800600"/>
            <a:ext cx="1228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symbol</a:t>
            </a:r>
          </a:p>
        </p:txBody>
      </p:sp>
      <p:sp>
        <p:nvSpPr>
          <p:cNvPr id="506888" name="Text Box 8"/>
          <p:cNvSpPr txBox="1">
            <a:spLocks noChangeArrowheads="1"/>
          </p:cNvSpPr>
          <p:nvPr/>
        </p:nvSpPr>
        <p:spPr bwMode="auto">
          <a:xfrm>
            <a:off x="5334000" y="4800600"/>
            <a:ext cx="1481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variables</a:t>
            </a:r>
          </a:p>
        </p:txBody>
      </p:sp>
      <p:graphicFrame>
        <p:nvGraphicFramePr>
          <p:cNvPr id="506889" name="Object 9"/>
          <p:cNvGraphicFramePr>
            <a:graphicFrameLocks noChangeAspect="1"/>
          </p:cNvGraphicFramePr>
          <p:nvPr/>
        </p:nvGraphicFramePr>
        <p:xfrm>
          <a:off x="8026400" y="3257551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Equation" r:id="rId5" imgW="1028520" imgH="431640" progId="Equation.3">
                  <p:embed/>
                </p:oleObj>
              </mc:Choice>
              <mc:Fallback>
                <p:oleObj name="Equation" r:id="rId5" imgW="1028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3257551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8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864490" y="1019830"/>
            <a:ext cx="1652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Examples:</a:t>
            </a:r>
          </a:p>
        </p:txBody>
      </p:sp>
      <p:graphicFrame>
        <p:nvGraphicFramePr>
          <p:cNvPr id="507907" name="Object 3"/>
          <p:cNvGraphicFramePr>
            <a:graphicFrameLocks noChangeAspect="1"/>
          </p:cNvGraphicFramePr>
          <p:nvPr/>
        </p:nvGraphicFramePr>
        <p:xfrm>
          <a:off x="1066800" y="1828800"/>
          <a:ext cx="2971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Equation" r:id="rId3" imgW="2971800" imgH="1942920" progId="Equation.3">
                  <p:embed/>
                </p:oleObj>
              </mc:Choice>
              <mc:Fallback>
                <p:oleObj name="Equation" r:id="rId3" imgW="297180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29718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990601" y="4343401"/>
            <a:ext cx="27431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Greinbach</a:t>
            </a:r>
          </a:p>
          <a:p>
            <a:r>
              <a:rPr lang="en-US" altLang="en-US" sz="2800" dirty="0"/>
              <a:t>Normal Form</a:t>
            </a:r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/>
        </p:nvGraphicFramePr>
        <p:xfrm>
          <a:off x="6229350" y="22225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Equation" r:id="rId5" imgW="2057400" imgH="1193760" progId="Equation.3">
                  <p:embed/>
                </p:oleObj>
              </mc:Choice>
              <mc:Fallback>
                <p:oleObj name="Equation" r:id="rId5" imgW="20574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2225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6019801" y="4343401"/>
            <a:ext cx="31241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Greinbach</a:t>
            </a:r>
          </a:p>
          <a:p>
            <a:r>
              <a:rPr lang="en-US" altLang="en-US" sz="2800" dirty="0"/>
              <a:t>Normal Form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Greinbach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930" name="Object 2"/>
          <p:cNvGraphicFramePr>
            <a:graphicFrameLocks noChangeAspect="1"/>
          </p:cNvGraphicFramePr>
          <p:nvPr/>
        </p:nvGraphicFramePr>
        <p:xfrm>
          <a:off x="838200" y="22860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Equation" r:id="rId3" imgW="2057400" imgH="1193760" progId="Equation.3">
                  <p:embed/>
                </p:oleObj>
              </mc:Choice>
              <mc:Fallback>
                <p:oleObj name="Equation" r:id="rId3" imgW="205740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1" name="Text Box 3"/>
          <p:cNvSpPr txBox="1">
            <a:spLocks noChangeArrowheads="1"/>
          </p:cNvSpPr>
          <p:nvPr/>
        </p:nvSpPr>
        <p:spPr bwMode="auto">
          <a:xfrm>
            <a:off x="517525" y="177800"/>
            <a:ext cx="91435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Conversion to Greinbach Normal </a:t>
            </a:r>
            <a:r>
              <a:rPr lang="en-US" altLang="en-US" sz="4400" dirty="0" smtClean="0"/>
              <a:t>Form</a:t>
            </a:r>
            <a:endParaRPr lang="en-US" altLang="en-US" sz="4400" dirty="0"/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4114800" y="2619257"/>
            <a:ext cx="1600200" cy="1038343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6400800" y="1676400"/>
          <a:ext cx="24765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5" imgW="2476440" imgH="2920680" progId="Equation.3">
                  <p:embed/>
                </p:oleObj>
              </mc:Choice>
              <mc:Fallback>
                <p:oleObj name="Equation" r:id="rId5" imgW="2476440" imgH="292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24765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5867401" y="4849505"/>
            <a:ext cx="3505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Greinbach Normal </a:t>
            </a:r>
            <a:r>
              <a:rPr lang="en-US" altLang="en-US" sz="2800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0259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Chomsky normal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Conversion to </a:t>
            </a:r>
            <a:r>
              <a:rPr lang="en-US" dirty="0" err="1" smtClean="0"/>
              <a:t>chomsky</a:t>
            </a:r>
            <a:r>
              <a:rPr lang="en-US" dirty="0" smtClean="0"/>
              <a:t> normal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Greinbach normal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Conversion to </a:t>
            </a:r>
            <a:r>
              <a:rPr lang="en-US" dirty="0" err="1" smtClean="0"/>
              <a:t>greinbach</a:t>
            </a:r>
            <a:r>
              <a:rPr lang="en-US" dirty="0" smtClean="0"/>
              <a:t> normal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application of CNF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CYK membership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1909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 smtClean="0">
                <a:solidFill>
                  <a:srgbClr val="FF3300"/>
                </a:solidFill>
              </a:rPr>
              <a:t>Theorem</a:t>
            </a:r>
            <a:endParaRPr lang="en-US" altLang="en-US" sz="3600" b="1" dirty="0">
              <a:solidFill>
                <a:srgbClr val="FF3300"/>
              </a:solidFill>
            </a:endParaRP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763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For any context-free </a:t>
            </a:r>
            <a:r>
              <a:rPr lang="en-US" altLang="en-US" sz="2800" dirty="0" smtClean="0"/>
              <a:t>grammar there </a:t>
            </a:r>
            <a:r>
              <a:rPr lang="en-US" altLang="en-US" sz="2800" dirty="0"/>
              <a:t>is an equivalent </a:t>
            </a:r>
            <a:r>
              <a:rPr lang="en-US" altLang="en-US" sz="2800" dirty="0" smtClean="0"/>
              <a:t>grammar in </a:t>
            </a:r>
            <a:r>
              <a:rPr lang="en-US" altLang="en-US" sz="2800" dirty="0"/>
              <a:t>Greinbach Normal Form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Greinbach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67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Text Box 3"/>
          <p:cNvSpPr txBox="1">
            <a:spLocks noChangeArrowheads="1"/>
          </p:cNvSpPr>
          <p:nvPr/>
        </p:nvSpPr>
        <p:spPr bwMode="auto">
          <a:xfrm>
            <a:off x="685801" y="1371601"/>
            <a:ext cx="8381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sz="2800" dirty="0" smtClean="0"/>
              <a:t>Greinbach </a:t>
            </a:r>
            <a:r>
              <a:rPr lang="en-US" altLang="en-US" sz="2800" dirty="0"/>
              <a:t>normal forms are very </a:t>
            </a:r>
            <a:r>
              <a:rPr lang="en-US" altLang="en-US" sz="2800" dirty="0" smtClean="0"/>
              <a:t>good   </a:t>
            </a:r>
            <a:r>
              <a:rPr lang="en-US" altLang="en-US" sz="2800" dirty="0"/>
              <a:t>for parsing 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699449" y="2440702"/>
            <a:ext cx="822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sz="2800" dirty="0" smtClean="0"/>
              <a:t>It </a:t>
            </a:r>
            <a:r>
              <a:rPr lang="en-US" altLang="en-US" sz="2800" dirty="0"/>
              <a:t>is hard to find the Greinbach </a:t>
            </a:r>
            <a:r>
              <a:rPr lang="en-US" altLang="en-US" sz="2800" dirty="0" smtClean="0"/>
              <a:t>normal   </a:t>
            </a:r>
            <a:r>
              <a:rPr lang="en-US" altLang="en-US" sz="2800" dirty="0"/>
              <a:t>form of any </a:t>
            </a:r>
            <a:r>
              <a:rPr lang="en-US" altLang="en-US" sz="2800" dirty="0" smtClean="0"/>
              <a:t>    context-free </a:t>
            </a:r>
            <a:r>
              <a:rPr lang="en-US" altLang="en-US" sz="2800" dirty="0"/>
              <a:t>grammar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Greinbach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00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ChangeArrowheads="1"/>
          </p:cNvSpPr>
          <p:nvPr/>
        </p:nvSpPr>
        <p:spPr bwMode="auto">
          <a:xfrm>
            <a:off x="1371600" y="2209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ctr">
              <a:spcBef>
                <a:spcPct val="0"/>
              </a:spcBef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An Application</a:t>
            </a:r>
            <a:br>
              <a:rPr lang="en-US" altLang="en-US" sz="4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of</a:t>
            </a:r>
            <a:br>
              <a:rPr lang="en-US" altLang="en-US" sz="4400" dirty="0">
                <a:solidFill>
                  <a:schemeClr val="tx1"/>
                </a:solidFill>
                <a:latin typeface="+mn-lt"/>
              </a:rPr>
            </a:br>
            <a:r>
              <a:rPr lang="en-US" altLang="en-US" sz="4400" dirty="0">
                <a:solidFill>
                  <a:schemeClr val="tx1"/>
                </a:solidFill>
                <a:latin typeface="+mn-lt"/>
              </a:rPr>
              <a:t>Chomsky Normal Forms</a:t>
            </a:r>
          </a:p>
        </p:txBody>
      </p:sp>
    </p:spTree>
    <p:extLst>
      <p:ext uri="{BB962C8B-B14F-4D97-AF65-F5344CB8AC3E}">
        <p14:creationId xmlns:p14="http://schemas.microsoft.com/office/powerpoint/2010/main" val="36642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1375961" y="144958"/>
            <a:ext cx="749532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CYK Membership Algorithm</a:t>
            </a:r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1058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Input:</a:t>
            </a: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1295401" y="1828800"/>
            <a:ext cx="6079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Grammar       in Chomsky Normal Form </a:t>
            </a:r>
          </a:p>
        </p:txBody>
      </p:sp>
      <p:graphicFrame>
        <p:nvGraphicFramePr>
          <p:cNvPr id="481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304104"/>
              </p:ext>
            </p:extLst>
          </p:nvPr>
        </p:nvGraphicFramePr>
        <p:xfrm>
          <a:off x="3015018" y="18808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018" y="188086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6" name="Text Box 6"/>
          <p:cNvSpPr txBox="1">
            <a:spLocks noChangeArrowheads="1"/>
          </p:cNvSpPr>
          <p:nvPr/>
        </p:nvSpPr>
        <p:spPr bwMode="auto">
          <a:xfrm>
            <a:off x="1295401" y="2895600"/>
            <a:ext cx="12025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/>
              <a:t>String</a:t>
            </a:r>
          </a:p>
        </p:txBody>
      </p:sp>
      <p:sp>
        <p:nvSpPr>
          <p:cNvPr id="481287" name="Text Box 7"/>
          <p:cNvSpPr txBox="1">
            <a:spLocks noChangeArrowheads="1"/>
          </p:cNvSpPr>
          <p:nvPr/>
        </p:nvSpPr>
        <p:spPr bwMode="auto">
          <a:xfrm>
            <a:off x="548873" y="3991212"/>
            <a:ext cx="1654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Output:</a:t>
            </a:r>
          </a:p>
        </p:txBody>
      </p:sp>
      <p:sp>
        <p:nvSpPr>
          <p:cNvPr id="481288" name="Text Box 8"/>
          <p:cNvSpPr txBox="1">
            <a:spLocks noChangeArrowheads="1"/>
          </p:cNvSpPr>
          <p:nvPr/>
        </p:nvSpPr>
        <p:spPr bwMode="auto">
          <a:xfrm>
            <a:off x="1384380" y="4911300"/>
            <a:ext cx="11079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find if </a:t>
            </a:r>
          </a:p>
        </p:txBody>
      </p:sp>
      <p:graphicFrame>
        <p:nvGraphicFramePr>
          <p:cNvPr id="481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88824"/>
              </p:ext>
            </p:extLst>
          </p:nvPr>
        </p:nvGraphicFramePr>
        <p:xfrm>
          <a:off x="2498063" y="4927222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1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063" y="4927222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57914"/>
              </p:ext>
            </p:extLst>
          </p:nvPr>
        </p:nvGraphicFramePr>
        <p:xfrm>
          <a:off x="2492376" y="308101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6" y="308101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3163885" y="159893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286000" y="1524000"/>
            <a:ext cx="2075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Grammar     </a:t>
            </a:r>
            <a:r>
              <a:rPr lang="en-US" altLang="en-US" sz="2800" dirty="0"/>
              <a:t>:</a:t>
            </a:r>
          </a:p>
        </p:txBody>
      </p:sp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4559300" y="1581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1581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79814"/>
              </p:ext>
            </p:extLst>
          </p:nvPr>
        </p:nvGraphicFramePr>
        <p:xfrm>
          <a:off x="5486400" y="1676400"/>
          <a:ext cx="1524000" cy="303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5" imgW="1739880" imgH="3466800" progId="Equation.3">
                  <p:embed/>
                </p:oleObj>
              </mc:Choice>
              <mc:Fallback>
                <p:oleObj name="Equation" r:id="rId5" imgW="173988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76400"/>
                        <a:ext cx="1524000" cy="303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2346326" y="5816600"/>
            <a:ext cx="1952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800" dirty="0" smtClean="0"/>
              <a:t>String       </a:t>
            </a:r>
            <a:r>
              <a:rPr lang="en-US" altLang="en-US" sz="2800" dirty="0"/>
              <a:t>: </a:t>
            </a:r>
          </a:p>
        </p:txBody>
      </p:sp>
      <p:graphicFrame>
        <p:nvGraphicFramePr>
          <p:cNvPr id="482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181600"/>
              </p:ext>
            </p:extLst>
          </p:nvPr>
        </p:nvGraphicFramePr>
        <p:xfrm>
          <a:off x="3581400" y="59704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7" imgW="368280" imgH="304560" progId="Equation.3">
                  <p:embed/>
                </p:oleObj>
              </mc:Choice>
              <mc:Fallback>
                <p:oleObj name="Equation" r:id="rId7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97047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845782"/>
              </p:ext>
            </p:extLst>
          </p:nvPr>
        </p:nvGraphicFramePr>
        <p:xfrm>
          <a:off x="4232903" y="5845062"/>
          <a:ext cx="1308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9" imgW="1307880" imgH="431640" progId="Equation.3">
                  <p:embed/>
                </p:oleObj>
              </mc:Choice>
              <mc:Fallback>
                <p:oleObj name="Equation" r:id="rId9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903" y="5845062"/>
                        <a:ext cx="1308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5" name="Text Box 11"/>
          <p:cNvSpPr txBox="1">
            <a:spLocks noChangeArrowheads="1"/>
          </p:cNvSpPr>
          <p:nvPr/>
        </p:nvSpPr>
        <p:spPr bwMode="auto">
          <a:xfrm>
            <a:off x="381001" y="762000"/>
            <a:ext cx="23688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Input example:</a:t>
            </a:r>
          </a:p>
        </p:txBody>
      </p:sp>
    </p:spTree>
    <p:extLst>
      <p:ext uri="{BB962C8B-B14F-4D97-AF65-F5344CB8AC3E}">
        <p14:creationId xmlns:p14="http://schemas.microsoft.com/office/powerpoint/2010/main" val="22013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75253"/>
              </p:ext>
            </p:extLst>
          </p:nvPr>
        </p:nvGraphicFramePr>
        <p:xfrm>
          <a:off x="2133600" y="800100"/>
          <a:ext cx="7100888" cy="621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Document" r:id="rId3" imgW="7087320" imgH="7106760" progId="Word.Document.8">
                  <p:embed/>
                </p:oleObj>
              </mc:Choice>
              <mc:Fallback>
                <p:oleObj name="Document" r:id="rId3" imgW="7087320" imgH="710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00100"/>
                        <a:ext cx="7100888" cy="621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15518"/>
              </p:ext>
            </p:extLst>
          </p:nvPr>
        </p:nvGraphicFramePr>
        <p:xfrm>
          <a:off x="381000" y="1066800"/>
          <a:ext cx="1308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5" imgW="1307880" imgH="431640" progId="Equation.3">
                  <p:embed/>
                </p:oleObj>
              </mc:Choice>
              <mc:Fallback>
                <p:oleObj name="Equation" r:id="rId5" imgW="130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308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63885" y="159893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23268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189112"/>
              </p:ext>
            </p:extLst>
          </p:nvPr>
        </p:nvGraphicFramePr>
        <p:xfrm>
          <a:off x="2971800" y="0"/>
          <a:ext cx="7075488" cy="710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Document" r:id="rId3" imgW="7090258" imgH="7097742" progId="Word.Document.8">
                  <p:embed/>
                </p:oleObj>
              </mc:Choice>
              <mc:Fallback>
                <p:oleObj name="Document" r:id="rId3" imgW="7090258" imgH="70977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0"/>
                        <a:ext cx="7075488" cy="710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03302"/>
              </p:ext>
            </p:extLst>
          </p:nvPr>
        </p:nvGraphicFramePr>
        <p:xfrm>
          <a:off x="285750" y="1143000"/>
          <a:ext cx="1466850" cy="292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Equation" r:id="rId5" imgW="1739880" imgH="3466800" progId="Equation.3">
                  <p:embed/>
                </p:oleObj>
              </mc:Choice>
              <mc:Fallback>
                <p:oleObj name="Equation" r:id="rId5" imgW="173988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143000"/>
                        <a:ext cx="1466850" cy="2922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7" name="Line 5"/>
          <p:cNvSpPr>
            <a:spLocks noChangeShapeType="1"/>
          </p:cNvSpPr>
          <p:nvPr/>
        </p:nvSpPr>
        <p:spPr bwMode="auto">
          <a:xfrm>
            <a:off x="3124200" y="22860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63885" y="159893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3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378" name="Object 2"/>
          <p:cNvGraphicFramePr>
            <a:graphicFrameLocks noChangeAspect="1"/>
          </p:cNvGraphicFramePr>
          <p:nvPr/>
        </p:nvGraphicFramePr>
        <p:xfrm>
          <a:off x="3052764" y="0"/>
          <a:ext cx="7075487" cy="713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Document" r:id="rId3" imgW="7077600" imgH="7147800" progId="Word.Document.8">
                  <p:embed/>
                </p:oleObj>
              </mc:Choice>
              <mc:Fallback>
                <p:oleObj name="Document" r:id="rId3" imgW="7077600" imgH="7147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4" y="0"/>
                        <a:ext cx="7075487" cy="713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45367"/>
              </p:ext>
            </p:extLst>
          </p:nvPr>
        </p:nvGraphicFramePr>
        <p:xfrm>
          <a:off x="457200" y="1266768"/>
          <a:ext cx="1219200" cy="242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5" imgW="1739880" imgH="3466800" progId="Equation.3">
                  <p:embed/>
                </p:oleObj>
              </mc:Choice>
              <mc:Fallback>
                <p:oleObj name="Equation" r:id="rId5" imgW="1739880" imgH="34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6768"/>
                        <a:ext cx="1219200" cy="242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0" name="Line 4"/>
          <p:cNvSpPr>
            <a:spLocks noChangeShapeType="1"/>
          </p:cNvSpPr>
          <p:nvPr/>
        </p:nvSpPr>
        <p:spPr bwMode="auto">
          <a:xfrm>
            <a:off x="3276600" y="236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3200400" y="37338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63885" y="159893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32775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402" name="Object 2"/>
          <p:cNvGraphicFramePr>
            <a:graphicFrameLocks noChangeAspect="1"/>
          </p:cNvGraphicFramePr>
          <p:nvPr/>
        </p:nvGraphicFramePr>
        <p:xfrm>
          <a:off x="2743200" y="-685800"/>
          <a:ext cx="7075488" cy="734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Document" r:id="rId3" imgW="7077600" imgH="7350840" progId="Word.Document.8">
                  <p:embed/>
                </p:oleObj>
              </mc:Choice>
              <mc:Fallback>
                <p:oleObj name="Document" r:id="rId3" imgW="7077600" imgH="7350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-685800"/>
                        <a:ext cx="7075488" cy="734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99477"/>
              </p:ext>
            </p:extLst>
          </p:nvPr>
        </p:nvGraphicFramePr>
        <p:xfrm>
          <a:off x="533400" y="1066800"/>
          <a:ext cx="115229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5" imgW="1574640" imgH="3124080" progId="Equation.3">
                  <p:embed/>
                </p:oleObj>
              </mc:Choice>
              <mc:Fallback>
                <p:oleObj name="Equation" r:id="rId5" imgW="1574640" imgH="312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115229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5" name="Oval 5"/>
          <p:cNvSpPr>
            <a:spLocks noChangeArrowheads="1"/>
          </p:cNvSpPr>
          <p:nvPr/>
        </p:nvSpPr>
        <p:spPr bwMode="auto">
          <a:xfrm>
            <a:off x="3048000" y="5912525"/>
            <a:ext cx="609600" cy="6406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2819400" y="167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819400" y="2971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>
            <a:off x="2743200" y="4191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2743200" y="548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63885" y="0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114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/>
          <p:cNvSpPr txBox="1">
            <a:spLocks noChangeArrowheads="1"/>
          </p:cNvSpPr>
          <p:nvPr/>
        </p:nvSpPr>
        <p:spPr bwMode="auto">
          <a:xfrm>
            <a:off x="1365116" y="1752600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39558"/>
              </p:ext>
            </p:extLst>
          </p:nvPr>
        </p:nvGraphicFramePr>
        <p:xfrm>
          <a:off x="3580263" y="1752600"/>
          <a:ext cx="3098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3098520" imgH="545760" progId="Equation.3">
                  <p:embed/>
                </p:oleObj>
              </mc:Choice>
              <mc:Fallback>
                <p:oleObj name="Equation" r:id="rId3" imgW="30985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263" y="1752600"/>
                        <a:ext cx="3098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669925" y="2844800"/>
            <a:ext cx="2713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Time Complexity:</a:t>
            </a:r>
          </a:p>
        </p:txBody>
      </p:sp>
      <p:graphicFrame>
        <p:nvGraphicFramePr>
          <p:cNvPr id="487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700405"/>
              </p:ext>
            </p:extLst>
          </p:nvPr>
        </p:nvGraphicFramePr>
        <p:xfrm>
          <a:off x="3580263" y="2656820"/>
          <a:ext cx="8874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888840" imgH="711000" progId="Equation.3">
                  <p:embed/>
                </p:oleObj>
              </mc:Choice>
              <mc:Fallback>
                <p:oleObj name="Equation" r:id="rId5" imgW="888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263" y="2656820"/>
                        <a:ext cx="8874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Text Box 6"/>
          <p:cNvSpPr txBox="1">
            <a:spLocks noChangeArrowheads="1"/>
          </p:cNvSpPr>
          <p:nvPr/>
        </p:nvSpPr>
        <p:spPr bwMode="auto">
          <a:xfrm>
            <a:off x="2727925" y="4876801"/>
            <a:ext cx="65684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CYK algorithm can </a:t>
            </a:r>
            <a:r>
              <a:rPr lang="en-US" altLang="en-US" sz="2800" dirty="0" smtClean="0"/>
              <a:t>be easily </a:t>
            </a:r>
            <a:r>
              <a:rPr lang="en-US" altLang="en-US" sz="2800" dirty="0"/>
              <a:t>converted to a parser</a:t>
            </a: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669926" y="4826000"/>
            <a:ext cx="2057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Observation: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163885" y="159893"/>
            <a:ext cx="34461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30611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 </a:t>
            </a:r>
            <a:r>
              <a:rPr lang="en-US" dirty="0"/>
              <a:t>Normal Form</a:t>
            </a:r>
          </a:p>
          <a:p>
            <a:r>
              <a:rPr lang="en-US" dirty="0"/>
              <a:t>Conversion to Chomsky Normal Form</a:t>
            </a:r>
          </a:p>
          <a:p>
            <a:r>
              <a:rPr lang="en-US" dirty="0"/>
              <a:t>Greinbach Normal Form</a:t>
            </a:r>
          </a:p>
          <a:p>
            <a:r>
              <a:rPr lang="en-US" dirty="0"/>
              <a:t>Conversion to Greinbach Normal Form</a:t>
            </a:r>
          </a:p>
          <a:p>
            <a:r>
              <a:rPr lang="en-US" dirty="0"/>
              <a:t>An application of CNF</a:t>
            </a:r>
          </a:p>
          <a:p>
            <a:r>
              <a:rPr lang="en-US" dirty="0"/>
              <a:t>The CYK Membership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9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any context-free grammar there is an equivalent grammar  in Chomsky Normal Form</a:t>
            </a:r>
          </a:p>
          <a:p>
            <a:pPr algn="just"/>
            <a:r>
              <a:rPr lang="en-US" dirty="0"/>
              <a:t>Chomsky normal forms are good for parsing and proving theorems</a:t>
            </a:r>
          </a:p>
          <a:p>
            <a:pPr algn="just"/>
            <a:r>
              <a:rPr lang="en-US" dirty="0"/>
              <a:t>For any context-free grammar there is an equivalent grammar in Greinbach Normal Form</a:t>
            </a:r>
          </a:p>
          <a:p>
            <a:pPr algn="just"/>
            <a:r>
              <a:rPr lang="en-US" dirty="0"/>
              <a:t>Greinbach normal forms are very good   for parsing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5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Chomsky Normal Form</a:t>
            </a: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393964" y="1587643"/>
            <a:ext cx="40411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All productions have form:</a:t>
            </a:r>
          </a:p>
        </p:txBody>
      </p:sp>
      <p:graphicFrame>
        <p:nvGraphicFramePr>
          <p:cNvPr id="493572" name="Object 4"/>
          <p:cNvGraphicFramePr>
            <a:graphicFrameLocks noChangeAspect="1"/>
          </p:cNvGraphicFramePr>
          <p:nvPr/>
        </p:nvGraphicFramePr>
        <p:xfrm>
          <a:off x="1752600" y="31242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1765080" imgH="419040" progId="Equation.3">
                  <p:embed/>
                </p:oleObj>
              </mc:Choice>
              <mc:Fallback>
                <p:oleObj name="Equation" r:id="rId4" imgW="1765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3" name="Line 5"/>
          <p:cNvSpPr>
            <a:spLocks noChangeShapeType="1"/>
          </p:cNvSpPr>
          <p:nvPr/>
        </p:nvSpPr>
        <p:spPr bwMode="auto">
          <a:xfrm flipV="1">
            <a:off x="2133600" y="35814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 flipH="1" flipV="1">
            <a:off x="3352800" y="3581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914400" y="4572000"/>
            <a:ext cx="1339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variable</a:t>
            </a: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3505200" y="4572000"/>
            <a:ext cx="1339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variable</a:t>
            </a:r>
          </a:p>
        </p:txBody>
      </p:sp>
      <p:graphicFrame>
        <p:nvGraphicFramePr>
          <p:cNvPr id="493577" name="Object 9"/>
          <p:cNvGraphicFramePr>
            <a:graphicFrameLocks noChangeAspect="1"/>
          </p:cNvGraphicFramePr>
          <p:nvPr/>
        </p:nvGraphicFramePr>
        <p:xfrm>
          <a:off x="6940550" y="31051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1346040" imgH="419040" progId="Equation.3">
                  <p:embed/>
                </p:oleObj>
              </mc:Choice>
              <mc:Fallback>
                <p:oleObj name="Equation" r:id="rId6" imgW="1346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31051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4876800" y="3048000"/>
            <a:ext cx="7344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and</a:t>
            </a:r>
          </a:p>
        </p:txBody>
      </p:sp>
      <p:sp>
        <p:nvSpPr>
          <p:cNvPr id="493579" name="Line 11"/>
          <p:cNvSpPr>
            <a:spLocks noChangeShapeType="1"/>
          </p:cNvSpPr>
          <p:nvPr/>
        </p:nvSpPr>
        <p:spPr bwMode="auto">
          <a:xfrm flipV="1">
            <a:off x="8153400" y="3581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7315201" y="4572000"/>
            <a:ext cx="1415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18798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Text Box 2"/>
          <p:cNvSpPr txBox="1">
            <a:spLocks noChangeArrowheads="1"/>
          </p:cNvSpPr>
          <p:nvPr/>
        </p:nvSpPr>
        <p:spPr bwMode="auto">
          <a:xfrm>
            <a:off x="3690696" y="152400"/>
            <a:ext cx="234333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Examples</a:t>
            </a:r>
            <a:endParaRPr lang="en-US" altLang="en-US" sz="4400" dirty="0"/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1365250" y="1308100"/>
          <a:ext cx="1689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688760" imgH="2717640" progId="Equation.3">
                  <p:embed/>
                </p:oleObj>
              </mc:Choice>
              <mc:Fallback>
                <p:oleObj name="Equation" r:id="rId3" imgW="168876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308100"/>
                        <a:ext cx="1689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6248401" y="4572001"/>
            <a:ext cx="36575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3300"/>
                </a:solidFill>
              </a:rPr>
              <a:t>Not</a:t>
            </a:r>
            <a:r>
              <a:rPr lang="en-US" altLang="en-US" sz="3200" dirty="0"/>
              <a:t> Chomsky</a:t>
            </a:r>
          </a:p>
          <a:p>
            <a:r>
              <a:rPr lang="en-US" altLang="en-US" sz="3200" dirty="0"/>
              <a:t>Normal Form </a:t>
            </a:r>
          </a:p>
        </p:txBody>
      </p:sp>
      <p:graphicFrame>
        <p:nvGraphicFramePr>
          <p:cNvPr id="494597" name="Object 5"/>
          <p:cNvGraphicFramePr>
            <a:graphicFrameLocks noChangeAspect="1"/>
          </p:cNvGraphicFramePr>
          <p:nvPr/>
        </p:nvGraphicFramePr>
        <p:xfrm>
          <a:off x="6534150" y="1308100"/>
          <a:ext cx="1993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993680" imgH="2717640" progId="Equation.3">
                  <p:embed/>
                </p:oleObj>
              </mc:Choice>
              <mc:Fallback>
                <p:oleObj name="Equation" r:id="rId5" imgW="199368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1308100"/>
                        <a:ext cx="1993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8" name="Oval 6"/>
          <p:cNvSpPr>
            <a:spLocks noChangeArrowheads="1"/>
          </p:cNvSpPr>
          <p:nvPr/>
        </p:nvSpPr>
        <p:spPr bwMode="auto">
          <a:xfrm>
            <a:off x="7467600" y="2026325"/>
            <a:ext cx="1219200" cy="5193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4599" name="Oval 7"/>
          <p:cNvSpPr>
            <a:spLocks noChangeArrowheads="1"/>
          </p:cNvSpPr>
          <p:nvPr/>
        </p:nvSpPr>
        <p:spPr bwMode="auto">
          <a:xfrm>
            <a:off x="7596870" y="3657601"/>
            <a:ext cx="708929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94600" name="Text Box 8"/>
          <p:cNvSpPr txBox="1">
            <a:spLocks noChangeArrowheads="1"/>
          </p:cNvSpPr>
          <p:nvPr/>
        </p:nvSpPr>
        <p:spPr bwMode="auto">
          <a:xfrm>
            <a:off x="381000" y="4196689"/>
            <a:ext cx="4343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Chomsky </a:t>
            </a:r>
            <a:r>
              <a:rPr lang="en-US" altLang="en-US" sz="3200" dirty="0" smtClean="0"/>
              <a:t>Normal </a:t>
            </a:r>
            <a:r>
              <a:rPr lang="en-US" altLang="en-US" sz="3200" dirty="0"/>
              <a:t>Form </a:t>
            </a:r>
          </a:p>
        </p:txBody>
      </p:sp>
    </p:spTree>
    <p:extLst>
      <p:ext uri="{BB962C8B-B14F-4D97-AF65-F5344CB8AC3E}">
        <p14:creationId xmlns:p14="http://schemas.microsoft.com/office/powerpoint/2010/main" val="13456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Conversion </a:t>
            </a:r>
            <a:r>
              <a:rPr lang="en-US" altLang="en-US" dirty="0"/>
              <a:t>to Chomsky Normal Form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</a:p>
        </p:txBody>
      </p:sp>
      <p:graphicFrame>
        <p:nvGraphicFramePr>
          <p:cNvPr id="495620" name="Object 4"/>
          <p:cNvGraphicFramePr>
            <a:graphicFrameLocks noChangeAspect="1"/>
          </p:cNvGraphicFramePr>
          <p:nvPr/>
        </p:nvGraphicFramePr>
        <p:xfrm>
          <a:off x="3352800" y="152400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968480" imgH="1942920" progId="Equation.3">
                  <p:embed/>
                </p:oleObj>
              </mc:Choice>
              <mc:Fallback>
                <p:oleObj name="Equation" r:id="rId3" imgW="19684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1" name="Text Box 5"/>
          <p:cNvSpPr txBox="1">
            <a:spLocks noChangeArrowheads="1"/>
          </p:cNvSpPr>
          <p:nvPr/>
        </p:nvSpPr>
        <p:spPr bwMode="auto">
          <a:xfrm>
            <a:off x="2743200" y="4114800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3300"/>
                </a:solidFill>
              </a:rPr>
              <a:t>Not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Chomsky Normal </a:t>
            </a:r>
            <a:r>
              <a:rPr lang="en-US" altLang="en-US" sz="2800" dirty="0"/>
              <a:t>Form </a:t>
            </a:r>
          </a:p>
        </p:txBody>
      </p:sp>
    </p:spTree>
    <p:extLst>
      <p:ext uri="{BB962C8B-B14F-4D97-AF65-F5344CB8AC3E}">
        <p14:creationId xmlns:p14="http://schemas.microsoft.com/office/powerpoint/2010/main" val="6095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6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753163"/>
              </p:ext>
            </p:extLst>
          </p:nvPr>
        </p:nvGraphicFramePr>
        <p:xfrm>
          <a:off x="1047750" y="2800350"/>
          <a:ext cx="1486146" cy="146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Equation" r:id="rId3" imgW="1968480" imgH="1942920" progId="Equation.3">
                  <p:embed/>
                </p:oleObj>
              </mc:Choice>
              <mc:Fallback>
                <p:oleObj name="Equation" r:id="rId3" imgW="1968480" imgH="1942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00350"/>
                        <a:ext cx="1486146" cy="1466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54216" y="1180525"/>
            <a:ext cx="57240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Introduce variables for terminals:</a:t>
            </a:r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3886200" y="3276600"/>
            <a:ext cx="1524000" cy="733663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6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01302"/>
              </p:ext>
            </p:extLst>
          </p:nvPr>
        </p:nvGraphicFramePr>
        <p:xfrm>
          <a:off x="6763493" y="1981200"/>
          <a:ext cx="2130786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5" imgW="2450880" imgH="4470120" progId="Equation.3">
                  <p:embed/>
                </p:oleObj>
              </mc:Choice>
              <mc:Fallback>
                <p:oleObj name="Equation" r:id="rId5" imgW="2450880" imgH="447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493" y="1981200"/>
                        <a:ext cx="2130786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664439"/>
              </p:ext>
            </p:extLst>
          </p:nvPr>
        </p:nvGraphicFramePr>
        <p:xfrm>
          <a:off x="5899892" y="1182687"/>
          <a:ext cx="1727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Equation" r:id="rId7" imgW="1726920" imgH="583920" progId="Equation.3">
                  <p:embed/>
                </p:oleObj>
              </mc:Choice>
              <mc:Fallback>
                <p:oleObj name="Equation" r:id="rId7" imgW="17269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892" y="1182687"/>
                        <a:ext cx="1727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Conversion to Chomsky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495300" y="1278266"/>
            <a:ext cx="4897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Introduce intermediate variable:</a:t>
            </a:r>
          </a:p>
        </p:txBody>
      </p:sp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75017"/>
              </p:ext>
            </p:extLst>
          </p:nvPr>
        </p:nvGraphicFramePr>
        <p:xfrm>
          <a:off x="804824" y="1843877"/>
          <a:ext cx="2171700" cy="396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2450880" imgH="4470120" progId="Equation.3">
                  <p:embed/>
                </p:oleObj>
              </mc:Choice>
              <mc:Fallback>
                <p:oleObj name="Equation" r:id="rId3" imgW="2450880" imgH="447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24" y="1843877"/>
                        <a:ext cx="2171700" cy="396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3962400" y="3457457"/>
            <a:ext cx="1676400" cy="733663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7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81139"/>
              </p:ext>
            </p:extLst>
          </p:nvPr>
        </p:nvGraphicFramePr>
        <p:xfrm>
          <a:off x="6557436" y="1539876"/>
          <a:ext cx="2129839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2450880" imgH="5232240" progId="Equation.3">
                  <p:embed/>
                </p:oleObj>
              </mc:Choice>
              <mc:Fallback>
                <p:oleObj name="Equation" r:id="rId5" imgW="2450880" imgH="5232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436" y="1539876"/>
                        <a:ext cx="2129839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42104"/>
              </p:ext>
            </p:extLst>
          </p:nvPr>
        </p:nvGraphicFramePr>
        <p:xfrm>
          <a:off x="5463436" y="1323812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436" y="1323812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8392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Conversion to Chomsky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455684" y="1067544"/>
            <a:ext cx="48976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Introduce intermediate variable:</a:t>
            </a:r>
          </a:p>
        </p:txBody>
      </p:sp>
      <p:sp>
        <p:nvSpPr>
          <p:cNvPr id="498691" name="AutoShape 3"/>
          <p:cNvSpPr>
            <a:spLocks noChangeArrowheads="1"/>
          </p:cNvSpPr>
          <p:nvPr/>
        </p:nvSpPr>
        <p:spPr bwMode="auto">
          <a:xfrm>
            <a:off x="4018128" y="3429000"/>
            <a:ext cx="1676400" cy="733663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98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68800"/>
              </p:ext>
            </p:extLst>
          </p:nvPr>
        </p:nvGraphicFramePr>
        <p:xfrm>
          <a:off x="6477000" y="1674381"/>
          <a:ext cx="165727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2145960" imgH="6019560" progId="Equation.3">
                  <p:embed/>
                </p:oleObj>
              </mc:Choice>
              <mc:Fallback>
                <p:oleObj name="Equation" r:id="rId3" imgW="2145960" imgH="601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74381"/>
                        <a:ext cx="165727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29602"/>
              </p:ext>
            </p:extLst>
          </p:nvPr>
        </p:nvGraphicFramePr>
        <p:xfrm>
          <a:off x="5392923" y="1067544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5" imgW="482400" imgH="571320" progId="Equation.3">
                  <p:embed/>
                </p:oleObj>
              </mc:Choice>
              <mc:Fallback>
                <p:oleObj name="Equation" r:id="rId5" imgW="4824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923" y="1067544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852057"/>
              </p:ext>
            </p:extLst>
          </p:nvPr>
        </p:nvGraphicFramePr>
        <p:xfrm>
          <a:off x="1104900" y="1720740"/>
          <a:ext cx="2171700" cy="463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7" imgW="2450880" imgH="5232240" progId="Equation.3">
                  <p:embed/>
                </p:oleObj>
              </mc:Choice>
              <mc:Fallback>
                <p:oleObj name="Equation" r:id="rId7" imgW="2450880" imgH="5232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720740"/>
                        <a:ext cx="2171700" cy="463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Conversion to Chomsky Normal Form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20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429</Words>
  <Application>Microsoft Office PowerPoint</Application>
  <PresentationFormat>A4 Paper (210x297 mm)</PresentationFormat>
  <Paragraphs>115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Office Theme</vt:lpstr>
      <vt:lpstr>Equation</vt:lpstr>
      <vt:lpstr>Document</vt:lpstr>
      <vt:lpstr>Course Code: CSC211A  Course Title: Formal Languages and Automata Theory</vt:lpstr>
      <vt:lpstr>Session Objectives</vt:lpstr>
      <vt:lpstr>Session Topics</vt:lpstr>
      <vt:lpstr>Chomsky Normal Form</vt:lpstr>
      <vt:lpstr>PowerPoint Presentation</vt:lpstr>
      <vt:lpstr>Conversion to Chomsky Normal Form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Greinbach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225</cp:revision>
  <dcterms:created xsi:type="dcterms:W3CDTF">2006-08-16T00:00:00Z</dcterms:created>
  <dcterms:modified xsi:type="dcterms:W3CDTF">2019-01-16T02:33:07Z</dcterms:modified>
</cp:coreProperties>
</file>