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77" r:id="rId2"/>
    <p:sldId id="307" r:id="rId3"/>
    <p:sldId id="378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9" r:id="rId4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61.wmf"/><Relationship Id="rId5" Type="http://schemas.openxmlformats.org/officeDocument/2006/relationships/image" Target="../media/image62.wmf"/><Relationship Id="rId4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0.wmf"/><Relationship Id="rId7" Type="http://schemas.openxmlformats.org/officeDocument/2006/relationships/image" Target="../media/image66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8.wmf"/><Relationship Id="rId4" Type="http://schemas.openxmlformats.org/officeDocument/2006/relationships/image" Target="../media/image51.wmf"/><Relationship Id="rId9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13.wmf"/><Relationship Id="rId7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14.wmf"/><Relationship Id="rId9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4.wmf"/><Relationship Id="rId7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.wmf"/><Relationship Id="rId6" Type="http://schemas.openxmlformats.org/officeDocument/2006/relationships/image" Target="../media/image17.wmf"/><Relationship Id="rId11" Type="http://schemas.openxmlformats.org/officeDocument/2006/relationships/image" Target="../media/image10.wmf"/><Relationship Id="rId5" Type="http://schemas.openxmlformats.org/officeDocument/2006/relationships/image" Target="../media/image13.wmf"/><Relationship Id="rId10" Type="http://schemas.openxmlformats.org/officeDocument/2006/relationships/image" Target="../media/image9.wmf"/><Relationship Id="rId4" Type="http://schemas.openxmlformats.org/officeDocument/2006/relationships/image" Target="../media/image15.wmf"/><Relationship Id="rId9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32.wmf"/><Relationship Id="rId7" Type="http://schemas.openxmlformats.org/officeDocument/2006/relationships/image" Target="../media/image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10.wmf"/><Relationship Id="rId5" Type="http://schemas.openxmlformats.org/officeDocument/2006/relationships/image" Target="../media/image34.wmf"/><Relationship Id="rId10" Type="http://schemas.openxmlformats.org/officeDocument/2006/relationships/image" Target="../media/image9.wmf"/><Relationship Id="rId4" Type="http://schemas.openxmlformats.org/officeDocument/2006/relationships/image" Target="../media/image33.wmf"/><Relationship Id="rId9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5.wmf"/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1/16/2019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743A7E1-C947-44B4-91AB-45935E089B6D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B08B6CA-829D-4511-A383-57D95D2BFD54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E6697C2-6DE5-4A5F-BD58-9A138CF89A49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A16213E-51DE-443A-BFF9-BD7A92742552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6AD058C2-1B3B-4539-9FC6-C55139F33890}" type="datetime1">
              <a:rPr lang="en-US" smtClean="0"/>
              <a:t>1/16/2019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9B63516D-FC80-430D-8FDE-FBC02B8D4C94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924B25E-7243-452C-A58C-D3975DD8B107}" type="datetime1">
              <a:rPr lang="en-US" smtClean="0"/>
              <a:t>1/16/2019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55624D5-40F0-462E-8D53-418637065EF0}" type="datetime1">
              <a:rPr lang="en-US" smtClean="0"/>
              <a:t>1/16/2019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2028EE4D-83C0-457C-9F66-974882F4D642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13CBFB1-6EA1-4932-B7DB-5B14AE6EC710}" type="datetime1">
              <a:rPr lang="en-US" smtClean="0"/>
              <a:t>1/16/2019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cid:image001.png@01D36A9D.39CC0CC0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3936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/>
                </a:solidFill>
              </a:rPr>
              <a:t>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" name="Picture 9" descr="cid:image003.png@01D22AF0.03BD7030"/>
          <p:cNvPicPr/>
          <p:nvPr userDrawn="1"/>
        </p:nvPicPr>
        <p:blipFill rotWithShape="1"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23"/>
          <a:stretch/>
        </p:blipFill>
        <p:spPr bwMode="auto">
          <a:xfrm>
            <a:off x="152400" y="6125123"/>
            <a:ext cx="476250" cy="487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rakashp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6.wmf"/><Relationship Id="rId26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9.bin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image" Target="../media/image15.wmf"/><Relationship Id="rId24" Type="http://schemas.openxmlformats.org/officeDocument/2006/relationships/image" Target="../media/image9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10" Type="http://schemas.openxmlformats.org/officeDocument/2006/relationships/oleObject" Target="../embeddings/oleObject28.bin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3.wmf"/><Relationship Id="rId22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5.wmf"/><Relationship Id="rId22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image" Target="../media/image37.wmf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60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47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9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3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53.wmf"/><Relationship Id="rId22" Type="http://schemas.openxmlformats.org/officeDocument/2006/relationships/image" Target="../media/image5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0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7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7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8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85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8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5.wmf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7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8.bin"/><Relationship Id="rId22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 </a:t>
            </a:r>
            <a:r>
              <a:rPr lang="en-GB" sz="3200" dirty="0" smtClean="0"/>
              <a:t>CSC211A</a:t>
            </a: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Course Title: </a:t>
            </a:r>
            <a:r>
              <a:rPr lang="en-GB" sz="3200" dirty="0" smtClean="0"/>
              <a:t>Formal </a:t>
            </a:r>
            <a:r>
              <a:rPr lang="en-GB" sz="3200" dirty="0"/>
              <a:t>Languages and Automata Theory</a:t>
            </a:r>
            <a:endParaRPr lang="en-IN" sz="32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/>
              <a:t>Course Leader: </a:t>
            </a:r>
          </a:p>
          <a:p>
            <a:pPr algn="l"/>
            <a:r>
              <a:rPr lang="en-IN" sz="2000" b="1" dirty="0" smtClean="0"/>
              <a:t>			</a:t>
            </a:r>
            <a:r>
              <a:rPr lang="en-IN" sz="2000" b="1" dirty="0" smtClean="0"/>
              <a:t>	</a:t>
            </a:r>
            <a:r>
              <a:rPr lang="en-IN" sz="3200" dirty="0" smtClean="0"/>
              <a:t>Prakash P</a:t>
            </a:r>
            <a:endParaRPr lang="en-IN" sz="3200" dirty="0" smtClean="0"/>
          </a:p>
          <a:p>
            <a:r>
              <a:rPr lang="en-IN" sz="2800" smtClean="0">
                <a:hlinkClick r:id="rId2"/>
              </a:rPr>
              <a:t>prakashp.cs.et@msruas.ac.in</a:t>
            </a:r>
            <a:endParaRPr lang="en-IN" sz="2800" dirty="0"/>
          </a:p>
          <a:p>
            <a:pPr algn="l"/>
            <a:endParaRPr lang="en-IN" sz="3200" dirty="0" smtClean="0"/>
          </a:p>
          <a:p>
            <a:pPr algn="l"/>
            <a:r>
              <a:rPr lang="en-IN" sz="2000" b="1" dirty="0" smtClean="0"/>
              <a:t>	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2718123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ea typeface="+mj-ea"/>
                <a:cs typeface="+mj-cs"/>
              </a:rPr>
              <a:t>Lecture 22:NDPA-2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75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240" name="Object 16"/>
          <p:cNvGraphicFramePr>
            <a:graphicFrameLocks noChangeAspect="1"/>
          </p:cNvGraphicFramePr>
          <p:nvPr/>
        </p:nvGraphicFramePr>
        <p:xfrm>
          <a:off x="3009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2" name="Equation" r:id="rId3" imgW="2387520" imgH="2539800" progId="Equation.3">
                  <p:embed/>
                </p:oleObj>
              </mc:Choice>
              <mc:Fallback>
                <p:oleObj name="Equation" r:id="rId3" imgW="2387520" imgH="25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41" name="Object 17"/>
          <p:cNvGraphicFramePr>
            <a:graphicFrameLocks noChangeAspect="1"/>
          </p:cNvGraphicFramePr>
          <p:nvPr/>
        </p:nvGraphicFramePr>
        <p:xfrm>
          <a:off x="5638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3" name="Equation" r:id="rId5" imgW="1638000" imgH="1168200" progId="Equation.3">
                  <p:embed/>
                </p:oleObj>
              </mc:Choice>
              <mc:Fallback>
                <p:oleObj name="Equation" r:id="rId5" imgW="1638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55" name="Text Box 31"/>
          <p:cNvSpPr txBox="1">
            <a:spLocks noChangeArrowheads="1"/>
          </p:cNvSpPr>
          <p:nvPr/>
        </p:nvSpPr>
        <p:spPr bwMode="auto">
          <a:xfrm>
            <a:off x="4098926" y="254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1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Input</a:t>
            </a:r>
          </a:p>
        </p:txBody>
      </p:sp>
      <p:sp>
        <p:nvSpPr>
          <p:cNvPr id="36" name="Line 20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" name="Object 28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4" name="Equation" r:id="rId7" imgW="254000" imgH="254000" progId="Equation.3">
                  <p:embed/>
                </p:oleObj>
              </mc:Choice>
              <mc:Fallback>
                <p:oleObj name="Equation" r:id="rId7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9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5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0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6" name="Equation" r:id="rId10" imgW="254000" imgH="355600" progId="Equation.3">
                  <p:embed/>
                </p:oleObj>
              </mc:Choice>
              <mc:Fallback>
                <p:oleObj name="Equation" r:id="rId10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2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"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7467600" y="1676400"/>
            <a:ext cx="914400" cy="1179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7239000" y="30480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47" name="Object 23"/>
          <p:cNvGraphicFramePr>
            <a:graphicFrameLocks noChangeAspect="1"/>
          </p:cNvGraphicFramePr>
          <p:nvPr/>
        </p:nvGraphicFramePr>
        <p:xfrm>
          <a:off x="7848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" name="Equation" r:id="rId13" imgW="228600" imgH="419100" progId="Equation.3">
                  <p:embed/>
                </p:oleObj>
              </mc:Choice>
              <mc:Fallback>
                <p:oleObj name="Equation" r:id="rId13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Line 36"/>
          <p:cNvSpPr>
            <a:spLocks noChangeShapeType="1"/>
          </p:cNvSpPr>
          <p:nvPr/>
        </p:nvSpPr>
        <p:spPr bwMode="auto">
          <a:xfrm>
            <a:off x="74676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" name="Object 37"/>
          <p:cNvGraphicFramePr>
            <a:graphicFrameLocks noChangeAspect="1"/>
          </p:cNvGraphicFramePr>
          <p:nvPr/>
        </p:nvGraphicFramePr>
        <p:xfrm>
          <a:off x="7848600" y="17526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" name="Equation" r:id="rId15" imgW="304560" imgH="380880" progId="Equation.3">
                  <p:embed/>
                </p:oleObj>
              </mc:Choice>
              <mc:Fallback>
                <p:oleObj name="Equation" r:id="rId15" imgW="3045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7526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51" name="Line 4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6" name="Oval 9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7" name="Oval 10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8" name="Object 11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0" name="Equation" r:id="rId17" imgW="444500" imgH="469900" progId="Equation.3">
                  <p:embed/>
                </p:oleObj>
              </mc:Choice>
              <mc:Fallback>
                <p:oleObj name="Equation" r:id="rId17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1" name="Equation" r:id="rId19" imgW="381000" imgH="457200" progId="Equation.3">
                  <p:embed/>
                </p:oleObj>
              </mc:Choice>
              <mc:Fallback>
                <p:oleObj name="Equation" r:id="rId19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3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2" name="Equation" r:id="rId21" imgW="444240" imgH="520560" progId="Equation.3">
                  <p:embed/>
                </p:oleObj>
              </mc:Choice>
              <mc:Fallback>
                <p:oleObj name="Equation" r:id="rId21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4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3" name="Equation" r:id="rId23" imgW="1714320" imgH="482400" progId="Equation.3">
                  <p:embed/>
                </p:oleObj>
              </mc:Choice>
              <mc:Fallback>
                <p:oleObj name="Equation" r:id="rId23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5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4" name="Equation" r:id="rId25" imgW="1574800" imgH="469900" progId="Equation.3">
                  <p:embed/>
                </p:oleObj>
              </mc:Choice>
              <mc:Fallback>
                <p:oleObj name="Equation" r:id="rId25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Freeform 18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64" name="Oval 35"/>
          <p:cNvSpPr>
            <a:spLocks noChangeArrowheads="1"/>
          </p:cNvSpPr>
          <p:nvPr/>
        </p:nvSpPr>
        <p:spPr bwMode="auto">
          <a:xfrm>
            <a:off x="1600200" y="5715000"/>
            <a:ext cx="22098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887"/>
          <a:stretch/>
        </p:blipFill>
        <p:spPr>
          <a:xfrm>
            <a:off x="990600" y="381000"/>
            <a:ext cx="7924800" cy="6333259"/>
          </a:xfrm>
          <a:prstGeom prst="rect">
            <a:avLst/>
          </a:prstGeom>
        </p:spPr>
      </p:pic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4098926" y="254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2</a:t>
            </a:r>
          </a:p>
        </p:txBody>
      </p:sp>
    </p:spTree>
    <p:extLst>
      <p:ext uri="{BB962C8B-B14F-4D97-AF65-F5344CB8AC3E}">
        <p14:creationId xmlns:p14="http://schemas.microsoft.com/office/powerpoint/2010/main" val="36354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7182"/>
            <a:ext cx="7985760" cy="6049818"/>
          </a:xfrm>
          <a:prstGeom prst="rect">
            <a:avLst/>
          </a:prstGeom>
        </p:spPr>
      </p:pic>
      <p:sp>
        <p:nvSpPr>
          <p:cNvPr id="566303" name="Text Box 31"/>
          <p:cNvSpPr txBox="1">
            <a:spLocks noChangeArrowheads="1"/>
          </p:cNvSpPr>
          <p:nvPr/>
        </p:nvSpPr>
        <p:spPr bwMode="auto">
          <a:xfrm>
            <a:off x="4164025" y="95381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3</a:t>
            </a:r>
          </a:p>
        </p:txBody>
      </p:sp>
    </p:spTree>
    <p:extLst>
      <p:ext uri="{BB962C8B-B14F-4D97-AF65-F5344CB8AC3E}">
        <p14:creationId xmlns:p14="http://schemas.microsoft.com/office/powerpoint/2010/main" val="3110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26" name="Text Box 30"/>
          <p:cNvSpPr txBox="1">
            <a:spLocks noChangeArrowheads="1"/>
          </p:cNvSpPr>
          <p:nvPr/>
        </p:nvSpPr>
        <p:spPr bwMode="auto">
          <a:xfrm>
            <a:off x="4098926" y="254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50" y="711077"/>
            <a:ext cx="7656850" cy="56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1207"/>
            <a:ext cx="8534400" cy="6178193"/>
          </a:xfrm>
          <a:prstGeom prst="rect">
            <a:avLst/>
          </a:prstGeom>
        </p:spPr>
      </p:pic>
      <p:sp>
        <p:nvSpPr>
          <p:cNvPr id="568351" name="Text Box 31"/>
          <p:cNvSpPr txBox="1">
            <a:spLocks noChangeArrowheads="1"/>
          </p:cNvSpPr>
          <p:nvPr/>
        </p:nvSpPr>
        <p:spPr bwMode="auto">
          <a:xfrm>
            <a:off x="4098926" y="254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5</a:t>
            </a:r>
          </a:p>
        </p:txBody>
      </p:sp>
    </p:spTree>
    <p:extLst>
      <p:ext uri="{BB962C8B-B14F-4D97-AF65-F5344CB8AC3E}">
        <p14:creationId xmlns:p14="http://schemas.microsoft.com/office/powerpoint/2010/main" val="32902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74" name="Text Box 30"/>
          <p:cNvSpPr txBox="1">
            <a:spLocks noChangeArrowheads="1"/>
          </p:cNvSpPr>
          <p:nvPr/>
        </p:nvSpPr>
        <p:spPr bwMode="auto">
          <a:xfrm>
            <a:off x="4098926" y="254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2" y="669418"/>
            <a:ext cx="8178567" cy="58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98" name="Text Box 30"/>
          <p:cNvSpPr txBox="1">
            <a:spLocks noChangeArrowheads="1"/>
          </p:cNvSpPr>
          <p:nvPr/>
        </p:nvSpPr>
        <p:spPr bwMode="auto">
          <a:xfrm>
            <a:off x="4098926" y="254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13" y="725443"/>
            <a:ext cx="7903587" cy="57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9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4098926" y="254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56" y="591591"/>
            <a:ext cx="8376944" cy="58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023"/>
            <a:ext cx="8541665" cy="5981818"/>
          </a:xfrm>
          <a:prstGeom prst="rect">
            <a:avLst/>
          </a:prstGeom>
        </p:spPr>
      </p:pic>
      <p:sp>
        <p:nvSpPr>
          <p:cNvPr id="572446" name="Text Box 30"/>
          <p:cNvSpPr txBox="1">
            <a:spLocks noChangeArrowheads="1"/>
          </p:cNvSpPr>
          <p:nvPr/>
        </p:nvSpPr>
        <p:spPr bwMode="auto">
          <a:xfrm>
            <a:off x="4098926" y="25400"/>
            <a:ext cx="17347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9</a:t>
            </a:r>
          </a:p>
        </p:txBody>
      </p:sp>
    </p:spTree>
    <p:extLst>
      <p:ext uri="{BB962C8B-B14F-4D97-AF65-F5344CB8AC3E}">
        <p14:creationId xmlns:p14="http://schemas.microsoft.com/office/powerpoint/2010/main" val="187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9858"/>
            <a:ext cx="8458199" cy="6041571"/>
          </a:xfrm>
          <a:prstGeom prst="rect">
            <a:avLst/>
          </a:prstGeom>
        </p:spPr>
      </p:pic>
      <p:sp>
        <p:nvSpPr>
          <p:cNvPr id="573470" name="Text Box 30"/>
          <p:cNvSpPr txBox="1">
            <a:spLocks noChangeArrowheads="1"/>
          </p:cNvSpPr>
          <p:nvPr/>
        </p:nvSpPr>
        <p:spPr bwMode="auto">
          <a:xfrm>
            <a:off x="4098926" y="25400"/>
            <a:ext cx="202010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Time 10</a:t>
            </a:r>
          </a:p>
        </p:txBody>
      </p:sp>
    </p:spTree>
    <p:extLst>
      <p:ext uri="{BB962C8B-B14F-4D97-AF65-F5344CB8AC3E}">
        <p14:creationId xmlns:p14="http://schemas.microsoft.com/office/powerpoint/2010/main" val="35371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student will be able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grammar 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Describe derivation of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Explain the conversion of context free grammar to NPDA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509" name="Text Box 21"/>
          <p:cNvSpPr txBox="1">
            <a:spLocks noChangeArrowheads="1"/>
          </p:cNvSpPr>
          <p:nvPr/>
        </p:nvSpPr>
        <p:spPr bwMode="auto">
          <a:xfrm>
            <a:off x="3733800" y="75654"/>
            <a:ext cx="25519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In </a:t>
            </a:r>
            <a:r>
              <a:rPr lang="en-US" altLang="en-US" sz="4400" dirty="0" smtClean="0"/>
              <a:t>General</a:t>
            </a:r>
            <a:endParaRPr lang="en-US" altLang="en-US" sz="4400" dirty="0"/>
          </a:p>
        </p:txBody>
      </p:sp>
      <p:sp>
        <p:nvSpPr>
          <p:cNvPr id="575510" name="Text Box 22"/>
          <p:cNvSpPr txBox="1">
            <a:spLocks noChangeArrowheads="1"/>
          </p:cNvSpPr>
          <p:nvPr/>
        </p:nvSpPr>
        <p:spPr bwMode="auto">
          <a:xfrm>
            <a:off x="1508125" y="1244600"/>
            <a:ext cx="31070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Given any grammar </a:t>
            </a:r>
          </a:p>
        </p:txBody>
      </p:sp>
      <p:graphicFrame>
        <p:nvGraphicFramePr>
          <p:cNvPr id="5755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810619"/>
              </p:ext>
            </p:extLst>
          </p:nvPr>
        </p:nvGraphicFramePr>
        <p:xfrm>
          <a:off x="4587638" y="1338484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2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638" y="1338484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2" name="Text Box 24"/>
          <p:cNvSpPr txBox="1">
            <a:spLocks noChangeArrowheads="1"/>
          </p:cNvSpPr>
          <p:nvPr/>
        </p:nvSpPr>
        <p:spPr bwMode="auto">
          <a:xfrm>
            <a:off x="1508126" y="2387600"/>
            <a:ext cx="3973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can construct a NPDA </a:t>
            </a:r>
          </a:p>
        </p:txBody>
      </p:sp>
      <p:graphicFrame>
        <p:nvGraphicFramePr>
          <p:cNvPr id="5755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945287"/>
              </p:ext>
            </p:extLst>
          </p:nvPr>
        </p:nvGraphicFramePr>
        <p:xfrm>
          <a:off x="5426075" y="2452360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3" name="Equation" r:id="rId5" imgW="545760" imgH="393480" progId="Equation.3">
                  <p:embed/>
                </p:oleObj>
              </mc:Choice>
              <mc:Fallback>
                <p:oleObj name="Equation" r:id="rId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2452360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514" name="Text Box 26"/>
          <p:cNvSpPr txBox="1">
            <a:spLocks noChangeArrowheads="1"/>
          </p:cNvSpPr>
          <p:nvPr/>
        </p:nvSpPr>
        <p:spPr bwMode="auto">
          <a:xfrm>
            <a:off x="1660525" y="3530600"/>
            <a:ext cx="8947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With</a:t>
            </a:r>
          </a:p>
        </p:txBody>
      </p:sp>
      <p:graphicFrame>
        <p:nvGraphicFramePr>
          <p:cNvPr id="575515" name="Object 27"/>
          <p:cNvGraphicFramePr>
            <a:graphicFrameLocks noChangeAspect="1"/>
          </p:cNvGraphicFramePr>
          <p:nvPr/>
        </p:nvGraphicFramePr>
        <p:xfrm>
          <a:off x="3213100" y="3556001"/>
          <a:ext cx="2755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4" name="Equation" r:id="rId7" imgW="2755800" imgH="533160" progId="Equation.3">
                  <p:embed/>
                </p:oleObj>
              </mc:Choice>
              <mc:Fallback>
                <p:oleObj name="Equation" r:id="rId7" imgW="275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556001"/>
                        <a:ext cx="2755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7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464200" y="956846"/>
            <a:ext cx="6234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Constructing NPDA       from grammar      :</a:t>
            </a:r>
          </a:p>
        </p:txBody>
      </p:sp>
      <p:graphicFrame>
        <p:nvGraphicFramePr>
          <p:cNvPr id="576532" name="Object 20"/>
          <p:cNvGraphicFramePr>
            <a:graphicFrameLocks noChangeAspect="1"/>
          </p:cNvGraphicFramePr>
          <p:nvPr/>
        </p:nvGraphicFramePr>
        <p:xfrm>
          <a:off x="2971800" y="4343401"/>
          <a:ext cx="1765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8" name="Equation" r:id="rId3" imgW="1765080" imgH="482400" progId="Equation.3">
                  <p:embed/>
                </p:oleObj>
              </mc:Choice>
              <mc:Fallback>
                <p:oleObj name="Equation" r:id="rId3" imgW="1765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1"/>
                        <a:ext cx="1765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3" name="Object 21"/>
          <p:cNvGraphicFramePr>
            <a:graphicFrameLocks noChangeAspect="1"/>
          </p:cNvGraphicFramePr>
          <p:nvPr/>
        </p:nvGraphicFramePr>
        <p:xfrm>
          <a:off x="5702300" y="4343401"/>
          <a:ext cx="16383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9" name="Equation" r:id="rId5" imgW="1638000" imgH="482400" progId="Equation.3">
                  <p:embed/>
                </p:oleObj>
              </mc:Choice>
              <mc:Fallback>
                <p:oleObj name="Equation" r:id="rId5" imgW="1638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4343401"/>
                        <a:ext cx="16383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92682"/>
              </p:ext>
            </p:extLst>
          </p:nvPr>
        </p:nvGraphicFramePr>
        <p:xfrm>
          <a:off x="3373437" y="967496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0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7" y="967496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38" name="Line 26"/>
          <p:cNvSpPr>
            <a:spLocks noChangeShapeType="1"/>
          </p:cNvSpPr>
          <p:nvPr/>
        </p:nvSpPr>
        <p:spPr bwMode="auto">
          <a:xfrm>
            <a:off x="2743200" y="3048000"/>
            <a:ext cx="838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39" name="Text Box 27"/>
          <p:cNvSpPr txBox="1">
            <a:spLocks noChangeArrowheads="1"/>
          </p:cNvSpPr>
          <p:nvPr/>
        </p:nvSpPr>
        <p:spPr bwMode="auto">
          <a:xfrm>
            <a:off x="685800" y="1676400"/>
            <a:ext cx="2946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any production</a:t>
            </a:r>
          </a:p>
        </p:txBody>
      </p:sp>
      <p:graphicFrame>
        <p:nvGraphicFramePr>
          <p:cNvPr id="576540" name="Object 28"/>
          <p:cNvGraphicFramePr>
            <a:graphicFrameLocks noChangeAspect="1"/>
          </p:cNvGraphicFramePr>
          <p:nvPr/>
        </p:nvGraphicFramePr>
        <p:xfrm>
          <a:off x="1828800" y="243840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1" name="Equation" r:id="rId9" imgW="1409400" imgH="419040" progId="Equation.3">
                  <p:embed/>
                </p:oleObj>
              </mc:Choice>
              <mc:Fallback>
                <p:oleObj name="Equation" r:id="rId9" imgW="1409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140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41" name="Line 29"/>
          <p:cNvSpPr>
            <a:spLocks noChangeShapeType="1"/>
          </p:cNvSpPr>
          <p:nvPr/>
        </p:nvSpPr>
        <p:spPr bwMode="auto">
          <a:xfrm flipH="1">
            <a:off x="7010400" y="2895600"/>
            <a:ext cx="7620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42" name="Text Box 30"/>
          <p:cNvSpPr txBox="1">
            <a:spLocks noChangeArrowheads="1"/>
          </p:cNvSpPr>
          <p:nvPr/>
        </p:nvSpPr>
        <p:spPr bwMode="auto">
          <a:xfrm>
            <a:off x="6237289" y="1752600"/>
            <a:ext cx="25689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any terminal</a:t>
            </a:r>
          </a:p>
        </p:txBody>
      </p:sp>
      <p:graphicFrame>
        <p:nvGraphicFramePr>
          <p:cNvPr id="576543" name="Object 31"/>
          <p:cNvGraphicFramePr>
            <a:graphicFrameLocks noChangeAspect="1"/>
          </p:cNvGraphicFramePr>
          <p:nvPr/>
        </p:nvGraphicFramePr>
        <p:xfrm>
          <a:off x="7772401" y="2514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2" name="Equation" r:id="rId11" imgW="291960" imgH="304560" progId="Equation.3">
                  <p:embed/>
                </p:oleObj>
              </mc:Choice>
              <mc:Fallback>
                <p:oleObj name="Equation" r:id="rId11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1" y="25146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654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43922"/>
              </p:ext>
            </p:extLst>
          </p:nvPr>
        </p:nvGraphicFramePr>
        <p:xfrm>
          <a:off x="5989592" y="11049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3" name="Equation" r:id="rId13" imgW="393480" imgH="419040" progId="Equation.3">
                  <p:embed/>
                </p:oleObj>
              </mc:Choice>
              <mc:Fallback>
                <p:oleObj name="Equation" r:id="rId1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592" y="11049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733800" y="75654"/>
            <a:ext cx="25519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In </a:t>
            </a:r>
            <a:r>
              <a:rPr lang="en-US" altLang="en-US" sz="4400" dirty="0" smtClean="0"/>
              <a:t>General</a:t>
            </a:r>
            <a:endParaRPr lang="en-US" altLang="en-US" sz="4400" dirty="0"/>
          </a:p>
        </p:txBody>
      </p:sp>
      <p:sp>
        <p:nvSpPr>
          <p:cNvPr id="28" name="Oval 3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" name="Object 11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4" name="Equation" r:id="rId15" imgW="444500" imgH="469900" progId="Equation.3">
                  <p:embed/>
                </p:oleObj>
              </mc:Choice>
              <mc:Fallback>
                <p:oleObj name="Equation" r:id="rId15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5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3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6" name="Equation" r:id="rId19" imgW="444240" imgH="520560" progId="Equation.3">
                  <p:embed/>
                </p:oleObj>
              </mc:Choice>
              <mc:Fallback>
                <p:oleObj name="Equation" r:id="rId1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4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7" name="Equation" r:id="rId21" imgW="1714320" imgH="482400" progId="Equation.3">
                  <p:embed/>
                </p:oleObj>
              </mc:Choice>
              <mc:Fallback>
                <p:oleObj name="Equation" r:id="rId21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5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8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Freeform 16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9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/>
          <p:cNvSpPr txBox="1">
            <a:spLocks noChangeArrowheads="1"/>
          </p:cNvSpPr>
          <p:nvPr/>
        </p:nvSpPr>
        <p:spPr bwMode="auto">
          <a:xfrm>
            <a:off x="1050925" y="635000"/>
            <a:ext cx="4804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Grammar          generates string </a:t>
            </a:r>
          </a:p>
        </p:txBody>
      </p:sp>
      <p:graphicFrame>
        <p:nvGraphicFramePr>
          <p:cNvPr id="577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23260"/>
              </p:ext>
            </p:extLst>
          </p:nvPr>
        </p:nvGraphicFramePr>
        <p:xfrm>
          <a:off x="2764632" y="711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8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632" y="711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02881"/>
              </p:ext>
            </p:extLst>
          </p:nvPr>
        </p:nvGraphicFramePr>
        <p:xfrm>
          <a:off x="5743575" y="835006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9" name="Equation" r:id="rId5" imgW="368280" imgH="304560" progId="Equation.3">
                  <p:embed/>
                </p:oleObj>
              </mc:Choice>
              <mc:Fallback>
                <p:oleObj name="Equation" r:id="rId5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835006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1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832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if and only if</a:t>
            </a:r>
          </a:p>
        </p:txBody>
      </p:sp>
      <p:sp>
        <p:nvSpPr>
          <p:cNvPr id="577542" name="Text Box 6"/>
          <p:cNvSpPr txBox="1">
            <a:spLocks noChangeArrowheads="1"/>
          </p:cNvSpPr>
          <p:nvPr/>
        </p:nvSpPr>
        <p:spPr bwMode="auto">
          <a:xfrm>
            <a:off x="1143000" y="2971800"/>
            <a:ext cx="3029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NPDA           accepts</a:t>
            </a:r>
          </a:p>
        </p:txBody>
      </p:sp>
      <p:graphicFrame>
        <p:nvGraphicFramePr>
          <p:cNvPr id="577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361525"/>
              </p:ext>
            </p:extLst>
          </p:nvPr>
        </p:nvGraphicFramePr>
        <p:xfrm>
          <a:off x="2385516" y="3030751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0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516" y="3030751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7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501059"/>
              </p:ext>
            </p:extLst>
          </p:nvPr>
        </p:nvGraphicFramePr>
        <p:xfrm>
          <a:off x="4143117" y="3119651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1" name="Equation" r:id="rId9" imgW="368280" imgH="304560" progId="Equation.3">
                  <p:embed/>
                </p:oleObj>
              </mc:Choice>
              <mc:Fallback>
                <p:oleObj name="Equation" r:id="rId9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117" y="3119651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5" name="AutoShape 9"/>
          <p:cNvSpPr>
            <a:spLocks noChangeArrowheads="1"/>
          </p:cNvSpPr>
          <p:nvPr/>
        </p:nvSpPr>
        <p:spPr bwMode="auto">
          <a:xfrm>
            <a:off x="2764632" y="3656171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7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317023"/>
              </p:ext>
            </p:extLst>
          </p:nvPr>
        </p:nvGraphicFramePr>
        <p:xfrm>
          <a:off x="1723232" y="4419600"/>
          <a:ext cx="2476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2" name="Equation" r:id="rId10" imgW="2476440" imgH="482400" progId="Equation.3">
                  <p:embed/>
                </p:oleObj>
              </mc:Choice>
              <mc:Fallback>
                <p:oleObj name="Equation" r:id="rId10" imgW="2476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232" y="4419600"/>
                        <a:ext cx="2476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733800" y="75654"/>
            <a:ext cx="1432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Proof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821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2"/>
          <p:cNvSpPr txBox="1">
            <a:spLocks noChangeArrowheads="1"/>
          </p:cNvSpPr>
          <p:nvPr/>
        </p:nvSpPr>
        <p:spPr bwMode="auto">
          <a:xfrm>
            <a:off x="990600" y="1288534"/>
            <a:ext cx="1706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Therefore:</a:t>
            </a:r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990600" y="1828800"/>
            <a:ext cx="8763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For any context-free </a:t>
            </a:r>
            <a:r>
              <a:rPr lang="en-US" altLang="en-US" sz="2800" dirty="0" smtClean="0"/>
              <a:t>language there </a:t>
            </a:r>
            <a:r>
              <a:rPr lang="en-US" altLang="en-US" sz="2800" dirty="0"/>
              <a:t>is an </a:t>
            </a:r>
            <a:r>
              <a:rPr lang="en-US" altLang="en-US" sz="2800" dirty="0" smtClean="0"/>
              <a:t>NPDA that </a:t>
            </a:r>
            <a:r>
              <a:rPr lang="en-US" altLang="en-US" sz="2800" dirty="0"/>
              <a:t>accepts the same language</a:t>
            </a: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3733800" y="75654"/>
            <a:ext cx="1432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Proof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208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sz="3600" i="1"/>
              <a:t>Converting</a:t>
            </a:r>
            <a:r>
              <a:rPr lang="en-US" altLang="en-US" sz="3600"/>
              <a:t> </a:t>
            </a:r>
            <a:br>
              <a:rPr lang="en-US" altLang="en-US" sz="3600"/>
            </a:br>
            <a:r>
              <a:rPr lang="en-US" altLang="en-US" sz="3600"/>
              <a:t>NPDAs</a:t>
            </a:r>
            <a:br>
              <a:rPr lang="en-US" altLang="en-US" sz="3600"/>
            </a:br>
            <a:r>
              <a:rPr lang="en-US" altLang="en-US" sz="3600"/>
              <a:t>to</a:t>
            </a:r>
            <a:br>
              <a:rPr lang="en-US" altLang="en-US" sz="3600"/>
            </a:br>
            <a:r>
              <a:rPr lang="en-US" altLang="en-US" sz="3600"/>
              <a:t>Context-Free Grammars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31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914400" y="1144587"/>
            <a:ext cx="2181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any NPDA</a:t>
            </a:r>
          </a:p>
        </p:txBody>
      </p:sp>
      <p:graphicFrame>
        <p:nvGraphicFramePr>
          <p:cNvPr id="582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008351"/>
              </p:ext>
            </p:extLst>
          </p:nvPr>
        </p:nvGraphicFramePr>
        <p:xfrm>
          <a:off x="3276600" y="121794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4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1794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60" name="Text Box 4"/>
          <p:cNvSpPr txBox="1">
            <a:spLocks noChangeArrowheads="1"/>
          </p:cNvSpPr>
          <p:nvPr/>
        </p:nvSpPr>
        <p:spPr bwMode="auto">
          <a:xfrm>
            <a:off x="914400" y="1676400"/>
            <a:ext cx="77300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will construct </a:t>
            </a:r>
            <a:r>
              <a:rPr lang="en-US" altLang="en-US" sz="2800" dirty="0" smtClean="0"/>
              <a:t> a </a:t>
            </a:r>
            <a:r>
              <a:rPr lang="en-US" altLang="en-US" sz="2800" dirty="0"/>
              <a:t>context-free grammar          with</a:t>
            </a:r>
          </a:p>
        </p:txBody>
      </p:sp>
      <p:graphicFrame>
        <p:nvGraphicFramePr>
          <p:cNvPr id="582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571112"/>
              </p:ext>
            </p:extLst>
          </p:nvPr>
        </p:nvGraphicFramePr>
        <p:xfrm>
          <a:off x="7258808" y="172846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5" name="Equation" r:id="rId5" imgW="393480" imgH="419040" progId="Equation.3">
                  <p:embed/>
                </p:oleObj>
              </mc:Choice>
              <mc:Fallback>
                <p:oleObj name="Equation" r:id="rId5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808" y="172846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64274"/>
              </p:ext>
            </p:extLst>
          </p:nvPr>
        </p:nvGraphicFramePr>
        <p:xfrm>
          <a:off x="3401482" y="2199620"/>
          <a:ext cx="2755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6" name="Equation" r:id="rId7" imgW="2755800" imgH="533160" progId="Equation.3">
                  <p:embed/>
                </p:oleObj>
              </mc:Choice>
              <mc:Fallback>
                <p:oleObj name="Equation" r:id="rId7" imgW="27558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482" y="2199620"/>
                        <a:ext cx="2755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733800" y="75654"/>
            <a:ext cx="1432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Proof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663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406022" y="914400"/>
            <a:ext cx="15278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Intuition:</a:t>
            </a:r>
          </a:p>
        </p:txBody>
      </p:sp>
      <p:graphicFrame>
        <p:nvGraphicFramePr>
          <p:cNvPr id="583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7048"/>
              </p:ext>
            </p:extLst>
          </p:nvPr>
        </p:nvGraphicFramePr>
        <p:xfrm>
          <a:off x="4194941" y="1652416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8" name="Equation" r:id="rId3" imgW="393480" imgH="419040" progId="Equation.3">
                  <p:embed/>
                </p:oleObj>
              </mc:Choice>
              <mc:Fallback>
                <p:oleObj name="Equation" r:id="rId3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941" y="1652416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1893872" y="927667"/>
            <a:ext cx="55016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The grammar simulates the machine</a:t>
            </a:r>
          </a:p>
        </p:txBody>
      </p:sp>
      <p:sp>
        <p:nvSpPr>
          <p:cNvPr id="583685" name="Text Box 5"/>
          <p:cNvSpPr txBox="1">
            <a:spLocks noChangeArrowheads="1"/>
          </p:cNvSpPr>
          <p:nvPr/>
        </p:nvSpPr>
        <p:spPr bwMode="auto">
          <a:xfrm>
            <a:off x="381001" y="1524000"/>
            <a:ext cx="4524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derivation in Grammar       : </a:t>
            </a:r>
          </a:p>
        </p:txBody>
      </p:sp>
      <p:graphicFrame>
        <p:nvGraphicFramePr>
          <p:cNvPr id="583686" name="Object 6"/>
          <p:cNvGraphicFramePr>
            <a:graphicFrameLocks noChangeAspect="1"/>
          </p:cNvGraphicFramePr>
          <p:nvPr/>
        </p:nvGraphicFramePr>
        <p:xfrm>
          <a:off x="1066800" y="3124201"/>
          <a:ext cx="8015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9" name="Equation" r:id="rId5" imgW="8013600" imgH="431640" progId="Equation.3">
                  <p:embed/>
                </p:oleObj>
              </mc:Choice>
              <mc:Fallback>
                <p:oleObj name="Equation" r:id="rId5" imgW="801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1"/>
                        <a:ext cx="8015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8" name="Text Box 8"/>
          <p:cNvSpPr txBox="1">
            <a:spLocks noChangeArrowheads="1"/>
          </p:cNvSpPr>
          <p:nvPr/>
        </p:nvSpPr>
        <p:spPr bwMode="auto">
          <a:xfrm>
            <a:off x="2657212" y="5166995"/>
            <a:ext cx="4674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Current configuration in NPDA </a:t>
            </a:r>
          </a:p>
        </p:txBody>
      </p:sp>
      <p:graphicFrame>
        <p:nvGraphicFramePr>
          <p:cNvPr id="583689" name="Object 9"/>
          <p:cNvGraphicFramePr>
            <a:graphicFrameLocks noChangeAspect="1"/>
          </p:cNvGraphicFramePr>
          <p:nvPr/>
        </p:nvGraphicFramePr>
        <p:xfrm>
          <a:off x="7366001" y="52451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0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1" y="52451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90" name="AutoShape 10"/>
          <p:cNvSpPr>
            <a:spLocks/>
          </p:cNvSpPr>
          <p:nvPr/>
        </p:nvSpPr>
        <p:spPr bwMode="auto">
          <a:xfrm rot="5369393">
            <a:off x="4417219" y="3630692"/>
            <a:ext cx="382588" cy="430054"/>
          </a:xfrm>
          <a:prstGeom prst="rightBrace">
            <a:avLst>
              <a:gd name="adj1" fmla="val 647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691" name="AutoShape 11"/>
          <p:cNvSpPr>
            <a:spLocks noChangeArrowheads="1"/>
          </p:cNvSpPr>
          <p:nvPr/>
        </p:nvSpPr>
        <p:spPr bwMode="auto">
          <a:xfrm>
            <a:off x="4419600" y="4373643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733800" y="75654"/>
            <a:ext cx="1432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Proof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109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Text Box 3"/>
          <p:cNvSpPr txBox="1">
            <a:spLocks noChangeArrowheads="1"/>
          </p:cNvSpPr>
          <p:nvPr/>
        </p:nvSpPr>
        <p:spPr bwMode="auto">
          <a:xfrm>
            <a:off x="3810000" y="5562600"/>
            <a:ext cx="13800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 NPDA</a:t>
            </a:r>
          </a:p>
        </p:txBody>
      </p:sp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5842001" y="56261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2" name="Equation" r:id="rId3" imgW="545760" imgH="393480" progId="Equation.3">
                  <p:embed/>
                </p:oleObj>
              </mc:Choice>
              <mc:Fallback>
                <p:oleObj name="Equation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1" y="5626100"/>
                        <a:ext cx="5445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/>
        </p:nvGraphicFramePr>
        <p:xfrm>
          <a:off x="1435100" y="3105151"/>
          <a:ext cx="8015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3" name="Equation" r:id="rId5" imgW="8013600" imgH="431640" progId="Equation.3">
                  <p:embed/>
                </p:oleObj>
              </mc:Choice>
              <mc:Fallback>
                <p:oleObj name="Equation" r:id="rId5" imgW="801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105151"/>
                        <a:ext cx="8015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1" name="Line 7"/>
          <p:cNvSpPr>
            <a:spLocks noChangeShapeType="1"/>
          </p:cNvSpPr>
          <p:nvPr/>
        </p:nvSpPr>
        <p:spPr bwMode="auto">
          <a:xfrm flipH="1">
            <a:off x="2667000" y="3581400"/>
            <a:ext cx="1219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712" name="Line 8"/>
          <p:cNvSpPr>
            <a:spLocks noChangeShapeType="1"/>
          </p:cNvSpPr>
          <p:nvPr/>
        </p:nvSpPr>
        <p:spPr bwMode="auto">
          <a:xfrm>
            <a:off x="5486400" y="3581400"/>
            <a:ext cx="1447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4713" name="Text Box 9"/>
          <p:cNvSpPr txBox="1">
            <a:spLocks noChangeArrowheads="1"/>
          </p:cNvSpPr>
          <p:nvPr/>
        </p:nvSpPr>
        <p:spPr bwMode="auto">
          <a:xfrm>
            <a:off x="1219200" y="4572000"/>
            <a:ext cx="25208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Input processed</a:t>
            </a:r>
          </a:p>
        </p:txBody>
      </p:sp>
      <p:sp>
        <p:nvSpPr>
          <p:cNvPr id="584714" name="Text Box 10"/>
          <p:cNvSpPr txBox="1">
            <a:spLocks noChangeArrowheads="1"/>
          </p:cNvSpPr>
          <p:nvPr/>
        </p:nvSpPr>
        <p:spPr bwMode="auto">
          <a:xfrm>
            <a:off x="5638800" y="4572000"/>
            <a:ext cx="2300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Stack contents</a:t>
            </a:r>
          </a:p>
        </p:txBody>
      </p:sp>
      <p:sp>
        <p:nvSpPr>
          <p:cNvPr id="584715" name="Text Box 11"/>
          <p:cNvSpPr txBox="1">
            <a:spLocks noChangeArrowheads="1"/>
          </p:cNvSpPr>
          <p:nvPr/>
        </p:nvSpPr>
        <p:spPr bwMode="auto">
          <a:xfrm>
            <a:off x="2590801" y="2514600"/>
            <a:ext cx="1556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terminals</a:t>
            </a:r>
          </a:p>
        </p:txBody>
      </p:sp>
      <p:sp>
        <p:nvSpPr>
          <p:cNvPr id="584716" name="Text Box 12"/>
          <p:cNvSpPr txBox="1">
            <a:spLocks noChangeArrowheads="1"/>
          </p:cNvSpPr>
          <p:nvPr/>
        </p:nvSpPr>
        <p:spPr bwMode="auto">
          <a:xfrm>
            <a:off x="5700481" y="2668488"/>
            <a:ext cx="1481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variables</a:t>
            </a:r>
          </a:p>
        </p:txBody>
      </p:sp>
      <p:graphicFrame>
        <p:nvGraphicFramePr>
          <p:cNvPr id="5847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37831"/>
              </p:ext>
            </p:extLst>
          </p:nvPr>
        </p:nvGraphicFramePr>
        <p:xfrm>
          <a:off x="4156361" y="162812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4" name="Equation" r:id="rId7" imgW="393480" imgH="419040" progId="Equation.3">
                  <p:embed/>
                </p:oleObj>
              </mc:Choice>
              <mc:Fallback>
                <p:oleObj name="Equation" r:id="rId7" imgW="393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361" y="162812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8" name="Text Box 14"/>
          <p:cNvSpPr txBox="1">
            <a:spLocks noChangeArrowheads="1"/>
          </p:cNvSpPr>
          <p:nvPr/>
        </p:nvSpPr>
        <p:spPr bwMode="auto">
          <a:xfrm>
            <a:off x="381001" y="1524000"/>
            <a:ext cx="4524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derivation in Grammar       : 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733800" y="75654"/>
            <a:ext cx="1432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Proof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169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Necessary Modifications </a:t>
            </a:r>
          </a:p>
        </p:txBody>
      </p:sp>
      <p:sp>
        <p:nvSpPr>
          <p:cNvPr id="585731" name="Text Box 3"/>
          <p:cNvSpPr txBox="1">
            <a:spLocks noChangeArrowheads="1"/>
          </p:cNvSpPr>
          <p:nvPr/>
        </p:nvSpPr>
        <p:spPr bwMode="auto">
          <a:xfrm>
            <a:off x="520321" y="1058376"/>
            <a:ext cx="889037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First, we modify the NPDA:</a:t>
            </a:r>
          </a:p>
          <a:p>
            <a:pPr lvl="2">
              <a:buFontTx/>
              <a:buChar char="•"/>
            </a:pPr>
            <a:r>
              <a:rPr lang="en-US" altLang="en-US" sz="2800" dirty="0"/>
              <a:t> It has a single final state</a:t>
            </a:r>
          </a:p>
          <a:p>
            <a:pPr lvl="2">
              <a:buFontTx/>
              <a:buChar char="•"/>
            </a:pPr>
            <a:r>
              <a:rPr lang="en-US" altLang="en-US" sz="2800" dirty="0"/>
              <a:t> It empties the </a:t>
            </a:r>
            <a:r>
              <a:rPr lang="en-US" altLang="en-US" sz="2800" dirty="0" smtClean="0"/>
              <a:t>stack when </a:t>
            </a:r>
            <a:r>
              <a:rPr lang="en-US" altLang="en-US" sz="2800" dirty="0"/>
              <a:t>it accepts the input</a:t>
            </a:r>
          </a:p>
        </p:txBody>
      </p:sp>
      <p:graphicFrame>
        <p:nvGraphicFramePr>
          <p:cNvPr id="5857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355600"/>
              </p:ext>
            </p:extLst>
          </p:nvPr>
        </p:nvGraphicFramePr>
        <p:xfrm>
          <a:off x="5536891" y="1417638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" name="Equation" r:id="rId3" imgW="533160" imgH="609480" progId="Equation.3">
                  <p:embed/>
                </p:oleObj>
              </mc:Choice>
              <mc:Fallback>
                <p:oleObj name="Equation" r:id="rId3" imgW="533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891" y="1417638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3400" y="4953000"/>
            <a:ext cx="4267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3429000" y="5334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3352800" y="5257800"/>
            <a:ext cx="838200" cy="7620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914400" y="5334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143000" y="4267200"/>
            <a:ext cx="22456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Original NPDA</a:t>
            </a:r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>
            <a:off x="1600200" y="5397500"/>
            <a:ext cx="1752600" cy="431800"/>
          </a:xfrm>
          <a:custGeom>
            <a:avLst/>
            <a:gdLst>
              <a:gd name="T0" fmla="*/ 0 w 1104"/>
              <a:gd name="T1" fmla="*/ 152 h 272"/>
              <a:gd name="T2" fmla="*/ 240 w 1104"/>
              <a:gd name="T3" fmla="*/ 8 h 272"/>
              <a:gd name="T4" fmla="*/ 384 w 1104"/>
              <a:gd name="T5" fmla="*/ 200 h 272"/>
              <a:gd name="T6" fmla="*/ 624 w 1104"/>
              <a:gd name="T7" fmla="*/ 56 h 272"/>
              <a:gd name="T8" fmla="*/ 816 w 1104"/>
              <a:gd name="T9" fmla="*/ 248 h 272"/>
              <a:gd name="T10" fmla="*/ 1104 w 1104"/>
              <a:gd name="T11" fmla="*/ 20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272">
                <a:moveTo>
                  <a:pt x="0" y="152"/>
                </a:moveTo>
                <a:cubicBezTo>
                  <a:pt x="88" y="76"/>
                  <a:pt x="176" y="0"/>
                  <a:pt x="240" y="8"/>
                </a:cubicBezTo>
                <a:cubicBezTo>
                  <a:pt x="304" y="16"/>
                  <a:pt x="320" y="192"/>
                  <a:pt x="384" y="200"/>
                </a:cubicBezTo>
                <a:cubicBezTo>
                  <a:pt x="448" y="208"/>
                  <a:pt x="552" y="48"/>
                  <a:pt x="624" y="56"/>
                </a:cubicBezTo>
                <a:cubicBezTo>
                  <a:pt x="696" y="64"/>
                  <a:pt x="736" y="224"/>
                  <a:pt x="816" y="248"/>
                </a:cubicBezTo>
                <a:cubicBezTo>
                  <a:pt x="896" y="272"/>
                  <a:pt x="1000" y="236"/>
                  <a:pt x="1104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5715000" y="4953000"/>
            <a:ext cx="31242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8001000" y="5334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7924800" y="5257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5943600" y="4191000"/>
            <a:ext cx="19660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Empty Stack</a:t>
            </a:r>
          </a:p>
        </p:txBody>
      </p:sp>
      <p:sp>
        <p:nvSpPr>
          <p:cNvPr id="30" name="Freeform 15"/>
          <p:cNvSpPr>
            <a:spLocks/>
          </p:cNvSpPr>
          <p:nvPr/>
        </p:nvSpPr>
        <p:spPr bwMode="auto">
          <a:xfrm>
            <a:off x="6629400" y="5410200"/>
            <a:ext cx="1219200" cy="431800"/>
          </a:xfrm>
          <a:custGeom>
            <a:avLst/>
            <a:gdLst>
              <a:gd name="T0" fmla="*/ 0 w 1104"/>
              <a:gd name="T1" fmla="*/ 152 h 272"/>
              <a:gd name="T2" fmla="*/ 240 w 1104"/>
              <a:gd name="T3" fmla="*/ 8 h 272"/>
              <a:gd name="T4" fmla="*/ 384 w 1104"/>
              <a:gd name="T5" fmla="*/ 200 h 272"/>
              <a:gd name="T6" fmla="*/ 624 w 1104"/>
              <a:gd name="T7" fmla="*/ 56 h 272"/>
              <a:gd name="T8" fmla="*/ 816 w 1104"/>
              <a:gd name="T9" fmla="*/ 248 h 272"/>
              <a:gd name="T10" fmla="*/ 1104 w 1104"/>
              <a:gd name="T11" fmla="*/ 20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04" h="272">
                <a:moveTo>
                  <a:pt x="0" y="152"/>
                </a:moveTo>
                <a:cubicBezTo>
                  <a:pt x="88" y="76"/>
                  <a:pt x="176" y="0"/>
                  <a:pt x="240" y="8"/>
                </a:cubicBezTo>
                <a:cubicBezTo>
                  <a:pt x="304" y="16"/>
                  <a:pt x="320" y="192"/>
                  <a:pt x="384" y="200"/>
                </a:cubicBezTo>
                <a:cubicBezTo>
                  <a:pt x="448" y="208"/>
                  <a:pt x="552" y="48"/>
                  <a:pt x="624" y="56"/>
                </a:cubicBezTo>
                <a:cubicBezTo>
                  <a:pt x="696" y="64"/>
                  <a:pt x="736" y="224"/>
                  <a:pt x="816" y="248"/>
                </a:cubicBezTo>
                <a:cubicBezTo>
                  <a:pt x="896" y="272"/>
                  <a:pt x="1000" y="236"/>
                  <a:pt x="1104" y="20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5943600" y="5334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>
            <a:off x="4191000" y="5638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" name="Object 19"/>
          <p:cNvGraphicFramePr>
            <a:graphicFrameLocks noChangeAspect="1"/>
          </p:cNvGraphicFramePr>
          <p:nvPr/>
        </p:nvGraphicFramePr>
        <p:xfrm>
          <a:off x="8077200" y="53340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" name="Equation" r:id="rId5" imgW="533160" imgH="609480" progId="Equation.3">
                  <p:embed/>
                </p:oleObj>
              </mc:Choice>
              <mc:Fallback>
                <p:oleObj name="Equation" r:id="rId5" imgW="533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3340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0" y="5638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Text Box 2"/>
          <p:cNvSpPr txBox="1">
            <a:spLocks noChangeArrowheads="1"/>
          </p:cNvSpPr>
          <p:nvPr/>
        </p:nvSpPr>
        <p:spPr bwMode="auto">
          <a:xfrm>
            <a:off x="675460" y="1044008"/>
            <a:ext cx="61629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Second, we modify the NPDA transitions:</a:t>
            </a:r>
          </a:p>
          <a:p>
            <a:endParaRPr lang="en-US" altLang="en-US" sz="2800" dirty="0"/>
          </a:p>
          <a:p>
            <a:pPr lvl="1"/>
            <a:r>
              <a:rPr lang="en-US" altLang="en-US" sz="2800" dirty="0"/>
              <a:t> all transitions will have form</a:t>
            </a:r>
          </a:p>
        </p:txBody>
      </p:sp>
      <p:sp>
        <p:nvSpPr>
          <p:cNvPr id="586768" name="Text Box 16"/>
          <p:cNvSpPr txBox="1">
            <a:spLocks noChangeArrowheads="1"/>
          </p:cNvSpPr>
          <p:nvPr/>
        </p:nvSpPr>
        <p:spPr bwMode="auto">
          <a:xfrm>
            <a:off x="2193926" y="61214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5867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61935"/>
              </p:ext>
            </p:extLst>
          </p:nvPr>
        </p:nvGraphicFramePr>
        <p:xfrm>
          <a:off x="1712213" y="5992868"/>
          <a:ext cx="40894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6" name="Equation" r:id="rId3" imgW="4089240" imgH="482400" progId="Equation.3">
                  <p:embed/>
                </p:oleObj>
              </mc:Choice>
              <mc:Fallback>
                <p:oleObj name="Equation" r:id="rId3" imgW="4089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13" y="5992868"/>
                        <a:ext cx="40894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3149600" y="2760663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5969000" y="2760663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835400" y="3141663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3308350" y="2876550"/>
          <a:ext cx="368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7" name="Equation" r:id="rId5" imgW="368280" imgH="533160" progId="Equation.3">
                  <p:embed/>
                </p:oleObj>
              </mc:Choice>
              <mc:Fallback>
                <p:oleObj name="Equation" r:id="rId5" imgW="368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876550"/>
                        <a:ext cx="368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6083300" y="2836863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8" name="Equation" r:id="rId7" imgW="457200" imgH="609480" progId="Equation.3">
                  <p:embed/>
                </p:oleObj>
              </mc:Choice>
              <mc:Fallback>
                <p:oleObj name="Equation" r:id="rId7" imgW="457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836863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3962400" y="266700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29" name="Equation" r:id="rId9" imgW="1714320" imgH="482400" progId="Equation.3">
                  <p:embed/>
                </p:oleObj>
              </mc:Choice>
              <mc:Fallback>
                <p:oleObj name="Equation" r:id="rId9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6700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4572000" y="3886200"/>
            <a:ext cx="593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or</a:t>
            </a:r>
          </a:p>
        </p:txBody>
      </p:sp>
      <p:sp>
        <p:nvSpPr>
          <p:cNvPr id="25" name="Oval 10"/>
          <p:cNvSpPr>
            <a:spLocks noChangeArrowheads="1"/>
          </p:cNvSpPr>
          <p:nvPr/>
        </p:nvSpPr>
        <p:spPr bwMode="auto">
          <a:xfrm>
            <a:off x="3073400" y="4953000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>
            <a:off x="6197600" y="4953000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3759200" y="5334000"/>
            <a:ext cx="243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3232150" y="5068888"/>
          <a:ext cx="368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0" name="Equation" r:id="rId11" imgW="368280" imgH="533160" progId="Equation.3">
                  <p:embed/>
                </p:oleObj>
              </mc:Choice>
              <mc:Fallback>
                <p:oleObj name="Equation" r:id="rId11" imgW="368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5068888"/>
                        <a:ext cx="3683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4"/>
          <p:cNvGraphicFramePr>
            <a:graphicFrameLocks noChangeAspect="1"/>
          </p:cNvGraphicFramePr>
          <p:nvPr/>
        </p:nvGraphicFramePr>
        <p:xfrm>
          <a:off x="6311900" y="5029200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1" name="Equation" r:id="rId12" imgW="457200" imgH="609480" progId="Equation.3">
                  <p:embed/>
                </p:oleObj>
              </mc:Choice>
              <mc:Fallback>
                <p:oleObj name="Equation" r:id="rId12" imgW="457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5029200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/>
        </p:nvGraphicFramePr>
        <p:xfrm>
          <a:off x="3962400" y="4876800"/>
          <a:ext cx="2070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32" name="Equation" r:id="rId13" imgW="2070000" imgH="482400" progId="Equation.3">
                  <p:embed/>
                </p:oleObj>
              </mc:Choice>
              <mc:Fallback>
                <p:oleObj name="Equation" r:id="rId13" imgW="2070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876800"/>
                        <a:ext cx="2070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Some Necessary Modifications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94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Grammar </a:t>
            </a:r>
            <a:r>
              <a:rPr lang="en-US" dirty="0"/>
              <a:t>construction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Derivation </a:t>
            </a:r>
            <a:r>
              <a:rPr lang="en-US" dirty="0"/>
              <a:t>of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Conversion </a:t>
            </a:r>
            <a:r>
              <a:rPr lang="en-US" dirty="0"/>
              <a:t>of context free grammar to NPDA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8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786" name="Object 10"/>
          <p:cNvGraphicFramePr>
            <a:graphicFrameLocks noChangeAspect="1"/>
          </p:cNvGraphicFramePr>
          <p:nvPr/>
        </p:nvGraphicFramePr>
        <p:xfrm>
          <a:off x="1524000" y="31940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6" name="Equation" r:id="rId3" imgW="1765300" imgH="469900" progId="Equation.3">
                  <p:embed/>
                </p:oleObj>
              </mc:Choice>
              <mc:Fallback>
                <p:oleObj name="Equation" r:id="rId3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940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8" name="Object 12"/>
          <p:cNvGraphicFramePr>
            <a:graphicFrameLocks noChangeAspect="1"/>
          </p:cNvGraphicFramePr>
          <p:nvPr/>
        </p:nvGraphicFramePr>
        <p:xfrm>
          <a:off x="1524000" y="38100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7" name="Equation" r:id="rId5" imgW="1790700" imgH="444500" progId="Equation.3">
                  <p:embed/>
                </p:oleObj>
              </mc:Choice>
              <mc:Fallback>
                <p:oleObj name="Equation" r:id="rId5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89" name="Object 13"/>
          <p:cNvGraphicFramePr>
            <a:graphicFrameLocks noChangeAspect="1"/>
          </p:cNvGraphicFramePr>
          <p:nvPr/>
        </p:nvGraphicFramePr>
        <p:xfrm>
          <a:off x="1600200" y="43434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8" name="Equation" r:id="rId7" imgW="1536700" imgH="469900" progId="Equation.3">
                  <p:embed/>
                </p:oleObj>
              </mc:Choice>
              <mc:Fallback>
                <p:oleObj name="Equation" r:id="rId7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0" name="Object 14"/>
          <p:cNvGraphicFramePr>
            <a:graphicFrameLocks noChangeAspect="1"/>
          </p:cNvGraphicFramePr>
          <p:nvPr/>
        </p:nvGraphicFramePr>
        <p:xfrm>
          <a:off x="3886200" y="32004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9" name="Equation" r:id="rId9" imgW="1727200" imgH="469900" progId="Equation.3">
                  <p:embed/>
                </p:oleObj>
              </mc:Choice>
              <mc:Fallback>
                <p:oleObj name="Equation" r:id="rId9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1" name="Object 15"/>
          <p:cNvGraphicFramePr>
            <a:graphicFrameLocks noChangeAspect="1"/>
          </p:cNvGraphicFramePr>
          <p:nvPr/>
        </p:nvGraphicFramePr>
        <p:xfrm>
          <a:off x="3886200" y="38100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0" name="Equation" r:id="rId11" imgW="1638300" imgH="444500" progId="Equation.3">
                  <p:embed/>
                </p:oleObj>
              </mc:Choice>
              <mc:Fallback>
                <p:oleObj name="Equation" r:id="rId11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2" name="Object 16"/>
          <p:cNvGraphicFramePr>
            <a:graphicFrameLocks noChangeAspect="1"/>
          </p:cNvGraphicFramePr>
          <p:nvPr/>
        </p:nvGraphicFramePr>
        <p:xfrm>
          <a:off x="3886200" y="43434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1" name="Equation" r:id="rId13" imgW="1612900" imgH="469900" progId="Equation.3">
                  <p:embed/>
                </p:oleObj>
              </mc:Choice>
              <mc:Fallback>
                <p:oleObj name="Equation" r:id="rId13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434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7794" name="Object 18"/>
          <p:cNvGraphicFramePr>
            <a:graphicFrameLocks noChangeAspect="1"/>
          </p:cNvGraphicFramePr>
          <p:nvPr/>
        </p:nvGraphicFramePr>
        <p:xfrm>
          <a:off x="2362200" y="990601"/>
          <a:ext cx="4470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2" name="Equation" r:id="rId15" imgW="4470120" imgH="583920" progId="Equation.3">
                  <p:embed/>
                </p:oleObj>
              </mc:Choice>
              <mc:Fallback>
                <p:oleObj name="Equation" r:id="rId15" imgW="44701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1"/>
                        <a:ext cx="4470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95" name="Text Box 19"/>
          <p:cNvSpPr txBox="1">
            <a:spLocks noChangeArrowheads="1"/>
          </p:cNvSpPr>
          <p:nvPr/>
        </p:nvSpPr>
        <p:spPr bwMode="auto">
          <a:xfrm>
            <a:off x="2823750" y="142579"/>
            <a:ext cx="456964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/>
              <a:t>Example of a </a:t>
            </a:r>
            <a:r>
              <a:rPr lang="en-US" altLang="en-US" sz="4400" dirty="0" smtClean="0"/>
              <a:t>NPDA</a:t>
            </a:r>
            <a:endParaRPr lang="en-US" altLang="en-US" sz="4400" dirty="0"/>
          </a:p>
        </p:txBody>
      </p:sp>
      <p:graphicFrame>
        <p:nvGraphicFramePr>
          <p:cNvPr id="587796" name="Object 20"/>
          <p:cNvGraphicFramePr>
            <a:graphicFrameLocks noChangeAspect="1"/>
          </p:cNvGraphicFramePr>
          <p:nvPr/>
        </p:nvGraphicFramePr>
        <p:xfrm>
          <a:off x="1524000" y="2133601"/>
          <a:ext cx="3975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3" name="Equation" r:id="rId17" imgW="3974760" imgH="495000" progId="Equation.3">
                  <p:embed/>
                </p:oleObj>
              </mc:Choice>
              <mc:Fallback>
                <p:oleObj name="Equation" r:id="rId17" imgW="39747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1"/>
                        <a:ext cx="3975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5016500" y="55578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4464050" y="5715000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4" name="Equation" r:id="rId19" imgW="1650960" imgH="507960" progId="Equation.3">
                  <p:embed/>
                </p:oleObj>
              </mc:Choice>
              <mc:Fallback>
                <p:oleObj name="Equation" r:id="rId19" imgW="1650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715000"/>
                        <a:ext cx="165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2822575" y="589915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6934200" y="58674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6858000" y="57912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2905125" y="594518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5" name="Equation" r:id="rId21" imgW="444240" imgH="533160" progId="Equation.3">
                  <p:embed/>
                </p:oleObj>
              </mc:Choice>
              <mc:Fallback>
                <p:oleObj name="Equation" r:id="rId21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594518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6940550" y="58674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6" name="Equation" r:id="rId23" imgW="533160" imgH="609480" progId="Equation.3">
                  <p:embed/>
                </p:oleObj>
              </mc:Choice>
              <mc:Fallback>
                <p:oleObj name="Equation" r:id="rId23" imgW="533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58674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 9"/>
          <p:cNvSpPr>
            <a:spLocks/>
          </p:cNvSpPr>
          <p:nvPr/>
        </p:nvSpPr>
        <p:spPr bwMode="auto">
          <a:xfrm>
            <a:off x="2514600" y="47942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2209800" y="6242050"/>
            <a:ext cx="6096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0" name="Line 17"/>
          <p:cNvSpPr>
            <a:spLocks noChangeShapeType="1"/>
          </p:cNvSpPr>
          <p:nvPr/>
        </p:nvSpPr>
        <p:spPr bwMode="auto">
          <a:xfrm>
            <a:off x="3429000" y="6248400"/>
            <a:ext cx="3429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299" y="280987"/>
            <a:ext cx="8915400" cy="1143000"/>
          </a:xfrm>
        </p:spPr>
        <p:txBody>
          <a:bodyPr/>
          <a:lstStyle/>
          <a:p>
            <a:r>
              <a:rPr lang="en-US" altLang="en-US" dirty="0"/>
              <a:t>The Grammar Construction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3987"/>
            <a:ext cx="7401355" cy="51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32" name="Text Box 8"/>
          <p:cNvSpPr txBox="1">
            <a:spLocks noChangeArrowheads="1"/>
          </p:cNvSpPr>
          <p:nvPr/>
        </p:nvSpPr>
        <p:spPr bwMode="auto">
          <a:xfrm>
            <a:off x="898526" y="1244600"/>
            <a:ext cx="29150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each transition</a:t>
            </a:r>
          </a:p>
        </p:txBody>
      </p:sp>
      <p:sp>
        <p:nvSpPr>
          <p:cNvPr id="589833" name="Text Box 9"/>
          <p:cNvSpPr txBox="1">
            <a:spLocks noChangeArrowheads="1"/>
          </p:cNvSpPr>
          <p:nvPr/>
        </p:nvSpPr>
        <p:spPr bwMode="auto">
          <a:xfrm>
            <a:off x="1143000" y="3669268"/>
            <a:ext cx="29902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add production</a:t>
            </a:r>
          </a:p>
        </p:txBody>
      </p:sp>
      <p:sp>
        <p:nvSpPr>
          <p:cNvPr id="12" name="Oval 2"/>
          <p:cNvSpPr>
            <a:spLocks noChangeArrowheads="1"/>
          </p:cNvSpPr>
          <p:nvPr/>
        </p:nvSpPr>
        <p:spPr bwMode="auto">
          <a:xfrm>
            <a:off x="5105400" y="121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7924800" y="1219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5791200" y="1600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5264150" y="1335088"/>
          <a:ext cx="368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1" name="Equation" r:id="rId3" imgW="368280" imgH="533160" progId="Equation.3">
                  <p:embed/>
                </p:oleObj>
              </mc:Choice>
              <mc:Fallback>
                <p:oleObj name="Equation" r:id="rId3" imgW="368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1335088"/>
                        <a:ext cx="3683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8039100" y="1295400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2" name="Equation" r:id="rId5" imgW="457200" imgH="609480" progId="Equation.3">
                  <p:embed/>
                </p:oleObj>
              </mc:Choice>
              <mc:Fallback>
                <p:oleObj name="Equation" r:id="rId5" imgW="457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100" y="1295400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5918200" y="1125538"/>
          <a:ext cx="17145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3" name="Equation" r:id="rId7" imgW="1714320" imgH="482400" progId="Equation.3">
                  <p:embed/>
                </p:oleObj>
              </mc:Choice>
              <mc:Fallback>
                <p:oleObj name="Equation" r:id="rId7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1125538"/>
                        <a:ext cx="17145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5105400" y="3733800"/>
          <a:ext cx="2324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4" name="Equation" r:id="rId9" imgW="2323800" imgH="609480" progId="Equation.3">
                  <p:embed/>
                </p:oleObj>
              </mc:Choice>
              <mc:Fallback>
                <p:oleObj name="Equation" r:id="rId9" imgW="23238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33800"/>
                        <a:ext cx="2324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95299" y="28098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Grammar Construction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62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/>
          <p:cNvSpPr txBox="1">
            <a:spLocks noChangeArrowheads="1"/>
          </p:cNvSpPr>
          <p:nvPr/>
        </p:nvSpPr>
        <p:spPr bwMode="auto">
          <a:xfrm>
            <a:off x="381001" y="1219200"/>
            <a:ext cx="29150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each transition</a:t>
            </a:r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381000" y="3657600"/>
            <a:ext cx="29902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We add production</a:t>
            </a:r>
          </a:p>
        </p:txBody>
      </p:sp>
      <p:sp>
        <p:nvSpPr>
          <p:cNvPr id="590859" name="Text Box 11"/>
          <p:cNvSpPr txBox="1">
            <a:spLocks noChangeArrowheads="1"/>
          </p:cNvSpPr>
          <p:nvPr/>
        </p:nvSpPr>
        <p:spPr bwMode="auto">
          <a:xfrm>
            <a:off x="4648201" y="4953000"/>
            <a:ext cx="20957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For all states </a:t>
            </a:r>
          </a:p>
        </p:txBody>
      </p:sp>
      <p:graphicFrame>
        <p:nvGraphicFramePr>
          <p:cNvPr id="590860" name="Object 12"/>
          <p:cNvGraphicFramePr>
            <a:graphicFrameLocks noChangeAspect="1"/>
          </p:cNvGraphicFramePr>
          <p:nvPr/>
        </p:nvGraphicFramePr>
        <p:xfrm>
          <a:off x="7467601" y="4876801"/>
          <a:ext cx="10017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4" name="Equation" r:id="rId3" imgW="1002960" imgH="533160" progId="Equation.3">
                  <p:embed/>
                </p:oleObj>
              </mc:Choice>
              <mc:Fallback>
                <p:oleObj name="Equation" r:id="rId3" imgW="10029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4876801"/>
                        <a:ext cx="10017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4267200" y="1219200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7391400" y="1219200"/>
            <a:ext cx="685800" cy="6858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953000" y="1600200"/>
            <a:ext cx="2438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425950" y="1335088"/>
          <a:ext cx="3683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5" name="Equation" r:id="rId5" imgW="368280" imgH="533160" progId="Equation.3">
                  <p:embed/>
                </p:oleObj>
              </mc:Choice>
              <mc:Fallback>
                <p:oleObj name="Equation" r:id="rId5" imgW="368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335088"/>
                        <a:ext cx="3683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7505700" y="1295400"/>
          <a:ext cx="45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6" name="Equation" r:id="rId7" imgW="457200" imgH="609480" progId="Equation.3">
                  <p:embed/>
                </p:oleObj>
              </mc:Choice>
              <mc:Fallback>
                <p:oleObj name="Equation" r:id="rId7" imgW="457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1295400"/>
                        <a:ext cx="457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5156200" y="1143000"/>
          <a:ext cx="2070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7" name="Equation" r:id="rId9" imgW="2070000" imgH="482400" progId="Equation.3">
                  <p:embed/>
                </p:oleObj>
              </mc:Choice>
              <mc:Fallback>
                <p:oleObj name="Equation" r:id="rId9" imgW="2070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1143000"/>
                        <a:ext cx="2070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3886200" y="3657600"/>
          <a:ext cx="527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8" name="Equation" r:id="rId11" imgW="5270400" imgH="609480" progId="Equation.3">
                  <p:embed/>
                </p:oleObj>
              </mc:Choice>
              <mc:Fallback>
                <p:oleObj name="Equation" r:id="rId11" imgW="52704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5270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95299" y="28098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Grammar Construction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70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ext Box 2"/>
          <p:cNvSpPr txBox="1">
            <a:spLocks noChangeArrowheads="1"/>
          </p:cNvSpPr>
          <p:nvPr/>
        </p:nvSpPr>
        <p:spPr bwMode="auto">
          <a:xfrm>
            <a:off x="838201" y="2514600"/>
            <a:ext cx="22426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Start Variable:</a:t>
            </a:r>
          </a:p>
        </p:txBody>
      </p:sp>
      <p:graphicFrame>
        <p:nvGraphicFramePr>
          <p:cNvPr id="591875" name="Object 3"/>
          <p:cNvGraphicFramePr>
            <a:graphicFrameLocks noChangeAspect="1"/>
          </p:cNvGraphicFramePr>
          <p:nvPr/>
        </p:nvGraphicFramePr>
        <p:xfrm>
          <a:off x="4524375" y="2463800"/>
          <a:ext cx="1727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Equation" r:id="rId3" imgW="1726920" imgH="660240" progId="Equation.3">
                  <p:embed/>
                </p:oleObj>
              </mc:Choice>
              <mc:Fallback>
                <p:oleObj name="Equation" r:id="rId3" imgW="17269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75" y="2463800"/>
                        <a:ext cx="1727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6" name="Line 4"/>
          <p:cNvSpPr>
            <a:spLocks noChangeShapeType="1"/>
          </p:cNvSpPr>
          <p:nvPr/>
        </p:nvSpPr>
        <p:spPr bwMode="auto">
          <a:xfrm flipV="1">
            <a:off x="3810000" y="30480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1877" name="Line 5"/>
          <p:cNvSpPr>
            <a:spLocks noChangeShapeType="1"/>
          </p:cNvSpPr>
          <p:nvPr/>
        </p:nvSpPr>
        <p:spPr bwMode="auto">
          <a:xfrm flipH="1" flipV="1">
            <a:off x="5715000" y="3124200"/>
            <a:ext cx="1219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1878" name="Line 6"/>
          <p:cNvSpPr>
            <a:spLocks noChangeShapeType="1"/>
          </p:cNvSpPr>
          <p:nvPr/>
        </p:nvSpPr>
        <p:spPr bwMode="auto">
          <a:xfrm>
            <a:off x="5334000" y="175260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1879" name="Text Box 7"/>
          <p:cNvSpPr txBox="1">
            <a:spLocks noChangeArrowheads="1"/>
          </p:cNvSpPr>
          <p:nvPr/>
        </p:nvSpPr>
        <p:spPr bwMode="auto">
          <a:xfrm>
            <a:off x="4267201" y="1143000"/>
            <a:ext cx="32462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Stack bottom symbol</a:t>
            </a:r>
          </a:p>
        </p:txBody>
      </p:sp>
      <p:sp>
        <p:nvSpPr>
          <p:cNvPr id="591880" name="Text Box 8"/>
          <p:cNvSpPr txBox="1">
            <a:spLocks noChangeArrowheads="1"/>
          </p:cNvSpPr>
          <p:nvPr/>
        </p:nvSpPr>
        <p:spPr bwMode="auto">
          <a:xfrm>
            <a:off x="1964052" y="4114800"/>
            <a:ext cx="1679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Start state</a:t>
            </a:r>
          </a:p>
        </p:txBody>
      </p:sp>
      <p:sp>
        <p:nvSpPr>
          <p:cNvPr id="591881" name="Text Box 9"/>
          <p:cNvSpPr txBox="1">
            <a:spLocks noChangeArrowheads="1"/>
          </p:cNvSpPr>
          <p:nvPr/>
        </p:nvSpPr>
        <p:spPr bwMode="auto">
          <a:xfrm>
            <a:off x="6324600" y="4114800"/>
            <a:ext cx="16149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final state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95299" y="280987"/>
            <a:ext cx="8915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The Grammar Construction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9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/>
          <p:cNvSpPr txBox="1">
            <a:spLocks noChangeArrowheads="1"/>
          </p:cNvSpPr>
          <p:nvPr/>
        </p:nvSpPr>
        <p:spPr bwMode="auto">
          <a:xfrm>
            <a:off x="3816599" y="15240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95263"/>
            <a:ext cx="7543800" cy="53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/>
          <p:cNvSpPr txBox="1">
            <a:spLocks noChangeArrowheads="1"/>
          </p:cNvSpPr>
          <p:nvPr/>
        </p:nvSpPr>
        <p:spPr bwMode="auto">
          <a:xfrm>
            <a:off x="3732941" y="15240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30856"/>
            <a:ext cx="8382000" cy="54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7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/>
          <p:cNvSpPr txBox="1">
            <a:spLocks noChangeArrowheads="1"/>
          </p:cNvSpPr>
          <p:nvPr/>
        </p:nvSpPr>
        <p:spPr bwMode="auto">
          <a:xfrm>
            <a:off x="3644290" y="193130"/>
            <a:ext cx="21221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4400" dirty="0" smtClean="0"/>
              <a:t>Example</a:t>
            </a:r>
            <a:endParaRPr lang="en-US" altLang="en-US" sz="4400" dirty="0"/>
          </a:p>
        </p:txBody>
      </p:sp>
      <p:graphicFrame>
        <p:nvGraphicFramePr>
          <p:cNvPr id="594955" name="Object 11"/>
          <p:cNvGraphicFramePr>
            <a:graphicFrameLocks noChangeAspect="1"/>
          </p:cNvGraphicFramePr>
          <p:nvPr/>
        </p:nvGraphicFramePr>
        <p:xfrm>
          <a:off x="1524000" y="984250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0" name="Equation" r:id="rId3" imgW="1765300" imgH="469900" progId="Equation.3">
                  <p:embed/>
                </p:oleObj>
              </mc:Choice>
              <mc:Fallback>
                <p:oleObj name="Equation" r:id="rId3" imgW="1765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84250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7" name="Object 13"/>
          <p:cNvGraphicFramePr>
            <a:graphicFrameLocks noChangeAspect="1"/>
          </p:cNvGraphicFramePr>
          <p:nvPr/>
        </p:nvGraphicFramePr>
        <p:xfrm>
          <a:off x="1524000" y="160020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1" name="Equation" r:id="rId5" imgW="1790700" imgH="444500" progId="Equation.3">
                  <p:embed/>
                </p:oleObj>
              </mc:Choice>
              <mc:Fallback>
                <p:oleObj name="Equation" r:id="rId5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8" name="Object 14"/>
          <p:cNvGraphicFramePr>
            <a:graphicFrameLocks noChangeAspect="1"/>
          </p:cNvGraphicFramePr>
          <p:nvPr/>
        </p:nvGraphicFramePr>
        <p:xfrm>
          <a:off x="1600200" y="21336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2" name="Equation" r:id="rId7" imgW="1536700" imgH="469900" progId="Equation.3">
                  <p:embed/>
                </p:oleObj>
              </mc:Choice>
              <mc:Fallback>
                <p:oleObj name="Equation" r:id="rId7" imgW="1536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9" name="Object 15"/>
          <p:cNvGraphicFramePr>
            <a:graphicFrameLocks noChangeAspect="1"/>
          </p:cNvGraphicFramePr>
          <p:nvPr/>
        </p:nvGraphicFramePr>
        <p:xfrm>
          <a:off x="3886200" y="9906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3" name="Equation" r:id="rId9" imgW="1727200" imgH="469900" progId="Equation.3">
                  <p:embed/>
                </p:oleObj>
              </mc:Choice>
              <mc:Fallback>
                <p:oleObj name="Equation" r:id="rId9" imgW="1727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9906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0" name="Object 16"/>
          <p:cNvGraphicFramePr>
            <a:graphicFrameLocks noChangeAspect="1"/>
          </p:cNvGraphicFramePr>
          <p:nvPr/>
        </p:nvGraphicFramePr>
        <p:xfrm>
          <a:off x="3886200" y="1600200"/>
          <a:ext cx="163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4" name="Equation" r:id="rId11" imgW="1638300" imgH="444500" progId="Equation.3">
                  <p:embed/>
                </p:oleObj>
              </mc:Choice>
              <mc:Fallback>
                <p:oleObj name="Equation" r:id="rId11" imgW="1638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163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1" name="Object 17"/>
          <p:cNvGraphicFramePr>
            <a:graphicFrameLocks noChangeAspect="1"/>
          </p:cNvGraphicFramePr>
          <p:nvPr/>
        </p:nvGraphicFramePr>
        <p:xfrm>
          <a:off x="3886200" y="21336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5" name="Equation" r:id="rId13" imgW="1612900" imgH="469900" progId="Equation.3">
                  <p:embed/>
                </p:oleObj>
              </mc:Choice>
              <mc:Fallback>
                <p:oleObj name="Equation" r:id="rId13" imgW="1612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133600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4" name="Text Box 20"/>
          <p:cNvSpPr txBox="1">
            <a:spLocks noChangeArrowheads="1"/>
          </p:cNvSpPr>
          <p:nvPr/>
        </p:nvSpPr>
        <p:spPr bwMode="auto">
          <a:xfrm>
            <a:off x="381001" y="5181600"/>
            <a:ext cx="38164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Grammar production:</a:t>
            </a:r>
          </a:p>
        </p:txBody>
      </p:sp>
      <p:graphicFrame>
        <p:nvGraphicFramePr>
          <p:cNvPr id="594965" name="Object 21"/>
          <p:cNvGraphicFramePr>
            <a:graphicFrameLocks noChangeAspect="1"/>
          </p:cNvGraphicFramePr>
          <p:nvPr/>
        </p:nvGraphicFramePr>
        <p:xfrm>
          <a:off x="4724400" y="518160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6" name="Equation" r:id="rId15" imgW="2476440" imgH="609480" progId="Equation.3">
                  <p:embed/>
                </p:oleObj>
              </mc:Choice>
              <mc:Fallback>
                <p:oleObj name="Equation" r:id="rId15" imgW="24764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81600"/>
                        <a:ext cx="247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016500" y="33480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4464050" y="3505200"/>
          <a:ext cx="165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7" name="Equation" r:id="rId17" imgW="1650960" imgH="507960" progId="Equation.3">
                  <p:embed/>
                </p:oleObj>
              </mc:Choice>
              <mc:Fallback>
                <p:oleObj name="Equation" r:id="rId17" imgW="16509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3505200"/>
                        <a:ext cx="165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822575" y="36893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6934200" y="3657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6858000" y="3581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/>
        </p:nvGraphicFramePr>
        <p:xfrm>
          <a:off x="2905125" y="373538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8" name="Equation" r:id="rId19" imgW="444240" imgH="533160" progId="Equation.3">
                  <p:embed/>
                </p:oleObj>
              </mc:Choice>
              <mc:Fallback>
                <p:oleObj name="Equation" r:id="rId19" imgW="444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3735388"/>
                        <a:ext cx="442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6940550" y="36576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019" name="Equation" r:id="rId21" imgW="533160" imgH="609480" progId="Equation.3">
                  <p:embed/>
                </p:oleObj>
              </mc:Choice>
              <mc:Fallback>
                <p:oleObj name="Equation" r:id="rId21" imgW="533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3657600"/>
                        <a:ext cx="531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Freeform 10"/>
          <p:cNvSpPr>
            <a:spLocks/>
          </p:cNvSpPr>
          <p:nvPr/>
        </p:nvSpPr>
        <p:spPr bwMode="auto">
          <a:xfrm>
            <a:off x="2514600" y="2584450"/>
            <a:ext cx="1128713" cy="1181100"/>
          </a:xfrm>
          <a:custGeom>
            <a:avLst/>
            <a:gdLst>
              <a:gd name="T0" fmla="*/ 248 w 711"/>
              <a:gd name="T1" fmla="*/ 744 h 744"/>
              <a:gd name="T2" fmla="*/ 8 w 711"/>
              <a:gd name="T3" fmla="*/ 216 h 744"/>
              <a:gd name="T4" fmla="*/ 296 w 711"/>
              <a:gd name="T5" fmla="*/ 24 h 744"/>
              <a:gd name="T6" fmla="*/ 680 w 711"/>
              <a:gd name="T7" fmla="*/ 120 h 744"/>
              <a:gd name="T8" fmla="*/ 488 w 711"/>
              <a:gd name="T9" fmla="*/ 744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744">
                <a:moveTo>
                  <a:pt x="248" y="744"/>
                </a:moveTo>
                <a:cubicBezTo>
                  <a:pt x="124" y="539"/>
                  <a:pt x="0" y="335"/>
                  <a:pt x="8" y="216"/>
                </a:cubicBezTo>
                <a:cubicBezTo>
                  <a:pt x="15" y="96"/>
                  <a:pt x="184" y="40"/>
                  <a:pt x="296" y="24"/>
                </a:cubicBezTo>
                <a:cubicBezTo>
                  <a:pt x="408" y="8"/>
                  <a:pt x="648" y="0"/>
                  <a:pt x="680" y="120"/>
                </a:cubicBezTo>
                <a:cubicBezTo>
                  <a:pt x="711" y="239"/>
                  <a:pt x="599" y="491"/>
                  <a:pt x="488" y="7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V="1">
            <a:off x="2209800" y="4032250"/>
            <a:ext cx="6096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18"/>
          <p:cNvSpPr>
            <a:spLocks noChangeShapeType="1"/>
          </p:cNvSpPr>
          <p:nvPr/>
        </p:nvSpPr>
        <p:spPr bwMode="auto">
          <a:xfrm>
            <a:off x="3429000" y="4038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Oval 19"/>
          <p:cNvSpPr>
            <a:spLocks noChangeArrowheads="1"/>
          </p:cNvSpPr>
          <p:nvPr/>
        </p:nvSpPr>
        <p:spPr bwMode="auto">
          <a:xfrm>
            <a:off x="4114800" y="3429000"/>
            <a:ext cx="22860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777682"/>
              </p:ext>
            </p:extLst>
          </p:nvPr>
        </p:nvGraphicFramePr>
        <p:xfrm>
          <a:off x="381001" y="1447801"/>
          <a:ext cx="8153399" cy="127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0" name="Equation" r:id="rId3" imgW="8902440" imgH="1396800" progId="Equation.3">
                  <p:embed/>
                </p:oleObj>
              </mc:Choice>
              <mc:Fallback>
                <p:oleObj name="Equation" r:id="rId3" imgW="89024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1" y="1447801"/>
                        <a:ext cx="8153399" cy="1279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02455"/>
              </p:ext>
            </p:extLst>
          </p:nvPr>
        </p:nvGraphicFramePr>
        <p:xfrm>
          <a:off x="381000" y="3200400"/>
          <a:ext cx="8153400" cy="131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1" name="Equation" r:id="rId5" imgW="8686800" imgH="1396800" progId="Equation.3">
                  <p:embed/>
                </p:oleObj>
              </mc:Choice>
              <mc:Fallback>
                <p:oleObj name="Equation" r:id="rId5" imgW="868680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00400"/>
                        <a:ext cx="8153400" cy="1310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300672"/>
              </p:ext>
            </p:extLst>
          </p:nvPr>
        </p:nvGraphicFramePr>
        <p:xfrm>
          <a:off x="417515" y="5029200"/>
          <a:ext cx="8116886" cy="124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2" name="Equation" r:id="rId7" imgW="9105840" imgH="1396800" progId="Equation.3">
                  <p:embed/>
                </p:oleObj>
              </mc:Choice>
              <mc:Fallback>
                <p:oleObj name="Equation" r:id="rId7" imgW="91058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5" y="5029200"/>
                        <a:ext cx="8116886" cy="1245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2595766" y="234168"/>
            <a:ext cx="47509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Resulting </a:t>
            </a:r>
            <a:r>
              <a:rPr lang="en-US" altLang="en-US" sz="4400" dirty="0" smtClean="0"/>
              <a:t>Grammar</a:t>
            </a:r>
            <a:endParaRPr lang="en-US" altLang="en-US" sz="4400" dirty="0"/>
          </a:p>
        </p:txBody>
      </p:sp>
      <p:graphicFrame>
        <p:nvGraphicFramePr>
          <p:cNvPr id="5959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11865"/>
              </p:ext>
            </p:extLst>
          </p:nvPr>
        </p:nvGraphicFramePr>
        <p:xfrm>
          <a:off x="2595766" y="886183"/>
          <a:ext cx="3347834" cy="489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3" name="Equation" r:id="rId9" imgW="4165560" imgH="609480" progId="Equation.3">
                  <p:embed/>
                </p:oleObj>
              </mc:Choice>
              <mc:Fallback>
                <p:oleObj name="Equation" r:id="rId9" imgW="4165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766" y="886183"/>
                        <a:ext cx="3347834" cy="489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76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6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186319"/>
              </p:ext>
            </p:extLst>
          </p:nvPr>
        </p:nvGraphicFramePr>
        <p:xfrm>
          <a:off x="404815" y="1041400"/>
          <a:ext cx="8053386" cy="1233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0" name="Equation" r:id="rId3" imgW="9118440" imgH="1396800" progId="Equation.3">
                  <p:embed/>
                </p:oleObj>
              </mc:Choice>
              <mc:Fallback>
                <p:oleObj name="Equation" r:id="rId3" imgW="91184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5" y="1041400"/>
                        <a:ext cx="8053386" cy="1233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01483"/>
              </p:ext>
            </p:extLst>
          </p:nvPr>
        </p:nvGraphicFramePr>
        <p:xfrm>
          <a:off x="1492250" y="3175000"/>
          <a:ext cx="2349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1" name="Equation" r:id="rId5" imgW="2349360" imgH="1244520" progId="Equation.3">
                  <p:embed/>
                </p:oleObj>
              </mc:Choice>
              <mc:Fallback>
                <p:oleObj name="Equation" r:id="rId5" imgW="234936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175000"/>
                        <a:ext cx="23495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6996" name="Object 4"/>
          <p:cNvGraphicFramePr>
            <a:graphicFrameLocks noChangeAspect="1"/>
          </p:cNvGraphicFramePr>
          <p:nvPr/>
        </p:nvGraphicFramePr>
        <p:xfrm>
          <a:off x="1524000" y="441960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2" name="Equation" r:id="rId7" imgW="2476440" imgH="609480" progId="Equation.3">
                  <p:embed/>
                </p:oleObj>
              </mc:Choice>
              <mc:Fallback>
                <p:oleObj name="Equation" r:id="rId7" imgW="24764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19600"/>
                        <a:ext cx="2476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95766" y="234168"/>
            <a:ext cx="47509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Resulting </a:t>
            </a:r>
            <a:r>
              <a:rPr lang="en-US" altLang="en-US" sz="4400" dirty="0" smtClean="0"/>
              <a:t>Grammar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997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2286000"/>
            <a:ext cx="7772400" cy="1143000"/>
          </a:xfrm>
        </p:spPr>
        <p:txBody>
          <a:bodyPr anchor="ctr"/>
          <a:lstStyle/>
          <a:p>
            <a:r>
              <a:rPr lang="en-US" altLang="en-US" sz="3600" i="1" dirty="0"/>
              <a:t>Converting</a:t>
            </a:r>
            <a:r>
              <a:rPr lang="en-US" altLang="en-US" sz="3600" dirty="0"/>
              <a:t> </a:t>
            </a:r>
            <a:br>
              <a:rPr lang="en-US" altLang="en-US" sz="3600" dirty="0"/>
            </a:br>
            <a:r>
              <a:rPr lang="en-US" altLang="en-US" sz="3600" dirty="0"/>
              <a:t>Context-Free Grammars</a:t>
            </a:r>
            <a:br>
              <a:rPr lang="en-US" altLang="en-US" sz="3600" dirty="0"/>
            </a:br>
            <a:r>
              <a:rPr lang="en-US" altLang="en-US" sz="3600" dirty="0"/>
              <a:t>to </a:t>
            </a:r>
            <a:br>
              <a:rPr lang="en-US" altLang="en-US" sz="3600" dirty="0"/>
            </a:br>
            <a:r>
              <a:rPr lang="en-US" altLang="en-US" sz="3600" dirty="0"/>
              <a:t>NPDAs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7033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2971800" y="133846"/>
            <a:ext cx="46306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Derivation of </a:t>
            </a:r>
            <a:r>
              <a:rPr lang="en-US" altLang="en-US" sz="4400" dirty="0" smtClean="0"/>
              <a:t>String</a:t>
            </a:r>
            <a:endParaRPr lang="en-US" altLang="en-US" sz="4400" dirty="0"/>
          </a:p>
        </p:txBody>
      </p:sp>
      <p:graphicFrame>
        <p:nvGraphicFramePr>
          <p:cNvPr id="598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08835"/>
              </p:ext>
            </p:extLst>
          </p:nvPr>
        </p:nvGraphicFramePr>
        <p:xfrm>
          <a:off x="6089650" y="1017587"/>
          <a:ext cx="105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0" name="Equation" r:id="rId3" imgW="1054080" imgH="431640" progId="Equation.3">
                  <p:embed/>
                </p:oleObj>
              </mc:Choice>
              <mc:Fallback>
                <p:oleObj name="Equation" r:id="rId3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017587"/>
                        <a:ext cx="105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0" name="Object 4"/>
          <p:cNvGraphicFramePr>
            <a:graphicFrameLocks noChangeAspect="1"/>
          </p:cNvGraphicFramePr>
          <p:nvPr/>
        </p:nvGraphicFramePr>
        <p:xfrm>
          <a:off x="381000" y="1676400"/>
          <a:ext cx="210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1" name="Equation" r:id="rId5" imgW="2108160" imgH="609480" progId="Equation.3">
                  <p:embed/>
                </p:oleObj>
              </mc:Choice>
              <mc:Fallback>
                <p:oleObj name="Equation" r:id="rId5" imgW="2108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210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1" name="Object 5"/>
          <p:cNvGraphicFramePr>
            <a:graphicFrameLocks noChangeAspect="1"/>
          </p:cNvGraphicFramePr>
          <p:nvPr/>
        </p:nvGraphicFramePr>
        <p:xfrm>
          <a:off x="2819400" y="1676400"/>
          <a:ext cx="381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2" name="Equation" r:id="rId7" imgW="3809880" imgH="609480" progId="Equation.3">
                  <p:embed/>
                </p:oleObj>
              </mc:Choice>
              <mc:Fallback>
                <p:oleObj name="Equation" r:id="rId7" imgW="380988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3810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2" name="Object 6"/>
          <p:cNvGraphicFramePr>
            <a:graphicFrameLocks noChangeAspect="1"/>
          </p:cNvGraphicFramePr>
          <p:nvPr/>
        </p:nvGraphicFramePr>
        <p:xfrm>
          <a:off x="4114800" y="2743200"/>
          <a:ext cx="2578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3" name="Equation" r:id="rId9" imgW="2577960" imgH="609480" progId="Equation.3">
                  <p:embed/>
                </p:oleObj>
              </mc:Choice>
              <mc:Fallback>
                <p:oleObj name="Equation" r:id="rId9" imgW="25779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2578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3" name="Object 7"/>
          <p:cNvGraphicFramePr>
            <a:graphicFrameLocks noChangeAspect="1"/>
          </p:cNvGraphicFramePr>
          <p:nvPr/>
        </p:nvGraphicFramePr>
        <p:xfrm>
          <a:off x="2514600" y="3810000"/>
          <a:ext cx="419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4" name="Equation" r:id="rId11" imgW="4190760" imgH="609480" progId="Equation.3">
                  <p:embed/>
                </p:oleObj>
              </mc:Choice>
              <mc:Fallback>
                <p:oleObj name="Equation" r:id="rId11" imgW="41907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419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4" name="Object 8"/>
          <p:cNvGraphicFramePr>
            <a:graphicFrameLocks noChangeAspect="1"/>
          </p:cNvGraphicFramePr>
          <p:nvPr/>
        </p:nvGraphicFramePr>
        <p:xfrm>
          <a:off x="3581400" y="4953000"/>
          <a:ext cx="3035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5" name="Equation" r:id="rId13" imgW="3035160" imgH="609480" progId="Equation.3">
                  <p:embed/>
                </p:oleObj>
              </mc:Choice>
              <mc:Fallback>
                <p:oleObj name="Equation" r:id="rId13" imgW="30351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3035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5" name="Object 9"/>
          <p:cNvGraphicFramePr>
            <a:graphicFrameLocks noChangeAspect="1"/>
          </p:cNvGraphicFramePr>
          <p:nvPr/>
        </p:nvGraphicFramePr>
        <p:xfrm>
          <a:off x="6883400" y="4933951"/>
          <a:ext cx="105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6" name="Equation" r:id="rId15" imgW="1054080" imgH="431640" progId="Equation.3">
                  <p:embed/>
                </p:oleObj>
              </mc:Choice>
              <mc:Fallback>
                <p:oleObj name="Equation" r:id="rId15" imgW="1054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4933951"/>
                        <a:ext cx="105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447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/>
          <p:cNvSpPr txBox="1">
            <a:spLocks noChangeArrowheads="1"/>
          </p:cNvSpPr>
          <p:nvPr/>
        </p:nvSpPr>
        <p:spPr bwMode="auto">
          <a:xfrm>
            <a:off x="701080" y="1293077"/>
            <a:ext cx="36326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In general, in Grammar:</a:t>
            </a:r>
          </a:p>
        </p:txBody>
      </p:sp>
      <p:graphicFrame>
        <p:nvGraphicFramePr>
          <p:cNvPr id="5990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136887"/>
              </p:ext>
            </p:extLst>
          </p:nvPr>
        </p:nvGraphicFramePr>
        <p:xfrm>
          <a:off x="3200400" y="1554687"/>
          <a:ext cx="26416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8" name="Equation" r:id="rId3" imgW="2641320" imgH="1079280" progId="Equation.3">
                  <p:embed/>
                </p:oleObj>
              </mc:Choice>
              <mc:Fallback>
                <p:oleObj name="Equation" r:id="rId3" imgW="26413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54687"/>
                        <a:ext cx="26416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3429000" y="2743200"/>
            <a:ext cx="19832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if and only if</a:t>
            </a:r>
          </a:p>
        </p:txBody>
      </p:sp>
      <p:graphicFrame>
        <p:nvGraphicFramePr>
          <p:cNvPr id="599045" name="Object 5"/>
          <p:cNvGraphicFramePr>
            <a:graphicFrameLocks noChangeAspect="1"/>
          </p:cNvGraphicFramePr>
          <p:nvPr/>
        </p:nvGraphicFramePr>
        <p:xfrm>
          <a:off x="1905000" y="4267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9" name="Equation" r:id="rId5" imgW="368280" imgH="304560" progId="Equation.3">
                  <p:embed/>
                </p:oleObj>
              </mc:Choice>
              <mc:Fallback>
                <p:oleObj name="Equation" r:id="rId5" imgW="368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46" name="Text Box 6"/>
          <p:cNvSpPr txBox="1">
            <a:spLocks noChangeArrowheads="1"/>
          </p:cNvSpPr>
          <p:nvPr/>
        </p:nvSpPr>
        <p:spPr bwMode="auto">
          <a:xfrm>
            <a:off x="2438401" y="4114800"/>
            <a:ext cx="37389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is accepted by the NPDA</a:t>
            </a:r>
          </a:p>
        </p:txBody>
      </p:sp>
      <p:graphicFrame>
        <p:nvGraphicFramePr>
          <p:cNvPr id="599047" name="Object 7"/>
          <p:cNvGraphicFramePr>
            <a:graphicFrameLocks noChangeAspect="1"/>
          </p:cNvGraphicFramePr>
          <p:nvPr/>
        </p:nvGraphicFramePr>
        <p:xfrm>
          <a:off x="4838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0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971800" y="133846"/>
            <a:ext cx="46306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Derivation of </a:t>
            </a:r>
            <a:r>
              <a:rPr lang="en-US" altLang="en-US" sz="4400" dirty="0" smtClean="0"/>
              <a:t>String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54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4164733" y="329941"/>
            <a:ext cx="287726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 smtClean="0"/>
              <a:t>Explanation</a:t>
            </a:r>
            <a:endParaRPr lang="en-US" altLang="en-US" sz="4400" dirty="0"/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4395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By construction of Grammar:</a:t>
            </a:r>
          </a:p>
        </p:txBody>
      </p:sp>
      <p:graphicFrame>
        <p:nvGraphicFramePr>
          <p:cNvPr id="600068" name="Object 4"/>
          <p:cNvGraphicFramePr>
            <a:graphicFrameLocks noChangeAspect="1"/>
          </p:cNvGraphicFramePr>
          <p:nvPr/>
        </p:nvGraphicFramePr>
        <p:xfrm>
          <a:off x="3613150" y="1866901"/>
          <a:ext cx="25527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4" name="Equation" r:id="rId3" imgW="2552400" imgH="1079280" progId="Equation.3">
                  <p:embed/>
                </p:oleObj>
              </mc:Choice>
              <mc:Fallback>
                <p:oleObj name="Equation" r:id="rId3" imgW="255240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1866901"/>
                        <a:ext cx="25527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3505200" y="3352800"/>
            <a:ext cx="19832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if and only if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1295401" y="4495800"/>
            <a:ext cx="83057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in the NPDA going from </a:t>
            </a:r>
            <a:r>
              <a:rPr lang="en-US" altLang="en-US" sz="2800" dirty="0" smtClean="0"/>
              <a:t>       to	      the </a:t>
            </a:r>
            <a:r>
              <a:rPr lang="en-US" altLang="en-US" sz="2800" dirty="0"/>
              <a:t>stack doesn’t change </a:t>
            </a:r>
            <a:r>
              <a:rPr lang="en-US" altLang="en-US" sz="2800" dirty="0" smtClean="0"/>
              <a:t>below	and        </a:t>
            </a:r>
            <a:r>
              <a:rPr lang="en-US" altLang="en-US" sz="2800" dirty="0"/>
              <a:t>is removed from stack  </a:t>
            </a:r>
          </a:p>
        </p:txBody>
      </p:sp>
      <p:graphicFrame>
        <p:nvGraphicFramePr>
          <p:cNvPr id="600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959825"/>
              </p:ext>
            </p:extLst>
          </p:nvPr>
        </p:nvGraphicFramePr>
        <p:xfrm>
          <a:off x="4838700" y="4453340"/>
          <a:ext cx="393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5" name="Equation" r:id="rId5" imgW="393480" imgH="583920" progId="Equation.3">
                  <p:embed/>
                </p:oleObj>
              </mc:Choice>
              <mc:Fallback>
                <p:oleObj name="Equation" r:id="rId5" imgW="3934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453340"/>
                        <a:ext cx="393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072" name="Object 8"/>
          <p:cNvGraphicFramePr>
            <a:graphicFrameLocks noChangeAspect="1"/>
          </p:cNvGraphicFramePr>
          <p:nvPr/>
        </p:nvGraphicFramePr>
        <p:xfrm>
          <a:off x="4838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6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563364"/>
              </p:ext>
            </p:extLst>
          </p:nvPr>
        </p:nvGraphicFramePr>
        <p:xfrm>
          <a:off x="5918200" y="4453340"/>
          <a:ext cx="49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7" name="Equation" r:id="rId9" imgW="495000" imgH="660240" progId="Equation.3">
                  <p:embed/>
                </p:oleObj>
              </mc:Choice>
              <mc:Fallback>
                <p:oleObj name="Equation" r:id="rId9" imgW="4950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453340"/>
                        <a:ext cx="495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39663"/>
              </p:ext>
            </p:extLst>
          </p:nvPr>
        </p:nvGraphicFramePr>
        <p:xfrm>
          <a:off x="4838700" y="4985298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8" name="Equation" r:id="rId11" imgW="368280" imgH="406080" progId="Equation.3">
                  <p:embed/>
                </p:oleObj>
              </mc:Choice>
              <mc:Fallback>
                <p:oleObj name="Equation" r:id="rId11" imgW="368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985298"/>
                        <a:ext cx="36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481418"/>
              </p:ext>
            </p:extLst>
          </p:nvPr>
        </p:nvGraphicFramePr>
        <p:xfrm>
          <a:off x="3584717" y="5004147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9" name="Equation" r:id="rId13" imgW="330120" imgH="368280" progId="Equation.3">
                  <p:embed/>
                </p:oleObj>
              </mc:Choice>
              <mc:Fallback>
                <p:oleObj name="Equation" r:id="rId13" imgW="3301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717" y="5004147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35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</a:t>
            </a:r>
            <a:r>
              <a:rPr lang="en-US" smtClean="0"/>
              <a:t>this lecture </a:t>
            </a:r>
            <a:r>
              <a:rPr lang="en-US" dirty="0" smtClean="0"/>
              <a:t>conversion of  context-free grammars to NPDAs is discussed </a:t>
            </a:r>
          </a:p>
          <a:p>
            <a:pPr algn="just"/>
            <a:r>
              <a:rPr lang="en-US" dirty="0" smtClean="0"/>
              <a:t>For any context-free language there is an NPDA that accepts the same language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6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Text Box 2"/>
          <p:cNvSpPr txBox="1">
            <a:spLocks noChangeArrowheads="1"/>
          </p:cNvSpPr>
          <p:nvPr/>
        </p:nvSpPr>
        <p:spPr bwMode="auto">
          <a:xfrm>
            <a:off x="2875582" y="152400"/>
            <a:ext cx="51835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An </a:t>
            </a:r>
            <a:r>
              <a:rPr lang="en-US" altLang="en-US" sz="4400" dirty="0" smtClean="0"/>
              <a:t>Example Grammar</a:t>
            </a:r>
            <a:endParaRPr lang="en-US" altLang="en-US" dirty="0"/>
          </a:p>
        </p:txBody>
      </p:sp>
      <p:graphicFrame>
        <p:nvGraphicFramePr>
          <p:cNvPr id="560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122337"/>
              </p:ext>
            </p:extLst>
          </p:nvPr>
        </p:nvGraphicFramePr>
        <p:xfrm>
          <a:off x="3733800" y="1600200"/>
          <a:ext cx="1600200" cy="2075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3" imgW="2095200" imgH="2717640" progId="Equation.3">
                  <p:embed/>
                </p:oleObj>
              </mc:Choice>
              <mc:Fallback>
                <p:oleObj name="Equation" r:id="rId3" imgW="2095200" imgH="271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00200"/>
                        <a:ext cx="1600200" cy="2075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601690" y="4191000"/>
            <a:ext cx="45477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What is the equivalent NPDA?</a:t>
            </a:r>
          </a:p>
        </p:txBody>
      </p:sp>
    </p:spTree>
    <p:extLst>
      <p:ext uri="{BB962C8B-B14F-4D97-AF65-F5344CB8AC3E}">
        <p14:creationId xmlns:p14="http://schemas.microsoft.com/office/powerpoint/2010/main" val="248186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77" name="Text Box 25"/>
          <p:cNvSpPr txBox="1">
            <a:spLocks noChangeArrowheads="1"/>
          </p:cNvSpPr>
          <p:nvPr/>
        </p:nvSpPr>
        <p:spPr bwMode="auto">
          <a:xfrm>
            <a:off x="524870" y="316468"/>
            <a:ext cx="14543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Grammar:</a:t>
            </a:r>
          </a:p>
        </p:txBody>
      </p:sp>
      <p:sp>
        <p:nvSpPr>
          <p:cNvPr id="561178" name="Text Box 26"/>
          <p:cNvSpPr txBox="1">
            <a:spLocks noChangeArrowheads="1"/>
          </p:cNvSpPr>
          <p:nvPr/>
        </p:nvSpPr>
        <p:spPr bwMode="auto">
          <a:xfrm>
            <a:off x="3433421" y="1863031"/>
            <a:ext cx="11235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NPDA:</a:t>
            </a:r>
          </a:p>
        </p:txBody>
      </p:sp>
      <p:graphicFrame>
        <p:nvGraphicFramePr>
          <p:cNvPr id="561179" name="Object 27"/>
          <p:cNvGraphicFramePr>
            <a:graphicFrameLocks noChangeAspect="1"/>
          </p:cNvGraphicFramePr>
          <p:nvPr/>
        </p:nvGraphicFramePr>
        <p:xfrm>
          <a:off x="3009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0" name="Equation" r:id="rId3" imgW="2387520" imgH="2539800" progId="Equation.3">
                  <p:embed/>
                </p:oleObj>
              </mc:Choice>
              <mc:Fallback>
                <p:oleObj name="Equation" r:id="rId3" imgW="2387520" imgH="25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80" name="Object 28"/>
          <p:cNvGraphicFramePr>
            <a:graphicFrameLocks noChangeAspect="1"/>
          </p:cNvGraphicFramePr>
          <p:nvPr/>
        </p:nvGraphicFramePr>
        <p:xfrm>
          <a:off x="495300" y="685800"/>
          <a:ext cx="1892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1" name="Equation" r:id="rId5" imgW="1892160" imgH="2438280" progId="Equation.3">
                  <p:embed/>
                </p:oleObj>
              </mc:Choice>
              <mc:Fallback>
                <p:oleObj name="Equation" r:id="rId5" imgW="1892160" imgH="243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685800"/>
                        <a:ext cx="1892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1181" name="Object 29"/>
          <p:cNvGraphicFramePr>
            <a:graphicFrameLocks noChangeAspect="1"/>
          </p:cNvGraphicFramePr>
          <p:nvPr/>
        </p:nvGraphicFramePr>
        <p:xfrm>
          <a:off x="5638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2" name="Equation" r:id="rId7" imgW="1638000" imgH="1168200" progId="Equation.3">
                  <p:embed/>
                </p:oleObj>
              </mc:Choice>
              <mc:Fallback>
                <p:oleObj name="Equation" r:id="rId7" imgW="1638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875582" y="152400"/>
            <a:ext cx="51835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An </a:t>
            </a:r>
            <a:r>
              <a:rPr lang="en-US" altLang="en-US" sz="4400" dirty="0" smtClean="0"/>
              <a:t>Example Grammar</a:t>
            </a:r>
            <a:endParaRPr lang="en-US" altLang="en-US" dirty="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27" name="Oval 11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Oval 14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Oval 15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" name="Object 18"/>
          <p:cNvGraphicFramePr>
            <a:graphicFrameLocks noChangeAspect="1"/>
          </p:cNvGraphicFramePr>
          <p:nvPr/>
        </p:nvGraphicFramePr>
        <p:xfrm>
          <a:off x="993775" y="60960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3" name="Equation" r:id="rId9" imgW="444500" imgH="469900" progId="Equation.3">
                  <p:embed/>
                </p:oleObj>
              </mc:Choice>
              <mc:Fallback>
                <p:oleObj name="Equation" r:id="rId9" imgW="444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6096000"/>
                        <a:ext cx="44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9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4" name="Equation" r:id="rId11" imgW="381000" imgH="457200" progId="Equation.3">
                  <p:embed/>
                </p:oleObj>
              </mc:Choice>
              <mc:Fallback>
                <p:oleObj name="Equation" r:id="rId11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1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5"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3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6" name="Equation" r:id="rId15" imgW="1714320" imgH="482400" progId="Equation.3">
                  <p:embed/>
                </p:oleObj>
              </mc:Choice>
              <mc:Fallback>
                <p:oleObj name="Equation" r:id="rId15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4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17"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Freeform 30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8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Text Box 1026"/>
          <p:cNvSpPr txBox="1">
            <a:spLocks noChangeArrowheads="1"/>
          </p:cNvSpPr>
          <p:nvPr/>
        </p:nvSpPr>
        <p:spPr bwMode="auto">
          <a:xfrm>
            <a:off x="746124" y="1244601"/>
            <a:ext cx="8855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dirty="0"/>
              <a:t>The NPDA simulates </a:t>
            </a:r>
            <a:r>
              <a:rPr lang="en-US" altLang="en-US" sz="2800" dirty="0" smtClean="0"/>
              <a:t>leftmost </a:t>
            </a:r>
            <a:r>
              <a:rPr lang="en-US" altLang="en-US" sz="2800" dirty="0"/>
              <a:t>derivations of the grammar</a:t>
            </a:r>
          </a:p>
        </p:txBody>
      </p:sp>
      <p:sp>
        <p:nvSpPr>
          <p:cNvPr id="574467" name="Text Box 1027"/>
          <p:cNvSpPr txBox="1">
            <a:spLocks noChangeArrowheads="1"/>
          </p:cNvSpPr>
          <p:nvPr/>
        </p:nvSpPr>
        <p:spPr bwMode="auto">
          <a:xfrm>
            <a:off x="2831143" y="1981200"/>
            <a:ext cx="3493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L(</a:t>
            </a:r>
            <a:r>
              <a:rPr lang="en-US" altLang="en-US" sz="2800" dirty="0">
                <a:solidFill>
                  <a:srgbClr val="FF0000"/>
                </a:solidFill>
              </a:rPr>
              <a:t>Grammar</a:t>
            </a:r>
            <a:r>
              <a:rPr lang="en-US" altLang="en-US" sz="2800" dirty="0"/>
              <a:t>) = L(</a:t>
            </a:r>
            <a:r>
              <a:rPr lang="en-US" altLang="en-US" sz="2800" dirty="0">
                <a:solidFill>
                  <a:srgbClr val="FF0000"/>
                </a:solidFill>
              </a:rPr>
              <a:t>NPDA</a:t>
            </a:r>
            <a:r>
              <a:rPr lang="en-US" altLang="en-US" sz="2800" dirty="0"/>
              <a:t>)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75582" y="152400"/>
            <a:ext cx="51835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An </a:t>
            </a:r>
            <a:r>
              <a:rPr lang="en-US" altLang="en-US" sz="4400" dirty="0" smtClean="0"/>
              <a:t>Example Grammar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140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Text Box 2"/>
          <p:cNvSpPr txBox="1">
            <a:spLocks noChangeArrowheads="1"/>
          </p:cNvSpPr>
          <p:nvPr/>
        </p:nvSpPr>
        <p:spPr bwMode="auto">
          <a:xfrm>
            <a:off x="543637" y="1110734"/>
            <a:ext cx="1666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Grammar:</a:t>
            </a:r>
          </a:p>
        </p:txBody>
      </p:sp>
      <p:graphicFrame>
        <p:nvGraphicFramePr>
          <p:cNvPr id="562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394"/>
              </p:ext>
            </p:extLst>
          </p:nvPr>
        </p:nvGraphicFramePr>
        <p:xfrm>
          <a:off x="2590800" y="1295400"/>
          <a:ext cx="1892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3" imgW="1892160" imgH="2438280" progId="Equation.3">
                  <p:embed/>
                </p:oleObj>
              </mc:Choice>
              <mc:Fallback>
                <p:oleObj name="Equation" r:id="rId3" imgW="1892160" imgH="243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95400"/>
                        <a:ext cx="1892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533401" y="3886200"/>
            <a:ext cx="33508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A leftmost derivation:</a:t>
            </a:r>
          </a:p>
        </p:txBody>
      </p:sp>
      <p:graphicFrame>
        <p:nvGraphicFramePr>
          <p:cNvPr id="562182" name="Object 6"/>
          <p:cNvGraphicFramePr>
            <a:graphicFrameLocks noChangeAspect="1"/>
          </p:cNvGraphicFramePr>
          <p:nvPr/>
        </p:nvGraphicFramePr>
        <p:xfrm>
          <a:off x="1377950" y="4800601"/>
          <a:ext cx="68468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Equation" r:id="rId5" imgW="6845040" imgH="393480" progId="Equation.3">
                  <p:embed/>
                </p:oleObj>
              </mc:Choice>
              <mc:Fallback>
                <p:oleObj name="Equation" r:id="rId5" imgW="6845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800601"/>
                        <a:ext cx="68468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875582" y="152400"/>
            <a:ext cx="518353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An </a:t>
            </a:r>
            <a:r>
              <a:rPr lang="en-US" altLang="en-US" sz="4400" dirty="0" smtClean="0"/>
              <a:t>Example Grammar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226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3565062" y="100142"/>
            <a:ext cx="386926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400" dirty="0"/>
              <a:t>NPDA </a:t>
            </a:r>
            <a:r>
              <a:rPr lang="en-US" altLang="en-US" sz="4400" dirty="0" smtClean="0"/>
              <a:t>Execution</a:t>
            </a:r>
            <a:endParaRPr lang="en-US" altLang="en-US" sz="4400" dirty="0"/>
          </a:p>
        </p:txBody>
      </p:sp>
      <p:graphicFrame>
        <p:nvGraphicFramePr>
          <p:cNvPr id="563216" name="Object 16"/>
          <p:cNvGraphicFramePr>
            <a:graphicFrameLocks noChangeAspect="1"/>
          </p:cNvGraphicFramePr>
          <p:nvPr/>
        </p:nvGraphicFramePr>
        <p:xfrm>
          <a:off x="3009900" y="2362200"/>
          <a:ext cx="23876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4" name="Equation" r:id="rId3" imgW="2387520" imgH="2539800" progId="Equation.3">
                  <p:embed/>
                </p:oleObj>
              </mc:Choice>
              <mc:Fallback>
                <p:oleObj name="Equation" r:id="rId3" imgW="2387520" imgH="25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362200"/>
                        <a:ext cx="23876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17" name="Object 17"/>
          <p:cNvGraphicFramePr>
            <a:graphicFrameLocks noChangeAspect="1"/>
          </p:cNvGraphicFramePr>
          <p:nvPr/>
        </p:nvGraphicFramePr>
        <p:xfrm>
          <a:off x="5638800" y="3733800"/>
          <a:ext cx="1638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5" name="Equation" r:id="rId5" imgW="1638000" imgH="1168200" progId="Equation.3">
                  <p:embed/>
                </p:oleObj>
              </mc:Choice>
              <mc:Fallback>
                <p:oleObj name="Equation" r:id="rId5" imgW="16380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33800"/>
                        <a:ext cx="16383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1" name="Rectangle 21"/>
          <p:cNvSpPr>
            <a:spLocks noChangeArrowheads="1"/>
          </p:cNvSpPr>
          <p:nvPr/>
        </p:nvSpPr>
        <p:spPr bwMode="auto">
          <a:xfrm>
            <a:off x="7848600" y="2386290"/>
            <a:ext cx="914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22" name="Text Box 22"/>
          <p:cNvSpPr txBox="1">
            <a:spLocks noChangeArrowheads="1"/>
          </p:cNvSpPr>
          <p:nvPr/>
        </p:nvSpPr>
        <p:spPr bwMode="auto">
          <a:xfrm>
            <a:off x="7620001" y="3048000"/>
            <a:ext cx="6771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Stack</a:t>
            </a:r>
          </a:p>
        </p:txBody>
      </p:sp>
      <p:graphicFrame>
        <p:nvGraphicFramePr>
          <p:cNvPr id="563223" name="Object 23"/>
          <p:cNvGraphicFramePr>
            <a:graphicFrameLocks noChangeAspect="1"/>
          </p:cNvGraphicFramePr>
          <p:nvPr/>
        </p:nvGraphicFramePr>
        <p:xfrm>
          <a:off x="8229600" y="2362200"/>
          <a:ext cx="22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6" name="Equation" r:id="rId7" imgW="228600" imgH="419100" progId="Equation.3">
                  <p:embed/>
                </p:oleObj>
              </mc:Choice>
              <mc:Fallback>
                <p:oleObj name="Equation" r:id="rId7" imgW="22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362200"/>
                        <a:ext cx="22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8" name="Text Box 38"/>
          <p:cNvSpPr txBox="1">
            <a:spLocks noChangeArrowheads="1"/>
          </p:cNvSpPr>
          <p:nvPr/>
        </p:nvSpPr>
        <p:spPr bwMode="auto">
          <a:xfrm>
            <a:off x="4886196" y="1466334"/>
            <a:ext cx="8194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Time 0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152400" y="914400"/>
            <a:ext cx="1239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smtClean="0">
                <a:solidFill>
                  <a:srgbClr val="3333CC"/>
                </a:solidFill>
                <a:latin typeface="Comic Sans MS" panose="030F0702030302020204" pitchFamily="66" charset="0"/>
              </a:rPr>
              <a:t>Input</a:t>
            </a: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1524000" y="838200"/>
            <a:ext cx="2727325" cy="76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2209800" y="8382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7" name="Line 28"/>
          <p:cNvSpPr>
            <a:spLocks noChangeShapeType="1"/>
          </p:cNvSpPr>
          <p:nvPr/>
        </p:nvSpPr>
        <p:spPr bwMode="auto">
          <a:xfrm>
            <a:off x="2895600" y="8382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8" name="Line 29"/>
          <p:cNvSpPr>
            <a:spLocks noChangeShapeType="1"/>
          </p:cNvSpPr>
          <p:nvPr/>
        </p:nvSpPr>
        <p:spPr bwMode="auto">
          <a:xfrm>
            <a:off x="3581400" y="8382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39" name="Object 30"/>
          <p:cNvGraphicFramePr>
            <a:graphicFrameLocks noChangeAspect="1"/>
          </p:cNvGraphicFramePr>
          <p:nvPr/>
        </p:nvGraphicFramePr>
        <p:xfrm>
          <a:off x="1752600" y="1143000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7" name="Equation" r:id="rId9" imgW="254000" imgH="254000" progId="Equation.3">
                  <p:embed/>
                </p:oleObj>
              </mc:Choice>
              <mc:Fallback>
                <p:oleObj name="Equation" r:id="rId9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1"/>
          <p:cNvGraphicFramePr>
            <a:graphicFrameLocks noChangeAspect="1"/>
          </p:cNvGraphicFramePr>
          <p:nvPr/>
        </p:nvGraphicFramePr>
        <p:xfrm>
          <a:off x="3108325" y="1182688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8" name="Equation" r:id="rId11" imgW="254000" imgH="254000" progId="Equation.3">
                  <p:embed/>
                </p:oleObj>
              </mc:Choice>
              <mc:Fallback>
                <p:oleObj name="Equation" r:id="rId11" imgW="2540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1182688"/>
                        <a:ext cx="254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2"/>
          <p:cNvGraphicFramePr>
            <a:graphicFrameLocks noChangeAspect="1"/>
          </p:cNvGraphicFramePr>
          <p:nvPr/>
        </p:nvGraphicFramePr>
        <p:xfrm>
          <a:off x="24225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9" name="Equation" r:id="rId12" imgW="254000" imgH="355600" progId="Equation.3">
                  <p:embed/>
                </p:oleObj>
              </mc:Choice>
              <mc:Fallback>
                <p:oleObj name="Equation" r:id="rId12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9"/>
          <p:cNvGraphicFramePr>
            <a:graphicFrameLocks noChangeAspect="1"/>
          </p:cNvGraphicFramePr>
          <p:nvPr/>
        </p:nvGraphicFramePr>
        <p:xfrm>
          <a:off x="3794125" y="1106488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0" name="Equation" r:id="rId14" imgW="254000" imgH="355600" progId="Equation.3">
                  <p:embed/>
                </p:oleObj>
              </mc:Choice>
              <mc:Fallback>
                <p:oleObj name="Equation" r:id="rId14" imgW="254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1106488"/>
                        <a:ext cx="25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Line 20"/>
          <p:cNvSpPr>
            <a:spLocks noChangeShapeType="1"/>
          </p:cNvSpPr>
          <p:nvPr/>
        </p:nvSpPr>
        <p:spPr bwMode="auto">
          <a:xfrm flipV="1">
            <a:off x="1219200" y="16002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4495800" y="60198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1524000" y="6324600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5106988" y="6324600"/>
            <a:ext cx="26654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381000" y="632460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2727325" y="567848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alt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Oval 8"/>
          <p:cNvSpPr>
            <a:spLocks noChangeArrowheads="1"/>
          </p:cNvSpPr>
          <p:nvPr/>
        </p:nvSpPr>
        <p:spPr bwMode="auto">
          <a:xfrm>
            <a:off x="912813" y="6019800"/>
            <a:ext cx="609600" cy="6096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sz="3200" smtClean="0">
              <a:solidFill>
                <a:srgbClr val="3333CC"/>
              </a:solidFill>
              <a:latin typeface="Comic Sans MS" panose="030F0702030302020204" pitchFamily="66" charset="0"/>
            </a:endParaRPr>
          </a:p>
        </p:txBody>
      </p: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7848600" y="6019800"/>
            <a:ext cx="609600" cy="609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1" name="Oval 10"/>
          <p:cNvSpPr>
            <a:spLocks noChangeArrowheads="1"/>
          </p:cNvSpPr>
          <p:nvPr/>
        </p:nvSpPr>
        <p:spPr bwMode="auto">
          <a:xfrm>
            <a:off x="7772400" y="5943600"/>
            <a:ext cx="762000" cy="762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aphicFrame>
        <p:nvGraphicFramePr>
          <p:cNvPr id="52" name="Object 11"/>
          <p:cNvGraphicFramePr>
            <a:graphicFrameLocks noChangeAspect="1"/>
          </p:cNvGraphicFramePr>
          <p:nvPr/>
        </p:nvGraphicFramePr>
        <p:xfrm>
          <a:off x="974725" y="603885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1" name="Equation" r:id="rId15" imgW="482400" imgH="583920" progId="Equation.3">
                  <p:embed/>
                </p:oleObj>
              </mc:Choice>
              <mc:Fallback>
                <p:oleObj name="Equation" r:id="rId15" imgW="4824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6038850"/>
                        <a:ext cx="48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2"/>
          <p:cNvGraphicFramePr>
            <a:graphicFrameLocks noChangeAspect="1"/>
          </p:cNvGraphicFramePr>
          <p:nvPr/>
        </p:nvGraphicFramePr>
        <p:xfrm>
          <a:off x="4608513" y="61023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2" name="Equation" r:id="rId17" imgW="381000" imgH="457200" progId="Equation.3">
                  <p:embed/>
                </p:oleObj>
              </mc:Choice>
              <mc:Fallback>
                <p:oleObj name="Equation" r:id="rId17" imgW="38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610235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3"/>
          <p:cNvGraphicFramePr>
            <a:graphicFrameLocks noChangeAspect="1"/>
          </p:cNvGraphicFramePr>
          <p:nvPr/>
        </p:nvGraphicFramePr>
        <p:xfrm>
          <a:off x="7899400" y="606425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3" name="Equation" r:id="rId19" imgW="444240" imgH="520560" progId="Equation.3">
                  <p:embed/>
                </p:oleObj>
              </mc:Choice>
              <mc:Fallback>
                <p:oleObj name="Equation" r:id="rId19" imgW="4442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6064250"/>
                        <a:ext cx="4429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4"/>
          <p:cNvGraphicFramePr>
            <a:graphicFrameLocks noChangeAspect="1"/>
          </p:cNvGraphicFramePr>
          <p:nvPr/>
        </p:nvGraphicFramePr>
        <p:xfrm>
          <a:off x="1822450" y="586105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4" name="Equation" r:id="rId21" imgW="1714320" imgH="482400" progId="Equation.3">
                  <p:embed/>
                </p:oleObj>
              </mc:Choice>
              <mc:Fallback>
                <p:oleObj name="Equation" r:id="rId21" imgW="1714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86105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5"/>
          <p:cNvGraphicFramePr>
            <a:graphicFrameLocks noChangeAspect="1"/>
          </p:cNvGraphicFramePr>
          <p:nvPr/>
        </p:nvGraphicFramePr>
        <p:xfrm>
          <a:off x="5638800" y="58674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5" name="Equation" r:id="rId23" imgW="1574800" imgH="469900" progId="Equation.3">
                  <p:embed/>
                </p:oleObj>
              </mc:Choice>
              <mc:Fallback>
                <p:oleObj name="Equation" r:id="rId23" imgW="1574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867400"/>
                        <a:ext cx="1574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Freeform 18"/>
          <p:cNvSpPr>
            <a:spLocks/>
          </p:cNvSpPr>
          <p:nvPr/>
        </p:nvSpPr>
        <p:spPr bwMode="auto">
          <a:xfrm>
            <a:off x="3797300" y="4940300"/>
            <a:ext cx="1739900" cy="1155700"/>
          </a:xfrm>
          <a:custGeom>
            <a:avLst/>
            <a:gdLst>
              <a:gd name="T0" fmla="*/ 488 w 1096"/>
              <a:gd name="T1" fmla="*/ 728 h 728"/>
              <a:gd name="T2" fmla="*/ 8 w 1096"/>
              <a:gd name="T3" fmla="*/ 248 h 728"/>
              <a:gd name="T4" fmla="*/ 536 w 1096"/>
              <a:gd name="T5" fmla="*/ 8 h 728"/>
              <a:gd name="T6" fmla="*/ 1064 w 1096"/>
              <a:gd name="T7" fmla="*/ 200 h 728"/>
              <a:gd name="T8" fmla="*/ 728 w 1096"/>
              <a:gd name="T9" fmla="*/ 7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6" h="728">
                <a:moveTo>
                  <a:pt x="488" y="728"/>
                </a:moveTo>
                <a:cubicBezTo>
                  <a:pt x="244" y="548"/>
                  <a:pt x="0" y="368"/>
                  <a:pt x="8" y="248"/>
                </a:cubicBezTo>
                <a:cubicBezTo>
                  <a:pt x="16" y="128"/>
                  <a:pt x="360" y="16"/>
                  <a:pt x="536" y="8"/>
                </a:cubicBezTo>
                <a:cubicBezTo>
                  <a:pt x="712" y="0"/>
                  <a:pt x="1032" y="80"/>
                  <a:pt x="1064" y="200"/>
                </a:cubicBezTo>
                <a:cubicBezTo>
                  <a:pt x="1096" y="320"/>
                  <a:pt x="912" y="524"/>
                  <a:pt x="728" y="72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>
            <a:off x="359569" y="4876800"/>
            <a:ext cx="16224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3333CC"/>
                </a:solidFill>
                <a:latin typeface="Comic Sans MS" panose="030F0702030302020204" pitchFamily="66" charset="0"/>
              </a:rPr>
              <a:t>current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3200" dirty="0" smtClean="0">
                <a:solidFill>
                  <a:srgbClr val="3333CC"/>
                </a:solidFill>
                <a:latin typeface="Comic Sans MS" panose="030F0702030302020204" pitchFamily="66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55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382</Words>
  <Application>Microsoft Office PowerPoint</Application>
  <PresentationFormat>A4 Paper (210x297 mm)</PresentationFormat>
  <Paragraphs>122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Comic Sans MS</vt:lpstr>
      <vt:lpstr>Office Theme</vt:lpstr>
      <vt:lpstr>Equation</vt:lpstr>
      <vt:lpstr>Course Code: CSC211A  Course Title: Formal Languages and Automata Theory</vt:lpstr>
      <vt:lpstr>Session Objectives</vt:lpstr>
      <vt:lpstr>Session Topics</vt:lpstr>
      <vt:lpstr>Converting  Context-Free Grammars to  NPDAs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Converting  NPDAs to Context-Free Grammars</vt:lpstr>
      <vt:lpstr>PowerPoint Presentation</vt:lpstr>
      <vt:lpstr>PowerPoint Presentation</vt:lpstr>
      <vt:lpstr>PowerPoint Presentation</vt:lpstr>
      <vt:lpstr>Some Necessary Modifications </vt:lpstr>
      <vt:lpstr>PowerPoint Presentation</vt:lpstr>
      <vt:lpstr>PowerPoint Presentation</vt:lpstr>
      <vt:lpstr>The Grammar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Prakash</cp:lastModifiedBy>
  <cp:revision>244</cp:revision>
  <dcterms:created xsi:type="dcterms:W3CDTF">2006-08-16T00:00:00Z</dcterms:created>
  <dcterms:modified xsi:type="dcterms:W3CDTF">2019-01-16T02:34:31Z</dcterms:modified>
</cp:coreProperties>
</file>