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7" r:id="rId2"/>
    <p:sldId id="307" r:id="rId3"/>
    <p:sldId id="358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59" r:id="rId3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3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11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wmf"/><Relationship Id="rId7" Type="http://schemas.openxmlformats.org/officeDocument/2006/relationships/image" Target="../media/image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9.wmf"/><Relationship Id="rId7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0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1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08076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19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275338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Session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23: Non-Context Free Language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73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4038600" y="16764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3" imgW="4381200" imgH="711000" progId="Equation.3">
                  <p:embed/>
                </p:oleObj>
              </mc:Choice>
              <mc:Fallback>
                <p:oleObj name="Equation" r:id="rId3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1184276" y="1803400"/>
            <a:ext cx="2407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The language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1524000" y="2791559"/>
            <a:ext cx="4954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is </a:t>
            </a:r>
            <a:r>
              <a:rPr lang="en-US" altLang="en-US" sz="3200" b="1" dirty="0">
                <a:solidFill>
                  <a:srgbClr val="FF3300"/>
                </a:solidFill>
              </a:rPr>
              <a:t>deterministic context-free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DPDA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896203" y="3960988"/>
            <a:ext cx="1769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Definition: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503542"/>
            <a:ext cx="8077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 language is </a:t>
            </a:r>
            <a:r>
              <a:rPr lang="en-US" altLang="en-US" sz="2800" b="1" dirty="0">
                <a:solidFill>
                  <a:srgbClr val="FF3300"/>
                </a:solidFill>
              </a:rPr>
              <a:t>deterministic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context-free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some DPDA accepts it</a:t>
            </a:r>
          </a:p>
        </p:txBody>
      </p:sp>
    </p:spTree>
    <p:extLst>
      <p:ext uri="{BB962C8B-B14F-4D97-AF65-F5344CB8AC3E}">
        <p14:creationId xmlns:p14="http://schemas.microsoft.com/office/powerpoint/2010/main" val="319469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Non-DPDA (NPDA)</a:t>
            </a:r>
          </a:p>
        </p:txBody>
      </p:sp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1143000" y="28194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4" name="Equation" r:id="rId3" imgW="1638000" imgH="1168200" progId="Equation.3">
                  <p:embed/>
                </p:oleObj>
              </mc:Choice>
              <mc:Fallback>
                <p:oleObj name="Equation" r:id="rId3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3" name="Object 17"/>
          <p:cNvGraphicFramePr>
            <a:graphicFrameLocks noChangeAspect="1"/>
          </p:cNvGraphicFramePr>
          <p:nvPr/>
        </p:nvGraphicFramePr>
        <p:xfrm>
          <a:off x="4724400" y="2895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5" name="Equation" r:id="rId5" imgW="1638000" imgH="1168200" progId="Equation.3">
                  <p:embed/>
                </p:oleObj>
              </mc:Choice>
              <mc:Fallback>
                <p:oleObj name="Equation" r:id="rId5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4" name="Object 18"/>
          <p:cNvGraphicFramePr>
            <a:graphicFrameLocks noChangeAspect="1"/>
          </p:cNvGraphicFramePr>
          <p:nvPr/>
        </p:nvGraphicFramePr>
        <p:xfrm>
          <a:off x="3511550" y="1193800"/>
          <a:ext cx="308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6" name="Equation" r:id="rId7" imgW="3085920" imgH="711000" progId="Equation.3">
                  <p:embed/>
                </p:oleObj>
              </mc:Choice>
              <mc:Fallback>
                <p:oleObj name="Equation" r:id="rId7" imgW="308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193800"/>
                        <a:ext cx="3086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5410200" y="5486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070600" y="4764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5791200" y="5029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7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80010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913313" y="5264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8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5264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805656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9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9"/>
          <p:cNvSpPr>
            <a:spLocks/>
          </p:cNvSpPr>
          <p:nvPr/>
        </p:nvSpPr>
        <p:spPr bwMode="auto">
          <a:xfrm>
            <a:off x="990600" y="40386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717800" y="4840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2286000" y="5029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0" name="Equation" r:id="rId15" imgW="1701800" imgH="469900" progId="Equation.3">
                  <p:embed/>
                </p:oleObj>
              </mc:Choice>
              <mc:Fallback>
                <p:oleObj name="Equation" r:id="rId15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1366838" y="5257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1" name="Equation" r:id="rId17" imgW="444500" imgH="469900" progId="Equation.3">
                  <p:embed/>
                </p:oleObj>
              </mc:Choice>
              <mc:Fallback>
                <p:oleObj name="Equation" r:id="rId17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257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6858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905000" y="548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4495800" y="40386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48006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1285875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7924800" y="5029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833" name="Object 9"/>
          <p:cNvGraphicFramePr>
            <a:graphicFrameLocks noChangeAspect="1"/>
          </p:cNvGraphicFramePr>
          <p:nvPr/>
        </p:nvGraphicFramePr>
        <p:xfrm>
          <a:off x="1143000" y="28194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4" name="Equation" r:id="rId3" imgW="1638000" imgH="1168200" progId="Equation.3">
                  <p:embed/>
                </p:oleObj>
              </mc:Choice>
              <mc:Fallback>
                <p:oleObj name="Equation" r:id="rId3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40" name="Object 16"/>
          <p:cNvGraphicFramePr>
            <a:graphicFrameLocks noChangeAspect="1"/>
          </p:cNvGraphicFramePr>
          <p:nvPr/>
        </p:nvGraphicFramePr>
        <p:xfrm>
          <a:off x="4724400" y="2895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5" name="Equation" r:id="rId5" imgW="1638000" imgH="1168200" progId="Equation.3">
                  <p:embed/>
                </p:oleObj>
              </mc:Choice>
              <mc:Fallback>
                <p:oleObj name="Equation" r:id="rId5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47" name="Line 23"/>
          <p:cNvSpPr>
            <a:spLocks noChangeShapeType="1"/>
          </p:cNvSpPr>
          <p:nvPr/>
        </p:nvSpPr>
        <p:spPr bwMode="auto">
          <a:xfrm flipV="1">
            <a:off x="3429000" y="1828800"/>
            <a:ext cx="228600" cy="2895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9850" name="Text Box 26"/>
          <p:cNvSpPr txBox="1">
            <a:spLocks noChangeArrowheads="1"/>
          </p:cNvSpPr>
          <p:nvPr/>
        </p:nvSpPr>
        <p:spPr bwMode="auto">
          <a:xfrm>
            <a:off x="1600200" y="1143000"/>
            <a:ext cx="3358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Not allowed in DPDAs</a:t>
            </a: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5410200" y="5486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070600" y="4764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5791200" y="5029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6" name="Equation" r:id="rId7" imgW="1574800" imgH="469900" progId="Equation.3">
                  <p:embed/>
                </p:oleObj>
              </mc:Choice>
              <mc:Fallback>
                <p:oleObj name="Equation" r:id="rId7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0010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4913313" y="5264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7"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5264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805656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8"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8"/>
          <p:cNvSpPr>
            <a:spLocks/>
          </p:cNvSpPr>
          <p:nvPr/>
        </p:nvSpPr>
        <p:spPr bwMode="auto">
          <a:xfrm>
            <a:off x="990600" y="40386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717800" y="4840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32" name="Object 11"/>
          <p:cNvGraphicFramePr>
            <a:graphicFrameLocks noChangeAspect="1"/>
          </p:cNvGraphicFramePr>
          <p:nvPr/>
        </p:nvGraphicFramePr>
        <p:xfrm>
          <a:off x="2286000" y="5029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9" name="Equation" r:id="rId13" imgW="1701800" imgH="469900" progId="Equation.3">
                  <p:embed/>
                </p:oleObj>
              </mc:Choice>
              <mc:Fallback>
                <p:oleObj name="Equation" r:id="rId13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366838" y="5257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0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257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6858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1905000" y="548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Freeform 15"/>
          <p:cNvSpPr>
            <a:spLocks/>
          </p:cNvSpPr>
          <p:nvPr/>
        </p:nvSpPr>
        <p:spPr bwMode="auto">
          <a:xfrm>
            <a:off x="4495800" y="40386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48006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285875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7924800" y="5029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Oval 20"/>
          <p:cNvSpPr>
            <a:spLocks noChangeArrowheads="1"/>
          </p:cNvSpPr>
          <p:nvPr/>
        </p:nvSpPr>
        <p:spPr bwMode="auto">
          <a:xfrm>
            <a:off x="2133600" y="4876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Example of Non-DPDA (NPDA)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51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NPDAs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Have More Power than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DPDAs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59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533400" y="939716"/>
            <a:ext cx="22043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We will show: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1160013" y="1520816"/>
            <a:ext cx="4791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is a context-free language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498143" y="3505200"/>
            <a:ext cx="8449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which is </a:t>
            </a:r>
            <a:r>
              <a:rPr lang="en-US" altLang="en-US" sz="2800" b="1" dirty="0">
                <a:solidFill>
                  <a:srgbClr val="FF3300"/>
                </a:solidFill>
              </a:rPr>
              <a:t>not</a:t>
            </a:r>
            <a:r>
              <a:rPr lang="en-US" altLang="en-US" sz="2800" b="1" dirty="0"/>
              <a:t> </a:t>
            </a:r>
            <a:r>
              <a:rPr lang="en-US" altLang="en-US" sz="2800" dirty="0"/>
              <a:t>deterministic context-free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256316" y="1598276"/>
            <a:ext cx="3336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(accepted by a NPDA)</a:t>
            </a:r>
          </a:p>
        </p:txBody>
      </p:sp>
      <p:sp>
        <p:nvSpPr>
          <p:cNvPr id="593929" name="Text Box 9"/>
          <p:cNvSpPr txBox="1">
            <a:spLocks noChangeArrowheads="1"/>
          </p:cNvSpPr>
          <p:nvPr/>
        </p:nvSpPr>
        <p:spPr bwMode="auto">
          <a:xfrm>
            <a:off x="6104709" y="3505200"/>
            <a:ext cx="3916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</a:t>
            </a:r>
            <a:r>
              <a:rPr lang="en-US" altLang="en-US" sz="2800" b="1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accepted by a DPDA)</a:t>
            </a:r>
          </a:p>
        </p:txBody>
      </p:sp>
      <p:graphicFrame>
        <p:nvGraphicFramePr>
          <p:cNvPr id="593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21903"/>
              </p:ext>
            </p:extLst>
          </p:nvPr>
        </p:nvGraphicFramePr>
        <p:xfrm>
          <a:off x="5953103" y="1675736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" imgW="304560" imgH="368280" progId="Equation.3">
                  <p:embed/>
                </p:oleObj>
              </mc:Choice>
              <mc:Fallback>
                <p:oleObj name="Equation" r:id="rId3" imgW="304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03" y="1675736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8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762000" y="1694934"/>
            <a:ext cx="2523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 is:</a:t>
            </a:r>
          </a:p>
        </p:txBody>
      </p:sp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2768600" y="1879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3" imgW="4381200" imgH="711000" progId="Equation.3">
                  <p:embed/>
                </p:oleObj>
              </mc:Choice>
              <mc:Fallback>
                <p:oleObj name="Equation" r:id="rId3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879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04713"/>
              </p:ext>
            </p:extLst>
          </p:nvPr>
        </p:nvGraphicFramePr>
        <p:xfrm>
          <a:off x="7696200" y="202565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5" imgW="1028520" imgH="419040" progId="Equation.3">
                  <p:embed/>
                </p:oleObj>
              </mc:Choice>
              <mc:Fallback>
                <p:oleObj name="Equation" r:id="rId5" imgW="1028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2565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4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860693" cy="5481638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0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994" name="Object 2"/>
          <p:cNvGraphicFramePr>
            <a:graphicFrameLocks noChangeAspect="1"/>
          </p:cNvGraphicFramePr>
          <p:nvPr/>
        </p:nvGraphicFramePr>
        <p:xfrm>
          <a:off x="4648200" y="11430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tion" r:id="rId3" imgW="4381200" imgH="711000" progId="Equation.3">
                  <p:embed/>
                </p:oleObj>
              </mc:Choice>
              <mc:Fallback>
                <p:oleObj name="Equation" r:id="rId3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1828801" y="2133600"/>
            <a:ext cx="4863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</a:t>
            </a:r>
            <a:r>
              <a:rPr lang="en-US" altLang="en-US" sz="2800" b="1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deterministic context-free</a:t>
            </a: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0" y="928876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752601" y="1295400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1828801" y="3810000"/>
            <a:ext cx="53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(there is </a:t>
            </a:r>
            <a:r>
              <a:rPr lang="en-US" altLang="en-US" sz="2800" b="1" dirty="0">
                <a:solidFill>
                  <a:srgbClr val="FF3300"/>
                </a:solidFill>
              </a:rPr>
              <a:t>no</a:t>
            </a:r>
            <a:r>
              <a:rPr lang="en-US" altLang="en-US" sz="2800" dirty="0"/>
              <a:t> DPDA that accepts      ) </a:t>
            </a:r>
          </a:p>
        </p:txBody>
      </p:sp>
      <p:graphicFrame>
        <p:nvGraphicFramePr>
          <p:cNvPr id="597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17014"/>
              </p:ext>
            </p:extLst>
          </p:nvPr>
        </p:nvGraphicFramePr>
        <p:xfrm>
          <a:off x="6496689" y="3830472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89" y="3830472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182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6882"/>
            <a:ext cx="8382000" cy="5552661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5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171574"/>
            <a:ext cx="7170034" cy="5472779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900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non-context free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deterministic PDAs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positive properties of  context-free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 smtClean="0"/>
              <a:t>language			is </a:t>
            </a:r>
            <a:r>
              <a:rPr lang="en-US" altLang="en-US" sz="2800" dirty="0" smtClean="0">
                <a:solidFill>
                  <a:srgbClr val="FF3300"/>
                </a:solidFill>
              </a:rPr>
              <a:t>not</a:t>
            </a:r>
            <a:r>
              <a:rPr lang="en-US" altLang="en-US" sz="2800" dirty="0" smtClean="0"/>
              <a:t> context-free </a:t>
            </a:r>
            <a:endParaRPr lang="en-US" altLang="en-US" sz="2800" dirty="0"/>
          </a:p>
        </p:txBody>
      </p:sp>
      <p:graphicFrame>
        <p:nvGraphicFramePr>
          <p:cNvPr id="600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67401"/>
              </p:ext>
            </p:extLst>
          </p:nvPr>
        </p:nvGraphicFramePr>
        <p:xfrm>
          <a:off x="3505200" y="1594358"/>
          <a:ext cx="187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3" imgW="1879560" imgH="711000" progId="Equation.3">
                  <p:embed/>
                </p:oleObj>
              </mc:Choice>
              <mc:Fallback>
                <p:oleObj name="Equation" r:id="rId3" imgW="1879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94358"/>
                        <a:ext cx="1879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072" name="Text Box 8"/>
          <p:cNvSpPr txBox="1">
            <a:spLocks noChangeArrowheads="1"/>
          </p:cNvSpPr>
          <p:nvPr/>
        </p:nvSpPr>
        <p:spPr bwMode="auto">
          <a:xfrm>
            <a:off x="1295400" y="1353530"/>
            <a:ext cx="1157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Fact 1: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39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143000" y="1429843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language  </a:t>
            </a:r>
            <a:r>
              <a:rPr lang="en-US" altLang="en-US" sz="2800" dirty="0" smtClean="0"/>
              <a:t>				is </a:t>
            </a:r>
            <a:r>
              <a:rPr lang="en-US" altLang="en-US" sz="2800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context-free </a:t>
            </a:r>
          </a:p>
        </p:txBody>
      </p:sp>
      <p:graphicFrame>
        <p:nvGraphicFramePr>
          <p:cNvPr id="603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11744"/>
              </p:ext>
            </p:extLst>
          </p:nvPr>
        </p:nvGraphicFramePr>
        <p:xfrm>
          <a:off x="3821113" y="1257953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8" name="Equation" r:id="rId3" imgW="2743200" imgH="711000" progId="Equation.3">
                  <p:embed/>
                </p:oleObj>
              </mc:Choice>
              <mc:Fallback>
                <p:oleObj name="Equation" r:id="rId3" imgW="2743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1257953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2505075" y="2895601"/>
          <a:ext cx="40592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9" name="Equation" r:id="rId5" imgW="4762440" imgH="711000" progId="Equation.3">
                  <p:embed/>
                </p:oleObj>
              </mc:Choice>
              <mc:Fallback>
                <p:oleObj name="Equation" r:id="rId5" imgW="4762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895601"/>
                        <a:ext cx="40592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564252" y="1090333"/>
            <a:ext cx="1157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Fact 2:</a:t>
            </a: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3124200" y="3886200"/>
            <a:ext cx="3903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(a consequence of Fact 1)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570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685800" y="1191280"/>
            <a:ext cx="5843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will construct a NPDA that accepts:</a:t>
            </a:r>
          </a:p>
        </p:txBody>
      </p:sp>
      <p:graphicFrame>
        <p:nvGraphicFramePr>
          <p:cNvPr id="604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09871"/>
              </p:ext>
            </p:extLst>
          </p:nvPr>
        </p:nvGraphicFramePr>
        <p:xfrm>
          <a:off x="3429000" y="180340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Equation" r:id="rId3" imgW="2743200" imgH="711000" progId="Equation.3">
                  <p:embed/>
                </p:oleObj>
              </mc:Choice>
              <mc:Fallback>
                <p:oleObj name="Equation" r:id="rId3" imgW="2743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03400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777812"/>
              </p:ext>
            </p:extLst>
          </p:nvPr>
        </p:nvGraphicFramePr>
        <p:xfrm>
          <a:off x="2743200" y="3962400"/>
          <a:ext cx="40592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Equation" r:id="rId5" imgW="4762440" imgH="711000" progId="Equation.3">
                  <p:embed/>
                </p:oleObj>
              </mc:Choice>
              <mc:Fallback>
                <p:oleObj name="Equation" r:id="rId5" imgW="4762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40592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3352800" y="3048000"/>
            <a:ext cx="2280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Contradiction!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27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51147"/>
            <a:ext cx="8128453" cy="564965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03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45539"/>
            <a:ext cx="7134225" cy="5783861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81000" y="2027704"/>
            <a:ext cx="8688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 smtClean="0"/>
              <a:t>Since	                       </a:t>
            </a:r>
            <a:r>
              <a:rPr lang="en-US" altLang="en-US" sz="3600" dirty="0"/>
              <a:t>is accepted by a NPDA </a:t>
            </a:r>
          </a:p>
        </p:txBody>
      </p:sp>
      <p:graphicFrame>
        <p:nvGraphicFramePr>
          <p:cNvPr id="606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82099"/>
              </p:ext>
            </p:extLst>
          </p:nvPr>
        </p:nvGraphicFramePr>
        <p:xfrm>
          <a:off x="1524000" y="1962835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Equation" r:id="rId3" imgW="2743200" imgH="711000" progId="Equation.3">
                  <p:embed/>
                </p:oleObj>
              </mc:Choice>
              <mc:Fallback>
                <p:oleObj name="Equation" r:id="rId3" imgW="2743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62835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16" name="Text Box 8"/>
          <p:cNvSpPr txBox="1">
            <a:spLocks noChangeArrowheads="1"/>
          </p:cNvSpPr>
          <p:nvPr/>
        </p:nvSpPr>
        <p:spPr bwMode="auto">
          <a:xfrm>
            <a:off x="4191000" y="2826435"/>
            <a:ext cx="2898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it is context-free</a:t>
            </a:r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3012128" y="3692639"/>
            <a:ext cx="2326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Contradiction!</a:t>
            </a:r>
          </a:p>
        </p:txBody>
      </p:sp>
      <p:sp>
        <p:nvSpPr>
          <p:cNvPr id="606219" name="Text Box 11"/>
          <p:cNvSpPr txBox="1">
            <a:spLocks noChangeArrowheads="1"/>
          </p:cNvSpPr>
          <p:nvPr/>
        </p:nvSpPr>
        <p:spPr bwMode="auto">
          <a:xfrm>
            <a:off x="609601" y="4495800"/>
            <a:ext cx="7626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(since </a:t>
            </a:r>
            <a:r>
              <a:rPr lang="en-US" altLang="en-US" sz="3200" dirty="0" smtClean="0"/>
              <a:t>	                          </a:t>
            </a:r>
            <a:r>
              <a:rPr lang="en-US" altLang="en-US" sz="3200" dirty="0"/>
              <a:t>is not context-free)</a:t>
            </a:r>
          </a:p>
        </p:txBody>
      </p:sp>
      <p:graphicFrame>
        <p:nvGraphicFramePr>
          <p:cNvPr id="606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85676"/>
              </p:ext>
            </p:extLst>
          </p:nvPr>
        </p:nvGraphicFramePr>
        <p:xfrm>
          <a:off x="1983267" y="4429814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Equation" r:id="rId5" imgW="2743200" imgH="711000" progId="Equation.3">
                  <p:embed/>
                </p:oleObj>
              </mc:Choice>
              <mc:Fallback>
                <p:oleObj name="Equation" r:id="rId5" imgW="2743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267" y="4429814"/>
                        <a:ext cx="2743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5267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371035" y="1656834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Therefore:</a:t>
            </a:r>
          </a:p>
        </p:txBody>
      </p:sp>
      <p:graphicFrame>
        <p:nvGraphicFramePr>
          <p:cNvPr id="601091" name="Object 3"/>
          <p:cNvGraphicFramePr>
            <a:graphicFrameLocks noChangeAspect="1"/>
          </p:cNvGraphicFramePr>
          <p:nvPr/>
        </p:nvGraphicFramePr>
        <p:xfrm>
          <a:off x="2463800" y="21082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3" imgW="4381200" imgH="711000" progId="Equation.3">
                  <p:embed/>
                </p:oleObj>
              </mc:Choice>
              <mc:Fallback>
                <p:oleObj name="Equation" r:id="rId3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1082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2077592" y="1656834"/>
            <a:ext cx="4573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is </a:t>
            </a:r>
            <a:r>
              <a:rPr lang="en-US" altLang="en-US" sz="2800" b="1" dirty="0">
                <a:solidFill>
                  <a:srgbClr val="FF3300"/>
                </a:solidFill>
              </a:rPr>
              <a:t>no</a:t>
            </a:r>
            <a:r>
              <a:rPr lang="en-US" altLang="en-US" sz="2800" dirty="0"/>
              <a:t> DPDA that accepts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037759" y="4147810"/>
            <a:ext cx="1991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End of Proof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752600" y="3352800"/>
            <a:ext cx="4562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deterministic context free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NPDA and DPDA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60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dirty="0"/>
              <a:t>Positive Properties</a:t>
            </a:r>
            <a:br>
              <a:rPr lang="en-US" altLang="en-US" dirty="0"/>
            </a:br>
            <a:r>
              <a:rPr lang="en-US" altLang="en-US" dirty="0"/>
              <a:t>of </a:t>
            </a:r>
            <a:br>
              <a:rPr lang="en-US" altLang="en-US" dirty="0"/>
            </a:br>
            <a:r>
              <a:rPr lang="en-US" altLang="en-US" dirty="0"/>
              <a:t>Context-Free languages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24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Union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0" y="914400"/>
            <a:ext cx="8118959" cy="53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3470"/>
            <a:ext cx="8442757" cy="6094530"/>
          </a:xfrm>
          <a:prstGeom prst="rect">
            <a:avLst/>
          </a:prstGeom>
        </p:spPr>
      </p:pic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3998518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410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Non-Context </a:t>
            </a:r>
            <a:r>
              <a:rPr lang="en-US" dirty="0"/>
              <a:t>Free Language</a:t>
            </a:r>
          </a:p>
          <a:p>
            <a:r>
              <a:rPr lang="en-US" dirty="0"/>
              <a:t>Deterministic </a:t>
            </a:r>
            <a:r>
              <a:rPr lang="en-US" dirty="0" smtClean="0"/>
              <a:t>PDAs</a:t>
            </a:r>
          </a:p>
          <a:p>
            <a:r>
              <a:rPr lang="en-US" smtClean="0"/>
              <a:t>Positive Properties of Context-Free </a:t>
            </a:r>
            <a:r>
              <a:rPr lang="en-US" dirty="0"/>
              <a:t>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63484"/>
            <a:ext cx="8465093" cy="5828904"/>
          </a:xfrm>
          <a:prstGeom prst="rect">
            <a:avLst/>
          </a:prstGeom>
        </p:spPr>
      </p:pic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4114800" y="278764"/>
            <a:ext cx="2551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srgbClr val="FF3300"/>
                </a:solidFill>
              </a:rPr>
              <a:t>In </a:t>
            </a:r>
            <a:r>
              <a:rPr lang="en-US" altLang="en-US" sz="4400" dirty="0" smtClean="0">
                <a:solidFill>
                  <a:srgbClr val="FF3300"/>
                </a:solidFill>
              </a:rPr>
              <a:t>General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2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520701" y="1344967"/>
            <a:ext cx="7848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Context-free </a:t>
            </a:r>
            <a:r>
              <a:rPr lang="en-US" altLang="en-US" sz="2800" dirty="0" smtClean="0"/>
              <a:t>languages are </a:t>
            </a:r>
            <a:r>
              <a:rPr lang="en-US" altLang="en-US" sz="2800" dirty="0"/>
              <a:t>closed under: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6603749" y="1356996"/>
            <a:ext cx="2350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Concatenation</a:t>
            </a:r>
            <a:endParaRPr lang="en-US" altLang="en-US" sz="2800" dirty="0"/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520701" y="3632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9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1" y="3632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1219201" y="3581400"/>
            <a:ext cx="2246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 free</a:t>
            </a:r>
          </a:p>
        </p:txBody>
      </p:sp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558800" y="51562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1562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1447800" y="5180842"/>
            <a:ext cx="2246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 free</a:t>
            </a:r>
          </a:p>
        </p:txBody>
      </p:sp>
      <p:sp>
        <p:nvSpPr>
          <p:cNvPr id="632840" name="AutoShape 8"/>
          <p:cNvSpPr>
            <a:spLocks/>
          </p:cNvSpPr>
          <p:nvPr/>
        </p:nvSpPr>
        <p:spPr bwMode="auto">
          <a:xfrm>
            <a:off x="4648200" y="3810000"/>
            <a:ext cx="609600" cy="19177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2841" name="AutoShape 9"/>
          <p:cNvSpPr>
            <a:spLocks noChangeArrowheads="1"/>
          </p:cNvSpPr>
          <p:nvPr/>
        </p:nvSpPr>
        <p:spPr bwMode="auto">
          <a:xfrm>
            <a:off x="5486400" y="4295657"/>
            <a:ext cx="2454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7315200" y="43434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" name="Equation" r:id="rId7" imgW="927000" imgH="571320" progId="Equation.3">
                  <p:embed/>
                </p:oleObj>
              </mc:Choice>
              <mc:Fallback>
                <p:oleObj name="Equation" r:id="rId7" imgW="927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434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407151" y="5105400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558800" y="259117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425658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3657601" y="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Example</a:t>
            </a:r>
          </a:p>
        </p:txBody>
      </p:sp>
      <p:graphicFrame>
        <p:nvGraphicFramePr>
          <p:cNvPr id="633867" name="Object 11"/>
          <p:cNvGraphicFramePr>
            <a:graphicFrameLocks noChangeAspect="1"/>
          </p:cNvGraphicFramePr>
          <p:nvPr/>
        </p:nvGraphicFramePr>
        <p:xfrm>
          <a:off x="5638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2" name="Equation" r:id="rId3" imgW="2666880" imgH="571320" progId="Equation.3">
                  <p:embed/>
                </p:oleObj>
              </mc:Choice>
              <mc:Fallback>
                <p:oleObj name="Equation" r:id="rId3" imgW="2666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8" name="Object 12"/>
          <p:cNvGraphicFramePr>
            <a:graphicFrameLocks noChangeAspect="1"/>
          </p:cNvGraphicFramePr>
          <p:nvPr/>
        </p:nvGraphicFramePr>
        <p:xfrm>
          <a:off x="4953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" name="Equation" r:id="rId5" imgW="4089240" imgH="571320" progId="Equation.3">
                  <p:embed/>
                </p:oleObj>
              </mc:Choice>
              <mc:Fallback>
                <p:oleObj name="Equation" r:id="rId5" imgW="40892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3200401" y="4572000"/>
            <a:ext cx="2350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u="sng" dirty="0">
                <a:solidFill>
                  <a:srgbClr val="FF3300"/>
                </a:solidFill>
              </a:rPr>
              <a:t>Concatenation</a:t>
            </a:r>
          </a:p>
        </p:txBody>
      </p:sp>
      <p:graphicFrame>
        <p:nvGraphicFramePr>
          <p:cNvPr id="633870" name="Object 14"/>
          <p:cNvGraphicFramePr>
            <a:graphicFrameLocks noChangeAspect="1"/>
          </p:cNvGraphicFramePr>
          <p:nvPr/>
        </p:nvGraphicFramePr>
        <p:xfrm>
          <a:off x="914400" y="1752601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4" name="Equation" r:id="rId7" imgW="2361960" imgH="723600" progId="Equation.3">
                  <p:embed/>
                </p:oleObj>
              </mc:Choice>
              <mc:Fallback>
                <p:oleObj name="Equation" r:id="rId7" imgW="236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1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1" name="Object 15"/>
          <p:cNvGraphicFramePr>
            <a:graphicFrameLocks noChangeAspect="1"/>
          </p:cNvGraphicFramePr>
          <p:nvPr/>
        </p:nvGraphicFramePr>
        <p:xfrm>
          <a:off x="914400" y="320040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5" name="Equation" r:id="rId9" imgW="2438280" imgH="723600" progId="Equation.3">
                  <p:embed/>
                </p:oleObj>
              </mc:Choice>
              <mc:Fallback>
                <p:oleObj name="Equation" r:id="rId9" imgW="24382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2" name="Object 16"/>
          <p:cNvGraphicFramePr>
            <a:graphicFrameLocks noChangeAspect="1"/>
          </p:cNvGraphicFramePr>
          <p:nvPr/>
        </p:nvGraphicFramePr>
        <p:xfrm>
          <a:off x="6172200" y="55626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6" name="Equation" r:id="rId11" imgW="1942920" imgH="571320" progId="Equation.3">
                  <p:embed/>
                </p:oleObj>
              </mc:Choice>
              <mc:Fallback>
                <p:oleObj name="Equation" r:id="rId11" imgW="194292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3" name="Object 17"/>
          <p:cNvGraphicFramePr>
            <a:graphicFrameLocks noChangeAspect="1"/>
          </p:cNvGraphicFramePr>
          <p:nvPr/>
        </p:nvGraphicFramePr>
        <p:xfrm>
          <a:off x="768350" y="5486400"/>
          <a:ext cx="368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" name="Equation" r:id="rId13" imgW="3682800" imgH="711000" progId="Equation.3">
                  <p:embed/>
                </p:oleObj>
              </mc:Choice>
              <mc:Fallback>
                <p:oleObj name="Equation" r:id="rId13" imgW="3682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486400"/>
                        <a:ext cx="3683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990601" y="762000"/>
            <a:ext cx="1568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</a:t>
            </a:r>
          </a:p>
        </p:txBody>
      </p:sp>
      <p:sp>
        <p:nvSpPr>
          <p:cNvPr id="633875" name="Text Box 19"/>
          <p:cNvSpPr txBox="1">
            <a:spLocks noChangeArrowheads="1"/>
          </p:cNvSpPr>
          <p:nvPr/>
        </p:nvSpPr>
        <p:spPr bwMode="auto">
          <a:xfrm>
            <a:off x="6019800" y="762000"/>
            <a:ext cx="1570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337387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2" name="Text Box 12"/>
          <p:cNvSpPr txBox="1">
            <a:spLocks noChangeArrowheads="1"/>
          </p:cNvSpPr>
          <p:nvPr/>
        </p:nvSpPr>
        <p:spPr bwMode="auto">
          <a:xfrm>
            <a:off x="4191000" y="304800"/>
            <a:ext cx="24575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 </a:t>
            </a:r>
            <a:r>
              <a:rPr lang="en-US" altLang="en-US" sz="4400" dirty="0" smtClean="0"/>
              <a:t>general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5549"/>
            <a:ext cx="8229600" cy="54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4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830169" y="2270780"/>
            <a:ext cx="8686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Context-free </a:t>
            </a:r>
            <a:r>
              <a:rPr lang="en-US" altLang="en-US" sz="2800" dirty="0" smtClean="0"/>
              <a:t>languages are </a:t>
            </a:r>
            <a:r>
              <a:rPr lang="en-US" altLang="en-US" sz="2800" dirty="0"/>
              <a:t>closed under: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6858000" y="2270780"/>
            <a:ext cx="2351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Star-operation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257064"/>
              </p:ext>
            </p:extLst>
          </p:nvPr>
        </p:nvGraphicFramePr>
        <p:xfrm>
          <a:off x="990600" y="3960839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0839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2057400" y="3950129"/>
            <a:ext cx="2246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 free</a:t>
            </a: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4435058" y="3737050"/>
            <a:ext cx="2454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08207"/>
              </p:ext>
            </p:extLst>
          </p:nvPr>
        </p:nvGraphicFramePr>
        <p:xfrm>
          <a:off x="5791200" y="3737050"/>
          <a:ext cx="44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Equation" r:id="rId5" imgW="444240" imgH="596880" progId="Equation.3">
                  <p:embed/>
                </p:oleObj>
              </mc:Choice>
              <mc:Fallback>
                <p:oleObj name="Equation" r:id="rId5" imgW="4442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7050"/>
                        <a:ext cx="444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Text Box 8"/>
          <p:cNvSpPr txBox="1">
            <a:spLocks noChangeArrowheads="1"/>
          </p:cNvSpPr>
          <p:nvPr/>
        </p:nvSpPr>
        <p:spPr bwMode="auto">
          <a:xfrm>
            <a:off x="6852313" y="4035500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Star Operation</a:t>
            </a:r>
          </a:p>
        </p:txBody>
      </p:sp>
    </p:spTree>
    <p:extLst>
      <p:ext uri="{BB962C8B-B14F-4D97-AF65-F5344CB8AC3E}">
        <p14:creationId xmlns:p14="http://schemas.microsoft.com/office/powerpoint/2010/main" val="115052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3962401" y="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24552"/>
            <a:ext cx="7731508" cy="56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96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4" name="Text Box 12"/>
          <p:cNvSpPr txBox="1">
            <a:spLocks noChangeArrowheads="1"/>
          </p:cNvSpPr>
          <p:nvPr/>
        </p:nvSpPr>
        <p:spPr bwMode="auto">
          <a:xfrm>
            <a:off x="4114800" y="304800"/>
            <a:ext cx="2551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 </a:t>
            </a:r>
            <a:r>
              <a:rPr lang="en-US" altLang="en-US" sz="4400" dirty="0" smtClean="0"/>
              <a:t>General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73" y="1039538"/>
            <a:ext cx="7722770" cy="54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language is deterministic context-free if some DPDA accepts it.</a:t>
            </a:r>
          </a:p>
          <a:p>
            <a:pPr algn="just"/>
            <a:r>
              <a:rPr lang="en-US" dirty="0" smtClean="0"/>
              <a:t>NPDAs have more power than DPDAs.</a:t>
            </a:r>
          </a:p>
          <a:p>
            <a:pPr algn="just"/>
            <a:r>
              <a:rPr lang="en-US" dirty="0" smtClean="0"/>
              <a:t>Context-free languages are closed under concatenation and star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244"/>
          <a:stretch/>
        </p:blipFill>
        <p:spPr>
          <a:xfrm>
            <a:off x="1143000" y="1095243"/>
            <a:ext cx="7467601" cy="5686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Non-Context Free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4507"/>
            <a:ext cx="8915400" cy="1143000"/>
          </a:xfrm>
        </p:spPr>
        <p:txBody>
          <a:bodyPr/>
          <a:lstStyle/>
          <a:p>
            <a:r>
              <a:rPr lang="en-US" altLang="en-US" dirty="0"/>
              <a:t>Deterministic PDAs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3502"/>
            <a:ext cx="7619999" cy="58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381000" y="838200"/>
            <a:ext cx="2047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Not allowed: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7338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6324600" y="91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419600" y="1371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3886200" y="236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2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6451600" y="1066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3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066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4038600" y="11430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4" name="Equation" r:id="rId7" imgW="1765080" imgH="520560" progId="Equation.3">
                  <p:embed/>
                </p:oleObj>
              </mc:Choice>
              <mc:Fallback>
                <p:oleObj name="Equation" r:id="rId7" imgW="1765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176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4343400" y="2819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6248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6381750" y="3803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5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3803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4057650" y="354330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6" name="Equation" r:id="rId11" imgW="1777680" imgH="520560" progId="Equation.3">
                  <p:embed/>
                </p:oleObj>
              </mc:Choice>
              <mc:Fallback>
                <p:oleObj name="Equation" r:id="rId11" imgW="1777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54330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4507"/>
            <a:ext cx="8915400" cy="1143000"/>
          </a:xfrm>
        </p:spPr>
        <p:txBody>
          <a:bodyPr/>
          <a:lstStyle/>
          <a:p>
            <a:r>
              <a:rPr lang="en-US" altLang="en-US" dirty="0"/>
              <a:t>Deterministic PDAs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26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0" name="Text Box 80"/>
          <p:cNvSpPr txBox="1">
            <a:spLocks noChangeArrowheads="1"/>
          </p:cNvSpPr>
          <p:nvPr/>
        </p:nvSpPr>
        <p:spPr bwMode="auto">
          <a:xfrm>
            <a:off x="609600" y="6278563"/>
            <a:ext cx="6552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Something must be matched from the stack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41112"/>
            <a:ext cx="7696199" cy="5561206"/>
          </a:xfrm>
          <a:prstGeom prst="rect">
            <a:avLst/>
          </a:prstGeom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81000" y="12450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Deterministic PDAs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33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2047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Not allowed: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1910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781800" y="91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4876800" y="1371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4343400" y="236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0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62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6908800" y="1066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1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1066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4476750" y="1143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2" name="Equation" r:id="rId7" imgW="1803240" imgH="520560" progId="Equation.3">
                  <p:embed/>
                </p:oleObj>
              </mc:Choice>
              <mc:Fallback>
                <p:oleObj name="Equation" r:id="rId7" imgW="1803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143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4800600" y="2819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67056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6838950" y="3803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3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803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514850" y="3543300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4" name="Equation" r:id="rId11" imgW="1777680" imgH="520560" progId="Equation.3">
                  <p:embed/>
                </p:oleObj>
              </mc:Choice>
              <mc:Fallback>
                <p:oleObj name="Equation" r:id="rId11" imgW="1777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43300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81000" y="12450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Deterministic PDAs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2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DPDA </a:t>
            </a:r>
            <a:r>
              <a:rPr lang="en-US" altLang="en-US" dirty="0" smtClean="0"/>
              <a:t>Example</a:t>
            </a:r>
            <a:endParaRPr lang="en-US" altLang="en-US" dirty="0"/>
          </a:p>
        </p:txBody>
      </p:sp>
      <p:graphicFrame>
        <p:nvGraphicFramePr>
          <p:cNvPr id="586777" name="Object 25"/>
          <p:cNvGraphicFramePr>
            <a:graphicFrameLocks noChangeAspect="1"/>
          </p:cNvGraphicFramePr>
          <p:nvPr/>
        </p:nvGraphicFramePr>
        <p:xfrm>
          <a:off x="2895600" y="1752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4" name="Equation" r:id="rId3" imgW="4381200" imgH="711000" progId="Equation.3">
                  <p:embed/>
                </p:oleObj>
              </mc:Choice>
              <mc:Fallback>
                <p:oleObj name="Equation" r:id="rId3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2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319405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121285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639445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80365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2965450" y="4191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5556250" y="4191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958975" y="4840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52705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450850" y="5105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578485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845185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" name="Object 17"/>
          <p:cNvGraphicFramePr>
            <a:graphicFrameLocks noChangeAspect="1"/>
          </p:cNvGraphicFramePr>
          <p:nvPr/>
        </p:nvGraphicFramePr>
        <p:xfrm>
          <a:off x="2665413" y="3733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733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8"/>
          <p:cNvGraphicFramePr>
            <a:graphicFrameLocks noChangeAspect="1"/>
          </p:cNvGraphicFramePr>
          <p:nvPr/>
        </p:nvGraphicFramePr>
        <p:xfrm>
          <a:off x="3884613" y="5029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6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5029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9"/>
          <p:cNvGraphicFramePr>
            <a:graphicFrameLocks noChangeAspect="1"/>
          </p:cNvGraphicFramePr>
          <p:nvPr/>
        </p:nvGraphicFramePr>
        <p:xfrm>
          <a:off x="608013" y="5257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7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257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0"/>
          <p:cNvGraphicFramePr>
            <a:graphicFrameLocks noChangeAspect="1"/>
          </p:cNvGraphicFramePr>
          <p:nvPr/>
        </p:nvGraphicFramePr>
        <p:xfrm>
          <a:off x="3306763" y="5264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8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264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1"/>
          <p:cNvGraphicFramePr>
            <a:graphicFrameLocks noChangeAspect="1"/>
          </p:cNvGraphicFramePr>
          <p:nvPr/>
        </p:nvGraphicFramePr>
        <p:xfrm>
          <a:off x="5840413" y="5257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9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5257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2"/>
          <p:cNvGraphicFramePr>
            <a:graphicFrameLocks noChangeAspect="1"/>
          </p:cNvGraphicFramePr>
          <p:nvPr/>
        </p:nvGraphicFramePr>
        <p:xfrm>
          <a:off x="8513763" y="5251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0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3763" y="5251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/>
        </p:nvGraphicFramePr>
        <p:xfrm>
          <a:off x="5327650" y="3733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1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733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6578600" y="5029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2" name="Equation" r:id="rId18" imgW="1574800" imgH="469900" progId="Equation.3">
                  <p:embed/>
                </p:oleObj>
              </mc:Choice>
              <mc:Fallback>
                <p:oleObj name="Equation" r:id="rId18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5029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6"/>
          <p:cNvGraphicFramePr>
            <a:graphicFrameLocks noChangeAspect="1"/>
          </p:cNvGraphicFramePr>
          <p:nvPr/>
        </p:nvGraphicFramePr>
        <p:xfrm>
          <a:off x="1295400" y="5029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3" name="Equation" r:id="rId20" imgW="1612900" imgH="469900" progId="Equation.3">
                  <p:embed/>
                </p:oleObj>
              </mc:Choice>
              <mc:Fallback>
                <p:oleObj name="Equation" r:id="rId20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-635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325</Words>
  <Application>Microsoft Office PowerPoint</Application>
  <PresentationFormat>A4 Paper (210x297 mm)</PresentationFormat>
  <Paragraphs>101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Non-Context Free Language</vt:lpstr>
      <vt:lpstr>Deterministic PDAs  </vt:lpstr>
      <vt:lpstr>Deterministic PDAs  </vt:lpstr>
      <vt:lpstr>PowerPoint Presentation</vt:lpstr>
      <vt:lpstr>PowerPoint Presentation</vt:lpstr>
      <vt:lpstr>DPDA Example</vt:lpstr>
      <vt:lpstr>PowerPoint Presentation</vt:lpstr>
      <vt:lpstr>Example of Non-DPDA (NPDA)</vt:lpstr>
      <vt:lpstr>PowerPoint Presentation</vt:lpstr>
      <vt:lpstr>NPDAs   Have More Power than  DPDAs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Properties of 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221</cp:revision>
  <dcterms:created xsi:type="dcterms:W3CDTF">2006-08-16T00:00:00Z</dcterms:created>
  <dcterms:modified xsi:type="dcterms:W3CDTF">2019-01-16T02:34:49Z</dcterms:modified>
</cp:coreProperties>
</file>