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57" r:id="rId2"/>
    <p:sldId id="358" r:id="rId3"/>
    <p:sldId id="359" r:id="rId4"/>
    <p:sldId id="345" r:id="rId5"/>
    <p:sldId id="346" r:id="rId6"/>
    <p:sldId id="347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55" r:id="rId15"/>
    <p:sldId id="356" r:id="rId16"/>
    <p:sldId id="360" r:id="rId17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624" autoAdjust="0"/>
  </p:normalViewPr>
  <p:slideViewPr>
    <p:cSldViewPr>
      <p:cViewPr varScale="1">
        <p:scale>
          <a:sx n="70" d="100"/>
          <a:sy n="70" d="100"/>
        </p:scale>
        <p:origin x="1230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10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cid:image001.png@01D36A9D.39CC0CC0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90895" y="6655158"/>
            <a:ext cx="23294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bg1"/>
                </a:solidFill>
              </a:rPr>
              <a:t>Ramaiah</a:t>
            </a:r>
            <a:r>
              <a:rPr lang="en-US" sz="1050" dirty="0" smtClean="0">
                <a:solidFill>
                  <a:schemeClr val="bg1"/>
                </a:solidFill>
              </a:rPr>
              <a:t>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8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10" name="Picture 9" descr="cid:image003.png@01D22AF0.03BD7030"/>
          <p:cNvPicPr/>
          <p:nvPr userDrawn="1"/>
        </p:nvPicPr>
        <p:blipFill rotWithShape="1">
          <a:blip r:embed="rId13" r:link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23"/>
          <a:stretch/>
        </p:blipFill>
        <p:spPr bwMode="auto">
          <a:xfrm>
            <a:off x="228600" y="6142257"/>
            <a:ext cx="476250" cy="4876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rakashp.cs.et@msruas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5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09600"/>
            <a:ext cx="9906000" cy="1470025"/>
          </a:xfrm>
        </p:spPr>
        <p:txBody>
          <a:bodyPr/>
          <a:lstStyle/>
          <a:p>
            <a:r>
              <a:rPr lang="en-IN" sz="3200" b="1" dirty="0" smtClean="0"/>
              <a:t>Course Code: </a:t>
            </a:r>
            <a:r>
              <a:rPr lang="en-GB" sz="3200" dirty="0" smtClean="0"/>
              <a:t>CSC211A</a:t>
            </a:r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 smtClean="0"/>
              <a:t>Course Title: </a:t>
            </a:r>
            <a:r>
              <a:rPr lang="en-GB" sz="3200" dirty="0" smtClean="0"/>
              <a:t>Formal Languages and Automata Theory</a:t>
            </a:r>
            <a:endParaRPr lang="en-IN" sz="32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276600"/>
            <a:ext cx="9753600" cy="2971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 smtClean="0"/>
              <a:t>Course Leader: </a:t>
            </a:r>
          </a:p>
          <a:p>
            <a:pPr algn="l"/>
            <a:r>
              <a:rPr lang="en-IN" sz="2000" b="1" dirty="0" smtClean="0"/>
              <a:t>			</a:t>
            </a:r>
            <a:r>
              <a:rPr lang="en-IN" sz="2000" b="1" dirty="0" smtClean="0"/>
              <a:t>	</a:t>
            </a:r>
            <a:r>
              <a:rPr lang="en-IN" sz="3200" dirty="0" smtClean="0"/>
              <a:t>Prakash P</a:t>
            </a:r>
            <a:endParaRPr lang="en-IN" sz="3200" dirty="0" smtClean="0"/>
          </a:p>
          <a:p>
            <a:r>
              <a:rPr lang="en-IN" sz="2800" smtClean="0">
                <a:hlinkClick r:id="rId2"/>
              </a:rPr>
              <a:t>prakashp.cs.et@msruas.ac.in</a:t>
            </a:r>
            <a:endParaRPr lang="en-IN" sz="2800" dirty="0"/>
          </a:p>
          <a:p>
            <a:pPr algn="l"/>
            <a:endParaRPr lang="en-IN" sz="3200" dirty="0" smtClean="0"/>
          </a:p>
          <a:p>
            <a:pPr algn="l"/>
            <a:r>
              <a:rPr lang="en-IN" sz="2000" b="1" dirty="0" smtClean="0"/>
              <a:t>		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00200" y="2718123"/>
            <a:ext cx="739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+mj-lt"/>
                <a:ea typeface="+mj-ea"/>
                <a:cs typeface="+mj-cs"/>
              </a:rPr>
              <a:t>Lecture </a:t>
            </a:r>
            <a:r>
              <a:rPr lang="en-US" sz="2800" b="1" dirty="0" smtClean="0">
                <a:latin typeface="+mj-lt"/>
                <a:ea typeface="+mj-ea"/>
                <a:cs typeface="+mj-cs"/>
              </a:rPr>
              <a:t>24: Negative Properties of CFL</a:t>
            </a:r>
            <a:endParaRPr lang="en-US" sz="28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3861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4315" b="2944"/>
          <a:stretch/>
        </p:blipFill>
        <p:spPr>
          <a:xfrm>
            <a:off x="1524001" y="1223961"/>
            <a:ext cx="7162800" cy="5348021"/>
          </a:xfrm>
          <a:prstGeom prst="rect">
            <a:avLst/>
          </a:prstGeom>
        </p:spPr>
      </p:pic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667000" y="152400"/>
            <a:ext cx="611244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 smtClean="0"/>
              <a:t>Intersection of CFL and RL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904781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2463" b="1270"/>
          <a:stretch/>
        </p:blipFill>
        <p:spPr>
          <a:xfrm>
            <a:off x="1371601" y="705764"/>
            <a:ext cx="7696200" cy="5923636"/>
          </a:xfrm>
          <a:prstGeom prst="rect">
            <a:avLst/>
          </a:prstGeom>
        </p:spPr>
      </p:pic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2667000" y="152400"/>
            <a:ext cx="611244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 smtClean="0"/>
              <a:t>Intersection of CFL and RL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498474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637" y="1104900"/>
            <a:ext cx="5800725" cy="4648200"/>
          </a:xfrm>
          <a:prstGeom prst="rect">
            <a:avLst/>
          </a:prstGeom>
        </p:spPr>
      </p:pic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2667000" y="152400"/>
            <a:ext cx="611244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 smtClean="0"/>
              <a:t>Intersection of CFL and RL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006029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921417"/>
            <a:ext cx="7187781" cy="5631783"/>
          </a:xfrm>
          <a:prstGeom prst="rect">
            <a:avLst/>
          </a:prstGeom>
        </p:spPr>
      </p:pic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2667000" y="152400"/>
            <a:ext cx="611244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 smtClean="0"/>
              <a:t>Intersection of CFL and RL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195741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9368"/>
          <a:stretch/>
        </p:blipFill>
        <p:spPr>
          <a:xfrm>
            <a:off x="1600200" y="935182"/>
            <a:ext cx="7768595" cy="5237018"/>
          </a:xfrm>
          <a:prstGeom prst="rect">
            <a:avLst/>
          </a:prstGeom>
        </p:spPr>
      </p:pic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2667000" y="152400"/>
            <a:ext cx="611244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 smtClean="0"/>
              <a:t>Intersection of CFL and RL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442112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19262"/>
            <a:ext cx="8839200" cy="4997280"/>
          </a:xfrm>
          <a:prstGeom prst="rect">
            <a:avLst/>
          </a:prstGeom>
        </p:spPr>
      </p:pic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2667000" y="152400"/>
            <a:ext cx="611244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 smtClean="0"/>
              <a:t>Intersection of CFL and RL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213009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Context free languages are not closed under intersection and complement 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intersection of context free language and regular language is a context free language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240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session, student will be able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Explain context free languages are not closed under intersection and complement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Describe the intersection of context free language and regular language is a context free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35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Context </a:t>
            </a:r>
            <a:r>
              <a:rPr lang="en-US" dirty="0"/>
              <a:t>free </a:t>
            </a:r>
            <a:r>
              <a:rPr lang="en-US" dirty="0" smtClean="0"/>
              <a:t>languages</a:t>
            </a:r>
            <a:endParaRPr lang="en-US" dirty="0"/>
          </a:p>
          <a:p>
            <a:r>
              <a:rPr lang="en-US" dirty="0"/>
              <a:t>I</a:t>
            </a:r>
            <a:r>
              <a:rPr lang="en-US" dirty="0" smtClean="0"/>
              <a:t>ntersection </a:t>
            </a:r>
            <a:r>
              <a:rPr lang="en-US" dirty="0"/>
              <a:t>of context free language and </a:t>
            </a:r>
            <a:r>
              <a:rPr lang="en-US"/>
              <a:t>regular </a:t>
            </a:r>
            <a:r>
              <a:rPr lang="en-US" smtClean="0"/>
              <a:t>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542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13" name="Rectangle 13"/>
          <p:cNvSpPr>
            <a:spLocks noChangeArrowheads="1"/>
          </p:cNvSpPr>
          <p:nvPr/>
        </p:nvSpPr>
        <p:spPr bwMode="auto">
          <a:xfrm>
            <a:off x="533400" y="1524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4400" dirty="0">
                <a:latin typeface="+mj-lt"/>
              </a:rPr>
              <a:t>Intersection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8850"/>
          <a:stretch/>
        </p:blipFill>
        <p:spPr>
          <a:xfrm>
            <a:off x="533400" y="1676400"/>
            <a:ext cx="8610040" cy="460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434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Text Box 2"/>
          <p:cNvSpPr txBox="1">
            <a:spLocks noChangeArrowheads="1"/>
          </p:cNvSpPr>
          <p:nvPr/>
        </p:nvSpPr>
        <p:spPr bwMode="auto">
          <a:xfrm>
            <a:off x="3886201" y="0"/>
            <a:ext cx="212211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Example</a:t>
            </a:r>
          </a:p>
        </p:txBody>
      </p:sp>
      <p:graphicFrame>
        <p:nvGraphicFramePr>
          <p:cNvPr id="641027" name="Object 3"/>
          <p:cNvGraphicFramePr>
            <a:graphicFrameLocks noChangeAspect="1"/>
          </p:cNvGraphicFramePr>
          <p:nvPr/>
        </p:nvGraphicFramePr>
        <p:xfrm>
          <a:off x="990600" y="812801"/>
          <a:ext cx="29210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47" name="Equation" r:id="rId3" imgW="2920680" imgH="723600" progId="Equation.3">
                  <p:embed/>
                </p:oleObj>
              </mc:Choice>
              <mc:Fallback>
                <p:oleObj name="Equation" r:id="rId3" imgW="292068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812801"/>
                        <a:ext cx="29210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1028" name="Object 4"/>
          <p:cNvGraphicFramePr>
            <a:graphicFrameLocks noChangeAspect="1"/>
          </p:cNvGraphicFramePr>
          <p:nvPr/>
        </p:nvGraphicFramePr>
        <p:xfrm>
          <a:off x="1149350" y="2565400"/>
          <a:ext cx="24765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48" name="Equation" r:id="rId5" imgW="2476440" imgH="2044440" progId="Equation.3">
                  <p:embed/>
                </p:oleObj>
              </mc:Choice>
              <mc:Fallback>
                <p:oleObj name="Equation" r:id="rId5" imgW="2476440" imgH="2044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350" y="2565400"/>
                        <a:ext cx="24765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1029" name="Text Box 5"/>
          <p:cNvSpPr txBox="1">
            <a:spLocks noChangeArrowheads="1"/>
          </p:cNvSpPr>
          <p:nvPr/>
        </p:nvSpPr>
        <p:spPr bwMode="auto">
          <a:xfrm>
            <a:off x="1149350" y="1781732"/>
            <a:ext cx="23862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/>
              <a:t>Context-free:</a:t>
            </a:r>
          </a:p>
        </p:txBody>
      </p:sp>
      <p:graphicFrame>
        <p:nvGraphicFramePr>
          <p:cNvPr id="641030" name="Object 6"/>
          <p:cNvGraphicFramePr>
            <a:graphicFrameLocks noChangeAspect="1"/>
          </p:cNvGraphicFramePr>
          <p:nvPr/>
        </p:nvGraphicFramePr>
        <p:xfrm>
          <a:off x="5886450" y="812801"/>
          <a:ext cx="30861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49" name="Equation" r:id="rId7" imgW="3085920" imgH="723600" progId="Equation.3">
                  <p:embed/>
                </p:oleObj>
              </mc:Choice>
              <mc:Fallback>
                <p:oleObj name="Equation" r:id="rId7" imgW="308592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6450" y="812801"/>
                        <a:ext cx="30861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1031" name="Object 7"/>
          <p:cNvGraphicFramePr>
            <a:graphicFrameLocks noChangeAspect="1"/>
          </p:cNvGraphicFramePr>
          <p:nvPr/>
        </p:nvGraphicFramePr>
        <p:xfrm>
          <a:off x="6216650" y="2565400"/>
          <a:ext cx="24384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50" name="Equation" r:id="rId9" imgW="2438280" imgH="2044440" progId="Equation.3">
                  <p:embed/>
                </p:oleObj>
              </mc:Choice>
              <mc:Fallback>
                <p:oleObj name="Equation" r:id="rId9" imgW="2438280" imgH="2044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6650" y="2565400"/>
                        <a:ext cx="24384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1032" name="Text Box 8"/>
          <p:cNvSpPr txBox="1">
            <a:spLocks noChangeArrowheads="1"/>
          </p:cNvSpPr>
          <p:nvPr/>
        </p:nvSpPr>
        <p:spPr bwMode="auto">
          <a:xfrm>
            <a:off x="6044645" y="1889453"/>
            <a:ext cx="23862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/>
              <a:t>Context-free:</a:t>
            </a:r>
          </a:p>
        </p:txBody>
      </p:sp>
      <p:graphicFrame>
        <p:nvGraphicFramePr>
          <p:cNvPr id="641033" name="Object 9"/>
          <p:cNvGraphicFramePr>
            <a:graphicFrameLocks noChangeAspect="1"/>
          </p:cNvGraphicFramePr>
          <p:nvPr/>
        </p:nvGraphicFramePr>
        <p:xfrm>
          <a:off x="812800" y="5842001"/>
          <a:ext cx="39116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51" name="Equation" r:id="rId11" imgW="3911400" imgH="723600" progId="Equation.3">
                  <p:embed/>
                </p:oleObj>
              </mc:Choice>
              <mc:Fallback>
                <p:oleObj name="Equation" r:id="rId11" imgW="391140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5842001"/>
                        <a:ext cx="39116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1034" name="Text Box 10"/>
          <p:cNvSpPr txBox="1">
            <a:spLocks noChangeArrowheads="1"/>
          </p:cNvSpPr>
          <p:nvPr/>
        </p:nvSpPr>
        <p:spPr bwMode="auto">
          <a:xfrm>
            <a:off x="4953001" y="5943600"/>
            <a:ext cx="306147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u="sng" dirty="0">
                <a:solidFill>
                  <a:srgbClr val="FF3300"/>
                </a:solidFill>
              </a:rPr>
              <a:t>NOT</a:t>
            </a:r>
            <a:r>
              <a:rPr lang="en-US" altLang="en-US" sz="3200" dirty="0"/>
              <a:t> context-free</a:t>
            </a:r>
          </a:p>
        </p:txBody>
      </p:sp>
      <p:sp>
        <p:nvSpPr>
          <p:cNvPr id="641035" name="Text Box 11"/>
          <p:cNvSpPr txBox="1">
            <a:spLocks noChangeArrowheads="1"/>
          </p:cNvSpPr>
          <p:nvPr/>
        </p:nvSpPr>
        <p:spPr bwMode="auto">
          <a:xfrm>
            <a:off x="3429000" y="4953000"/>
            <a:ext cx="222112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u="sng" dirty="0">
                <a:solidFill>
                  <a:srgbClr val="FF3300"/>
                </a:solidFill>
              </a:rPr>
              <a:t>Intersection</a:t>
            </a:r>
          </a:p>
        </p:txBody>
      </p:sp>
    </p:spTree>
    <p:extLst>
      <p:ext uri="{BB962C8B-B14F-4D97-AF65-F5344CB8AC3E}">
        <p14:creationId xmlns:p14="http://schemas.microsoft.com/office/powerpoint/2010/main" val="4075969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Text Box 2"/>
          <p:cNvSpPr txBox="1">
            <a:spLocks noChangeArrowheads="1"/>
          </p:cNvSpPr>
          <p:nvPr/>
        </p:nvSpPr>
        <p:spPr bwMode="auto">
          <a:xfrm>
            <a:off x="1676400" y="1981201"/>
            <a:ext cx="7162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Context-free </a:t>
            </a:r>
            <a:r>
              <a:rPr lang="en-US" altLang="en-US" sz="2800" dirty="0" smtClean="0"/>
              <a:t>languages are </a:t>
            </a:r>
            <a:r>
              <a:rPr lang="en-US" altLang="en-US" sz="2800" b="1" u="sng" dirty="0"/>
              <a:t>not</a:t>
            </a:r>
            <a:r>
              <a:rPr lang="en-US" altLang="en-US" sz="2800" dirty="0"/>
              <a:t> closed under:</a:t>
            </a:r>
          </a:p>
        </p:txBody>
      </p:sp>
      <p:sp>
        <p:nvSpPr>
          <p:cNvPr id="642051" name="Text Box 3"/>
          <p:cNvSpPr txBox="1">
            <a:spLocks noChangeArrowheads="1"/>
          </p:cNvSpPr>
          <p:nvPr/>
        </p:nvSpPr>
        <p:spPr bwMode="auto">
          <a:xfrm>
            <a:off x="3462632" y="2516699"/>
            <a:ext cx="238340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dirty="0">
                <a:solidFill>
                  <a:srgbClr val="FF3300"/>
                </a:solidFill>
              </a:rPr>
              <a:t>C</a:t>
            </a:r>
            <a:r>
              <a:rPr lang="en-US" altLang="en-US" sz="3200" b="1" dirty="0" smtClean="0">
                <a:solidFill>
                  <a:srgbClr val="FF3300"/>
                </a:solidFill>
              </a:rPr>
              <a:t>omplement</a:t>
            </a:r>
            <a:endParaRPr lang="en-US" altLang="en-US" sz="3200" dirty="0">
              <a:solidFill>
                <a:srgbClr val="FF3300"/>
              </a:solidFill>
            </a:endParaRPr>
          </a:p>
        </p:txBody>
      </p:sp>
      <p:graphicFrame>
        <p:nvGraphicFramePr>
          <p:cNvPr id="642052" name="Object 4"/>
          <p:cNvGraphicFramePr>
            <a:graphicFrameLocks noChangeAspect="1"/>
          </p:cNvGraphicFramePr>
          <p:nvPr/>
        </p:nvGraphicFramePr>
        <p:xfrm>
          <a:off x="571501" y="43815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72" name="Equation" r:id="rId3" imgW="330120" imgH="393480" progId="Equation.3">
                  <p:embed/>
                </p:oleObj>
              </mc:Choice>
              <mc:Fallback>
                <p:oleObj name="Equation" r:id="rId3" imgW="330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1" y="43815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2053" name="Text Box 5"/>
          <p:cNvSpPr txBox="1">
            <a:spLocks noChangeArrowheads="1"/>
          </p:cNvSpPr>
          <p:nvPr/>
        </p:nvSpPr>
        <p:spPr bwMode="auto">
          <a:xfrm>
            <a:off x="1219201" y="4241800"/>
            <a:ext cx="22460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is context free</a:t>
            </a:r>
          </a:p>
        </p:txBody>
      </p:sp>
      <p:sp>
        <p:nvSpPr>
          <p:cNvPr id="642054" name="AutoShape 6"/>
          <p:cNvSpPr>
            <a:spLocks noChangeArrowheads="1"/>
          </p:cNvSpPr>
          <p:nvPr/>
        </p:nvSpPr>
        <p:spPr bwMode="auto">
          <a:xfrm>
            <a:off x="3581400" y="4194057"/>
            <a:ext cx="1159874" cy="733663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graphicFrame>
        <p:nvGraphicFramePr>
          <p:cNvPr id="6420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124434"/>
              </p:ext>
            </p:extLst>
          </p:nvPr>
        </p:nvGraphicFramePr>
        <p:xfrm>
          <a:off x="5118919" y="4269254"/>
          <a:ext cx="328613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73" name="Equation" r:id="rId5" imgW="330120" imgH="469800" progId="Equation.3">
                  <p:embed/>
                </p:oleObj>
              </mc:Choice>
              <mc:Fallback>
                <p:oleObj name="Equation" r:id="rId5" imgW="3301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8919" y="4269254"/>
                        <a:ext cx="328613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2056" name="Text Box 8"/>
          <p:cNvSpPr txBox="1">
            <a:spLocks noChangeArrowheads="1"/>
          </p:cNvSpPr>
          <p:nvPr/>
        </p:nvSpPr>
        <p:spPr bwMode="auto">
          <a:xfrm>
            <a:off x="5825177" y="4241801"/>
            <a:ext cx="408082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not necessarily</a:t>
            </a:r>
          </a:p>
          <a:p>
            <a:r>
              <a:rPr lang="en-US" altLang="en-US" sz="2800" dirty="0"/>
              <a:t>context-free</a:t>
            </a:r>
          </a:p>
        </p:txBody>
      </p:sp>
      <p:sp>
        <p:nvSpPr>
          <p:cNvPr id="642057" name="Rectangle 9"/>
          <p:cNvSpPr>
            <a:spLocks noChangeArrowheads="1"/>
          </p:cNvSpPr>
          <p:nvPr/>
        </p:nvSpPr>
        <p:spPr bwMode="auto">
          <a:xfrm>
            <a:off x="533400" y="1524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4400" dirty="0">
                <a:latin typeface="+mj-lt"/>
              </a:rPr>
              <a:t>Complement</a:t>
            </a:r>
          </a:p>
        </p:txBody>
      </p:sp>
    </p:spTree>
    <p:extLst>
      <p:ext uri="{BB962C8B-B14F-4D97-AF65-F5344CB8AC3E}">
        <p14:creationId xmlns:p14="http://schemas.microsoft.com/office/powerpoint/2010/main" val="1480558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3081" name="Object 9"/>
          <p:cNvGraphicFramePr>
            <a:graphicFrameLocks noChangeAspect="1"/>
          </p:cNvGraphicFramePr>
          <p:nvPr/>
        </p:nvGraphicFramePr>
        <p:xfrm>
          <a:off x="2012951" y="5308601"/>
          <a:ext cx="5946775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95" name="Equation" r:id="rId3" imgW="5943600" imgH="723600" progId="Equation.3">
                  <p:embed/>
                </p:oleObj>
              </mc:Choice>
              <mc:Fallback>
                <p:oleObj name="Equation" r:id="rId3" imgW="594360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951" y="5308601"/>
                        <a:ext cx="5946775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3082" name="Text Box 10"/>
          <p:cNvSpPr txBox="1">
            <a:spLocks noChangeArrowheads="1"/>
          </p:cNvSpPr>
          <p:nvPr/>
        </p:nvSpPr>
        <p:spPr bwMode="auto">
          <a:xfrm>
            <a:off x="2971801" y="6096000"/>
            <a:ext cx="27014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u="sng" dirty="0">
                <a:solidFill>
                  <a:srgbClr val="FF3300"/>
                </a:solidFill>
              </a:rPr>
              <a:t>NOT</a:t>
            </a:r>
            <a:r>
              <a:rPr lang="en-US" altLang="en-US" sz="2800" dirty="0"/>
              <a:t> context-free</a:t>
            </a:r>
          </a:p>
        </p:txBody>
      </p:sp>
      <p:sp>
        <p:nvSpPr>
          <p:cNvPr id="643083" name="Text Box 11"/>
          <p:cNvSpPr txBox="1">
            <a:spLocks noChangeArrowheads="1"/>
          </p:cNvSpPr>
          <p:nvPr/>
        </p:nvSpPr>
        <p:spPr bwMode="auto">
          <a:xfrm>
            <a:off x="3886201" y="0"/>
            <a:ext cx="212211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Example</a:t>
            </a:r>
          </a:p>
        </p:txBody>
      </p:sp>
      <p:graphicFrame>
        <p:nvGraphicFramePr>
          <p:cNvPr id="643084" name="Object 12"/>
          <p:cNvGraphicFramePr>
            <a:graphicFrameLocks noChangeAspect="1"/>
          </p:cNvGraphicFramePr>
          <p:nvPr/>
        </p:nvGraphicFramePr>
        <p:xfrm>
          <a:off x="990600" y="812801"/>
          <a:ext cx="29210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96" name="Equation" r:id="rId5" imgW="2920680" imgH="723600" progId="Equation.3">
                  <p:embed/>
                </p:oleObj>
              </mc:Choice>
              <mc:Fallback>
                <p:oleObj name="Equation" r:id="rId5" imgW="292068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812801"/>
                        <a:ext cx="29210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3085" name="Object 13"/>
          <p:cNvGraphicFramePr>
            <a:graphicFrameLocks noChangeAspect="1"/>
          </p:cNvGraphicFramePr>
          <p:nvPr/>
        </p:nvGraphicFramePr>
        <p:xfrm>
          <a:off x="1149350" y="2565400"/>
          <a:ext cx="24765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97" name="Equation" r:id="rId7" imgW="2476440" imgH="2044440" progId="Equation.3">
                  <p:embed/>
                </p:oleObj>
              </mc:Choice>
              <mc:Fallback>
                <p:oleObj name="Equation" r:id="rId7" imgW="2476440" imgH="2044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350" y="2565400"/>
                        <a:ext cx="24765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3086" name="Text Box 14"/>
          <p:cNvSpPr txBox="1">
            <a:spLocks noChangeArrowheads="1"/>
          </p:cNvSpPr>
          <p:nvPr/>
        </p:nvSpPr>
        <p:spPr bwMode="auto">
          <a:xfrm>
            <a:off x="1066801" y="1752600"/>
            <a:ext cx="21079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Context-free:</a:t>
            </a:r>
          </a:p>
        </p:txBody>
      </p:sp>
      <p:graphicFrame>
        <p:nvGraphicFramePr>
          <p:cNvPr id="643087" name="Object 15"/>
          <p:cNvGraphicFramePr>
            <a:graphicFrameLocks noChangeAspect="1"/>
          </p:cNvGraphicFramePr>
          <p:nvPr/>
        </p:nvGraphicFramePr>
        <p:xfrm>
          <a:off x="5886450" y="812801"/>
          <a:ext cx="30861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98" name="Equation" r:id="rId9" imgW="3085920" imgH="723600" progId="Equation.3">
                  <p:embed/>
                </p:oleObj>
              </mc:Choice>
              <mc:Fallback>
                <p:oleObj name="Equation" r:id="rId9" imgW="308592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6450" y="812801"/>
                        <a:ext cx="30861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3088" name="Object 16"/>
          <p:cNvGraphicFramePr>
            <a:graphicFrameLocks noChangeAspect="1"/>
          </p:cNvGraphicFramePr>
          <p:nvPr/>
        </p:nvGraphicFramePr>
        <p:xfrm>
          <a:off x="6216650" y="2565400"/>
          <a:ext cx="24384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99" name="Equation" r:id="rId11" imgW="2438280" imgH="2044440" progId="Equation.3">
                  <p:embed/>
                </p:oleObj>
              </mc:Choice>
              <mc:Fallback>
                <p:oleObj name="Equation" r:id="rId11" imgW="2438280" imgH="2044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6650" y="2565400"/>
                        <a:ext cx="24384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3089" name="Text Box 17"/>
          <p:cNvSpPr txBox="1">
            <a:spLocks noChangeArrowheads="1"/>
          </p:cNvSpPr>
          <p:nvPr/>
        </p:nvSpPr>
        <p:spPr bwMode="auto">
          <a:xfrm>
            <a:off x="6019801" y="1828800"/>
            <a:ext cx="21079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Context-free:</a:t>
            </a:r>
          </a:p>
        </p:txBody>
      </p:sp>
      <p:sp>
        <p:nvSpPr>
          <p:cNvPr id="643090" name="Text Box 18"/>
          <p:cNvSpPr txBox="1">
            <a:spLocks noChangeArrowheads="1"/>
          </p:cNvSpPr>
          <p:nvPr/>
        </p:nvSpPr>
        <p:spPr bwMode="auto">
          <a:xfrm>
            <a:off x="3657601" y="4648200"/>
            <a:ext cx="21081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u="sng" dirty="0">
                <a:solidFill>
                  <a:srgbClr val="FF3300"/>
                </a:solidFill>
              </a:rPr>
              <a:t>Complement</a:t>
            </a:r>
          </a:p>
        </p:txBody>
      </p:sp>
    </p:spTree>
    <p:extLst>
      <p:ext uri="{BB962C8B-B14F-4D97-AF65-F5344CB8AC3E}">
        <p14:creationId xmlns:p14="http://schemas.microsoft.com/office/powerpoint/2010/main" val="1868252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2286000"/>
            <a:ext cx="7772400" cy="1143000"/>
          </a:xfrm>
        </p:spPr>
        <p:txBody>
          <a:bodyPr anchor="ctr"/>
          <a:lstStyle/>
          <a:p>
            <a:r>
              <a:rPr lang="en-US" altLang="en-US" sz="4000" dirty="0"/>
              <a:t>Intersection</a:t>
            </a:r>
            <a:br>
              <a:rPr lang="en-US" altLang="en-US" sz="4000" dirty="0"/>
            </a:br>
            <a:r>
              <a:rPr lang="en-US" altLang="en-US" sz="4000" dirty="0"/>
              <a:t>of </a:t>
            </a:r>
            <a:br>
              <a:rPr lang="en-US" altLang="en-US" sz="4000" dirty="0"/>
            </a:br>
            <a:r>
              <a:rPr lang="en-US" altLang="en-US" sz="4000" dirty="0"/>
              <a:t>Context-free languages</a:t>
            </a:r>
            <a:br>
              <a:rPr lang="en-US" altLang="en-US" sz="4000" dirty="0"/>
            </a:br>
            <a:r>
              <a:rPr lang="en-US" altLang="en-US" sz="4000" dirty="0"/>
              <a:t>and </a:t>
            </a:r>
            <a:br>
              <a:rPr lang="en-US" altLang="en-US" sz="4000" dirty="0"/>
            </a:br>
            <a:r>
              <a:rPr lang="en-US" altLang="en-US" sz="4000" dirty="0"/>
              <a:t>Regular Languages</a:t>
            </a:r>
          </a:p>
        </p:txBody>
      </p:sp>
      <p:sp>
        <p:nvSpPr>
          <p:cNvPr id="64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886200"/>
            <a:ext cx="6400800" cy="1752600"/>
          </a:xfrm>
        </p:spPr>
        <p:txBody>
          <a:bodyPr/>
          <a:lstStyle/>
          <a:p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9221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871146"/>
            <a:ext cx="7619999" cy="5834454"/>
          </a:xfrm>
          <a:prstGeom prst="rect">
            <a:avLst/>
          </a:prstGeom>
        </p:spPr>
      </p:pic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667000" y="152400"/>
            <a:ext cx="611244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 smtClean="0"/>
              <a:t>Intersection of CFL and RL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218702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</TotalTime>
  <Words>160</Words>
  <Application>Microsoft Office PowerPoint</Application>
  <PresentationFormat>A4 Paper (210x297 mm)</PresentationFormat>
  <Paragraphs>43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Office Theme</vt:lpstr>
      <vt:lpstr>Equation</vt:lpstr>
      <vt:lpstr>Course Code: CSC211A  Course Title: Formal Languages and Automata Theory</vt:lpstr>
      <vt:lpstr>Session Objectives</vt:lpstr>
      <vt:lpstr>Session Topics</vt:lpstr>
      <vt:lpstr>PowerPoint Presentation</vt:lpstr>
      <vt:lpstr>PowerPoint Presentation</vt:lpstr>
      <vt:lpstr>PowerPoint Presentation</vt:lpstr>
      <vt:lpstr>PowerPoint Presentation</vt:lpstr>
      <vt:lpstr>Intersection of  Context-free languages and  Regular Languages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Prakash</cp:lastModifiedBy>
  <cp:revision>218</cp:revision>
  <dcterms:created xsi:type="dcterms:W3CDTF">2006-08-16T00:00:00Z</dcterms:created>
  <dcterms:modified xsi:type="dcterms:W3CDTF">2019-01-16T02:35:04Z</dcterms:modified>
</cp:coreProperties>
</file>