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85" r:id="rId2"/>
    <p:sldId id="386" r:id="rId3"/>
    <p:sldId id="387" r:id="rId4"/>
    <p:sldId id="309" r:id="rId5"/>
    <p:sldId id="310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50" r:id="rId45"/>
    <p:sldId id="351" r:id="rId46"/>
    <p:sldId id="352" r:id="rId47"/>
    <p:sldId id="388" r:id="rId4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524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43.wmf"/><Relationship Id="rId4" Type="http://schemas.openxmlformats.org/officeDocument/2006/relationships/image" Target="../media/image3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47.wmf"/><Relationship Id="rId1" Type="http://schemas.openxmlformats.org/officeDocument/2006/relationships/image" Target="../media/image1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67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5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29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bg1"/>
                </a:solidFill>
              </a:rPr>
              <a:t>Ramaiah</a:t>
            </a:r>
            <a:r>
              <a:rPr lang="en-US" sz="1050" dirty="0" smtClean="0">
                <a:solidFill>
                  <a:schemeClr val="bg1"/>
                </a:solidFill>
              </a:rPr>
              <a:t>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228600" y="6166846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kashp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2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41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2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39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1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8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5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54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0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54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54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70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77.bin"/><Relationship Id="rId18" Type="http://schemas.openxmlformats.org/officeDocument/2006/relationships/oleObject" Target="../embeddings/oleObject80.bin"/><Relationship Id="rId3" Type="http://schemas.openxmlformats.org/officeDocument/2006/relationships/oleObject" Target="../embeddings/oleObject72.bin"/><Relationship Id="rId21" Type="http://schemas.openxmlformats.org/officeDocument/2006/relationships/oleObject" Target="../embeddings/oleObject83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wmf"/><Relationship Id="rId20" Type="http://schemas.openxmlformats.org/officeDocument/2006/relationships/oleObject" Target="../embeddings/oleObject82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23" Type="http://schemas.openxmlformats.org/officeDocument/2006/relationships/oleObject" Target="../embeddings/oleObject85.bin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66.wmf"/><Relationship Id="rId22" Type="http://schemas.openxmlformats.org/officeDocument/2006/relationships/oleObject" Target="../embeddings/oleObject84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65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70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79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906000" cy="1470025"/>
          </a:xfrm>
        </p:spPr>
        <p:txBody>
          <a:bodyPr/>
          <a:lstStyle/>
          <a:p>
            <a:r>
              <a:rPr lang="en-IN" sz="3200" b="1" dirty="0" smtClean="0"/>
              <a:t>Course Code: </a:t>
            </a:r>
            <a:r>
              <a:rPr lang="en-GB" sz="3200" dirty="0" smtClean="0"/>
              <a:t>CSC211A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Course Title: </a:t>
            </a:r>
            <a:r>
              <a:rPr lang="en-GB" sz="3200" dirty="0" smtClean="0"/>
              <a:t>Formal </a:t>
            </a:r>
            <a:r>
              <a:rPr lang="en-GB" sz="3200" dirty="0"/>
              <a:t>Languages and Automata Theory</a:t>
            </a:r>
            <a:endParaRPr lang="en-IN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/>
              <a:t>Course Leader: </a:t>
            </a:r>
          </a:p>
          <a:p>
            <a:pPr algn="l"/>
            <a:r>
              <a:rPr lang="en-IN" sz="2000" b="1" dirty="0" smtClean="0"/>
              <a:t>			</a:t>
            </a:r>
            <a:r>
              <a:rPr lang="en-IN" sz="2000" b="1" dirty="0" smtClean="0"/>
              <a:t>	     </a:t>
            </a:r>
            <a:r>
              <a:rPr lang="en-IN" sz="3200" dirty="0" smtClean="0"/>
              <a:t>Prakash P</a:t>
            </a:r>
            <a:endParaRPr lang="en-IN" sz="3200" dirty="0" smtClean="0"/>
          </a:p>
          <a:p>
            <a:r>
              <a:rPr lang="en-IN" sz="2800" smtClean="0">
                <a:hlinkClick r:id="rId2"/>
              </a:rPr>
              <a:t>prakashp.cs.et@msruas.ac.in</a:t>
            </a:r>
            <a:endParaRPr lang="en-IN" sz="2800" dirty="0"/>
          </a:p>
          <a:p>
            <a:pPr algn="l"/>
            <a:endParaRPr lang="en-IN" sz="3200" dirty="0" smtClean="0"/>
          </a:p>
          <a:p>
            <a:pPr algn="l"/>
            <a:r>
              <a:rPr lang="en-IN" sz="2000" b="1" dirty="0" smtClean="0"/>
              <a:t>	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0800" y="2718123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+mj-lt"/>
                <a:ea typeface="+mj-ea"/>
                <a:cs typeface="+mj-cs"/>
              </a:rPr>
              <a:t>Lecture 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25: </a:t>
            </a:r>
            <a:r>
              <a:rPr lang="en-US" altLang="en-US" sz="2800" dirty="0" smtClean="0"/>
              <a:t>Applications of regular Closure-1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3507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2362200"/>
            <a:ext cx="7772400" cy="1143000"/>
          </a:xfrm>
        </p:spPr>
        <p:txBody>
          <a:bodyPr anchor="ctr"/>
          <a:lstStyle/>
          <a:p>
            <a:r>
              <a:rPr lang="en-US" altLang="en-US" dirty="0"/>
              <a:t>Decidable Properties</a:t>
            </a:r>
            <a:br>
              <a:rPr lang="en-US" altLang="en-US" dirty="0"/>
            </a:br>
            <a:r>
              <a:rPr lang="en-US" altLang="en-US" dirty="0"/>
              <a:t>of </a:t>
            </a:r>
            <a:br>
              <a:rPr lang="en-US" altLang="en-US" dirty="0"/>
            </a:br>
            <a:r>
              <a:rPr lang="en-US" altLang="en-US" dirty="0"/>
              <a:t>Context-Free Languages</a:t>
            </a:r>
          </a:p>
        </p:txBody>
      </p:sp>
    </p:spTree>
    <p:extLst>
      <p:ext uri="{BB962C8B-B14F-4D97-AF65-F5344CB8AC3E}">
        <p14:creationId xmlns:p14="http://schemas.microsoft.com/office/powerpoint/2010/main" val="293102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Text Box 2"/>
          <p:cNvSpPr txBox="1">
            <a:spLocks noChangeArrowheads="1"/>
          </p:cNvSpPr>
          <p:nvPr/>
        </p:nvSpPr>
        <p:spPr bwMode="auto">
          <a:xfrm>
            <a:off x="305658" y="1325677"/>
            <a:ext cx="35487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Membership Question:</a:t>
            </a:r>
          </a:p>
        </p:txBody>
      </p:sp>
      <p:sp>
        <p:nvSpPr>
          <p:cNvPr id="693251" name="Text Box 3"/>
          <p:cNvSpPr txBox="1">
            <a:spLocks noChangeArrowheads="1"/>
          </p:cNvSpPr>
          <p:nvPr/>
        </p:nvSpPr>
        <p:spPr bwMode="auto">
          <a:xfrm>
            <a:off x="1878868" y="1871643"/>
            <a:ext cx="566493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for context-free grammar</a:t>
            </a:r>
          </a:p>
          <a:p>
            <a:r>
              <a:rPr lang="en-US" altLang="en-US" sz="2800" dirty="0"/>
              <a:t>find if string  </a:t>
            </a:r>
          </a:p>
        </p:txBody>
      </p:sp>
      <p:graphicFrame>
        <p:nvGraphicFramePr>
          <p:cNvPr id="693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094732"/>
              </p:ext>
            </p:extLst>
          </p:nvPr>
        </p:nvGraphicFramePr>
        <p:xfrm>
          <a:off x="5822951" y="194826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8" name="Equation" r:id="rId3" imgW="393480" imgH="419040" progId="Equation.3">
                  <p:embed/>
                </p:oleObj>
              </mc:Choice>
              <mc:Fallback>
                <p:oleObj name="Equation" r:id="rId3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1" y="194826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942349"/>
              </p:ext>
            </p:extLst>
          </p:nvPr>
        </p:nvGraphicFramePr>
        <p:xfrm>
          <a:off x="4046538" y="2418557"/>
          <a:ext cx="1879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9" name="Equation" r:id="rId5" imgW="1879560" imgH="533160" progId="Equation.3">
                  <p:embed/>
                </p:oleObj>
              </mc:Choice>
              <mc:Fallback>
                <p:oleObj name="Equation" r:id="rId5" imgW="18795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538" y="2418557"/>
                        <a:ext cx="1879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3260" name="Group 12"/>
          <p:cNvGrpSpPr>
            <a:grpSpLocks/>
          </p:cNvGrpSpPr>
          <p:nvPr/>
        </p:nvGrpSpPr>
        <p:grpSpPr bwMode="auto">
          <a:xfrm>
            <a:off x="762000" y="3606803"/>
            <a:ext cx="5257801" cy="2479677"/>
            <a:chOff x="38" y="2224"/>
            <a:chExt cx="3312" cy="1562"/>
          </a:xfrm>
        </p:grpSpPr>
        <p:sp>
          <p:nvSpPr>
            <p:cNvPr id="693254" name="Text Box 6"/>
            <p:cNvSpPr txBox="1">
              <a:spLocks noChangeArrowheads="1"/>
            </p:cNvSpPr>
            <p:nvPr/>
          </p:nvSpPr>
          <p:spPr bwMode="auto">
            <a:xfrm>
              <a:off x="38" y="2224"/>
              <a:ext cx="240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>
                  <a:solidFill>
                    <a:srgbClr val="FF3300"/>
                  </a:solidFill>
                </a:rPr>
                <a:t>Membership Algorithms:</a:t>
              </a:r>
            </a:p>
          </p:txBody>
        </p:sp>
        <p:sp>
          <p:nvSpPr>
            <p:cNvPr id="693256" name="Text Box 8"/>
            <p:cNvSpPr txBox="1">
              <a:spLocks noChangeArrowheads="1"/>
            </p:cNvSpPr>
            <p:nvPr/>
          </p:nvSpPr>
          <p:spPr bwMode="auto">
            <a:xfrm>
              <a:off x="2408" y="2224"/>
              <a:ext cx="7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Parsers</a:t>
              </a:r>
            </a:p>
          </p:txBody>
        </p:sp>
        <p:sp>
          <p:nvSpPr>
            <p:cNvPr id="693257" name="Text Box 9"/>
            <p:cNvSpPr txBox="1">
              <a:spLocks noChangeArrowheads="1"/>
            </p:cNvSpPr>
            <p:nvPr/>
          </p:nvSpPr>
          <p:spPr bwMode="auto">
            <a:xfrm>
              <a:off x="864" y="2880"/>
              <a:ext cx="248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lang="en-US" altLang="en-US" dirty="0"/>
                <a:t> </a:t>
              </a:r>
              <a:r>
                <a:rPr lang="en-US" altLang="en-US" sz="2800" dirty="0"/>
                <a:t>Exhaustive search parser</a:t>
              </a:r>
              <a:endParaRPr lang="en-US" altLang="en-US" dirty="0"/>
            </a:p>
          </p:txBody>
        </p:sp>
        <p:sp>
          <p:nvSpPr>
            <p:cNvPr id="693258" name="Text Box 10"/>
            <p:cNvSpPr txBox="1">
              <a:spLocks noChangeArrowheads="1"/>
            </p:cNvSpPr>
            <p:nvPr/>
          </p:nvSpPr>
          <p:spPr bwMode="auto">
            <a:xfrm>
              <a:off x="864" y="3456"/>
              <a:ext cx="22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lang="en-US" altLang="en-US" b="1" dirty="0"/>
                <a:t> </a:t>
              </a:r>
              <a:r>
                <a:rPr lang="en-US" altLang="en-US" sz="2800" b="1" dirty="0"/>
                <a:t>CYK </a:t>
              </a:r>
              <a:r>
                <a:rPr lang="en-US" altLang="en-US" sz="2800" dirty="0"/>
                <a:t>parsing algorithm</a:t>
              </a:r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Decidable Properties of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911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3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3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Text Box 2"/>
          <p:cNvSpPr txBox="1">
            <a:spLocks noChangeArrowheads="1"/>
          </p:cNvSpPr>
          <p:nvPr/>
        </p:nvSpPr>
        <p:spPr bwMode="auto">
          <a:xfrm>
            <a:off x="167744" y="1281960"/>
            <a:ext cx="40857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Empty Language Question:</a:t>
            </a:r>
          </a:p>
        </p:txBody>
      </p:sp>
      <p:sp>
        <p:nvSpPr>
          <p:cNvPr id="695299" name="Text Box 3"/>
          <p:cNvSpPr txBox="1">
            <a:spLocks noChangeArrowheads="1"/>
          </p:cNvSpPr>
          <p:nvPr/>
        </p:nvSpPr>
        <p:spPr bwMode="auto">
          <a:xfrm>
            <a:off x="2810762" y="1830557"/>
            <a:ext cx="4613186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for context-free grammar         </a:t>
            </a:r>
          </a:p>
          <a:p>
            <a:pPr>
              <a:lnSpc>
                <a:spcPct val="150000"/>
              </a:lnSpc>
            </a:pPr>
            <a:r>
              <a:rPr lang="en-US" altLang="en-US" sz="2800" dirty="0"/>
              <a:t>find if   </a:t>
            </a:r>
          </a:p>
        </p:txBody>
      </p:sp>
      <p:graphicFrame>
        <p:nvGraphicFramePr>
          <p:cNvPr id="695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246063"/>
              </p:ext>
            </p:extLst>
          </p:nvPr>
        </p:nvGraphicFramePr>
        <p:xfrm>
          <a:off x="6781800" y="2072351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0" name="Equation" r:id="rId3" imgW="393480" imgH="419040" progId="Equation.3">
                  <p:embed/>
                </p:oleObj>
              </mc:Choice>
              <mc:Fallback>
                <p:oleObj name="Equation" r:id="rId3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072351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710865"/>
              </p:ext>
            </p:extLst>
          </p:nvPr>
        </p:nvGraphicFramePr>
        <p:xfrm>
          <a:off x="4038600" y="2642302"/>
          <a:ext cx="1981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1" name="Equation" r:id="rId5" imgW="1981080" imgH="533160" progId="Equation.3">
                  <p:embed/>
                </p:oleObj>
              </mc:Choice>
              <mc:Fallback>
                <p:oleObj name="Equation" r:id="rId5" imgW="19810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642302"/>
                        <a:ext cx="1981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5306" name="Group 10"/>
          <p:cNvGrpSpPr>
            <a:grpSpLocks/>
          </p:cNvGrpSpPr>
          <p:nvPr/>
        </p:nvGrpSpPr>
        <p:grpSpPr bwMode="auto">
          <a:xfrm>
            <a:off x="481855" y="3352801"/>
            <a:ext cx="8434388" cy="1878013"/>
            <a:chOff x="144" y="2208"/>
            <a:chExt cx="5313" cy="1183"/>
          </a:xfrm>
        </p:grpSpPr>
        <p:sp>
          <p:nvSpPr>
            <p:cNvPr id="695302" name="Text Box 6"/>
            <p:cNvSpPr txBox="1">
              <a:spLocks noChangeArrowheads="1"/>
            </p:cNvSpPr>
            <p:nvPr/>
          </p:nvSpPr>
          <p:spPr bwMode="auto">
            <a:xfrm>
              <a:off x="144" y="2208"/>
              <a:ext cx="108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>
                  <a:solidFill>
                    <a:srgbClr val="FF3300"/>
                  </a:solidFill>
                </a:rPr>
                <a:t>Algorithm:</a:t>
              </a:r>
            </a:p>
          </p:txBody>
        </p:sp>
        <p:graphicFrame>
          <p:nvGraphicFramePr>
            <p:cNvPr id="69530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1136484"/>
                </p:ext>
              </p:extLst>
            </p:nvPr>
          </p:nvGraphicFramePr>
          <p:xfrm>
            <a:off x="3064" y="3112"/>
            <a:ext cx="207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22" name="Equation" r:id="rId7" imgW="330120" imgH="419040" progId="Equation.3">
                    <p:embed/>
                  </p:oleObj>
                </mc:Choice>
                <mc:Fallback>
                  <p:oleObj name="Equation" r:id="rId7" imgW="33012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4" y="3112"/>
                          <a:ext cx="207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5305" name="Text Box 9"/>
            <p:cNvSpPr txBox="1">
              <a:spLocks noChangeArrowheads="1"/>
            </p:cNvSpPr>
            <p:nvPr/>
          </p:nvSpPr>
          <p:spPr bwMode="auto">
            <a:xfrm>
              <a:off x="672" y="2736"/>
              <a:ext cx="4785" cy="6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AutoNum type="arabicPeriod"/>
              </a:pPr>
              <a:r>
                <a:rPr lang="en-US" altLang="en-US" sz="2800" dirty="0">
                  <a:latin typeface="+mj-lt"/>
                </a:rPr>
                <a:t>Remove useless variables</a:t>
              </a:r>
            </a:p>
            <a:p>
              <a:pPr>
                <a:spcBef>
                  <a:spcPct val="20000"/>
                </a:spcBef>
                <a:buFontTx/>
                <a:buAutoNum type="arabicPeriod"/>
              </a:pPr>
              <a:r>
                <a:rPr lang="en-US" altLang="en-US" sz="2800" dirty="0" smtClean="0">
                  <a:latin typeface="+mj-lt"/>
                </a:rPr>
                <a:t>Check </a:t>
              </a:r>
              <a:r>
                <a:rPr lang="en-US" altLang="en-US" sz="2800" dirty="0">
                  <a:latin typeface="+mj-lt"/>
                </a:rPr>
                <a:t>if start variable      </a:t>
              </a:r>
              <a:r>
                <a:rPr lang="en-US" altLang="en-US" sz="2800" dirty="0" smtClean="0">
                  <a:latin typeface="+mj-lt"/>
                </a:rPr>
                <a:t>  is </a:t>
              </a:r>
              <a:r>
                <a:rPr lang="en-US" altLang="en-US" sz="2800" dirty="0">
                  <a:latin typeface="+mj-lt"/>
                </a:rPr>
                <a:t>useless  </a:t>
              </a:r>
            </a:p>
          </p:txBody>
        </p:sp>
      </p:grp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Decidable Properties of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962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5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5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Text Box 2"/>
          <p:cNvSpPr txBox="1">
            <a:spLocks noChangeArrowheads="1"/>
          </p:cNvSpPr>
          <p:nvPr/>
        </p:nvSpPr>
        <p:spPr bwMode="auto">
          <a:xfrm>
            <a:off x="357327" y="1131441"/>
            <a:ext cx="41872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Infinite Language Question:</a:t>
            </a:r>
          </a:p>
        </p:txBody>
      </p:sp>
      <p:sp>
        <p:nvSpPr>
          <p:cNvPr id="697347" name="Text Box 3"/>
          <p:cNvSpPr txBox="1">
            <a:spLocks noChangeArrowheads="1"/>
          </p:cNvSpPr>
          <p:nvPr/>
        </p:nvSpPr>
        <p:spPr bwMode="auto">
          <a:xfrm>
            <a:off x="533400" y="1603984"/>
            <a:ext cx="861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for context-free grammar        </a:t>
            </a:r>
            <a:r>
              <a:rPr lang="en-US" altLang="en-US" sz="2800" dirty="0" smtClean="0"/>
              <a:t> find </a:t>
            </a:r>
            <a:r>
              <a:rPr lang="en-US" altLang="en-US" sz="2800" dirty="0"/>
              <a:t>if                is infinite   </a:t>
            </a:r>
          </a:p>
        </p:txBody>
      </p:sp>
      <p:graphicFrame>
        <p:nvGraphicFramePr>
          <p:cNvPr id="6973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992437"/>
              </p:ext>
            </p:extLst>
          </p:nvPr>
        </p:nvGraphicFramePr>
        <p:xfrm>
          <a:off x="4445000" y="1656044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4" name="Equation" r:id="rId3" imgW="393480" imgH="419040" progId="Equation.3">
                  <p:embed/>
                </p:oleObj>
              </mc:Choice>
              <mc:Fallback>
                <p:oleObj name="Equation" r:id="rId3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1656044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7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313702"/>
              </p:ext>
            </p:extLst>
          </p:nvPr>
        </p:nvGraphicFramePr>
        <p:xfrm>
          <a:off x="5924550" y="1647887"/>
          <a:ext cx="1066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5" name="Equation" r:id="rId5" imgW="1066680" imgH="533160" progId="Equation.3">
                  <p:embed/>
                </p:oleObj>
              </mc:Choice>
              <mc:Fallback>
                <p:oleObj name="Equation" r:id="rId5" imgW="10666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50" y="1647887"/>
                        <a:ext cx="1066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7356" name="Group 12"/>
          <p:cNvGrpSpPr>
            <a:grpSpLocks/>
          </p:cNvGrpSpPr>
          <p:nvPr/>
        </p:nvGrpSpPr>
        <p:grpSpPr bwMode="auto">
          <a:xfrm>
            <a:off x="248513" y="2438400"/>
            <a:ext cx="8786673" cy="3979864"/>
            <a:chOff x="-12" y="1470"/>
            <a:chExt cx="4454" cy="2507"/>
          </a:xfrm>
        </p:grpSpPr>
        <p:sp>
          <p:nvSpPr>
            <p:cNvPr id="697350" name="Text Box 6"/>
            <p:cNvSpPr txBox="1">
              <a:spLocks noChangeArrowheads="1"/>
            </p:cNvSpPr>
            <p:nvPr/>
          </p:nvSpPr>
          <p:spPr bwMode="auto">
            <a:xfrm>
              <a:off x="-12" y="1470"/>
              <a:ext cx="108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>
                  <a:solidFill>
                    <a:srgbClr val="FF3300"/>
                  </a:solidFill>
                </a:rPr>
                <a:t>Algorithm:</a:t>
              </a:r>
            </a:p>
          </p:txBody>
        </p:sp>
        <p:sp>
          <p:nvSpPr>
            <p:cNvPr id="697351" name="Text Box 7"/>
            <p:cNvSpPr txBox="1">
              <a:spLocks noChangeArrowheads="1"/>
            </p:cNvSpPr>
            <p:nvPr/>
          </p:nvSpPr>
          <p:spPr bwMode="auto">
            <a:xfrm>
              <a:off x="240" y="1776"/>
              <a:ext cx="266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1. Remove useless variables</a:t>
              </a:r>
            </a:p>
          </p:txBody>
        </p:sp>
        <p:sp>
          <p:nvSpPr>
            <p:cNvPr id="697352" name="Text Box 8"/>
            <p:cNvSpPr txBox="1">
              <a:spLocks noChangeArrowheads="1"/>
            </p:cNvSpPr>
            <p:nvPr/>
          </p:nvSpPr>
          <p:spPr bwMode="auto">
            <a:xfrm>
              <a:off x="240" y="2256"/>
              <a:ext cx="332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2</a:t>
              </a:r>
              <a:r>
                <a:rPr lang="en-US" altLang="en-US" dirty="0"/>
                <a:t>. </a:t>
              </a:r>
              <a:r>
                <a:rPr lang="en-US" altLang="en-US" sz="2800" dirty="0"/>
                <a:t>Remove unit and       productions</a:t>
              </a:r>
            </a:p>
          </p:txBody>
        </p:sp>
        <p:sp>
          <p:nvSpPr>
            <p:cNvPr id="697353" name="Text Box 9"/>
            <p:cNvSpPr txBox="1">
              <a:spLocks noChangeArrowheads="1"/>
            </p:cNvSpPr>
            <p:nvPr/>
          </p:nvSpPr>
          <p:spPr bwMode="auto">
            <a:xfrm>
              <a:off x="240" y="2832"/>
              <a:ext cx="38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3. Create dependency graph for variables</a:t>
              </a:r>
            </a:p>
          </p:txBody>
        </p:sp>
        <p:sp>
          <p:nvSpPr>
            <p:cNvPr id="697354" name="Text Box 10"/>
            <p:cNvSpPr txBox="1">
              <a:spLocks noChangeArrowheads="1"/>
            </p:cNvSpPr>
            <p:nvPr/>
          </p:nvSpPr>
          <p:spPr bwMode="auto">
            <a:xfrm>
              <a:off x="278" y="3376"/>
              <a:ext cx="4164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4. If there is a loop in the dependency graph</a:t>
              </a:r>
            </a:p>
            <a:p>
              <a:r>
                <a:rPr lang="en-US" altLang="en-US" sz="2800" dirty="0"/>
                <a:t>    then the language is infinite</a:t>
              </a:r>
            </a:p>
          </p:txBody>
        </p:sp>
        <p:graphicFrame>
          <p:nvGraphicFramePr>
            <p:cNvPr id="69735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2671823"/>
                </p:ext>
              </p:extLst>
            </p:nvPr>
          </p:nvGraphicFramePr>
          <p:xfrm>
            <a:off x="1693" y="2289"/>
            <a:ext cx="2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46" name="Equation" r:id="rId7" imgW="330120" imgH="419040" progId="Equation.3">
                    <p:embed/>
                  </p:oleObj>
                </mc:Choice>
                <mc:Fallback>
                  <p:oleObj name="Equation" r:id="rId7" imgW="33012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3" y="2289"/>
                          <a:ext cx="2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Decidable Properties of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658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7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7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Text Box 2"/>
          <p:cNvSpPr txBox="1">
            <a:spLocks noChangeArrowheads="1"/>
          </p:cNvSpPr>
          <p:nvPr/>
        </p:nvSpPr>
        <p:spPr bwMode="auto">
          <a:xfrm>
            <a:off x="3549040" y="228600"/>
            <a:ext cx="212211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Example</a:t>
            </a:r>
            <a:endParaRPr lang="en-US" altLang="en-US" sz="4400" dirty="0"/>
          </a:p>
        </p:txBody>
      </p:sp>
      <p:graphicFrame>
        <p:nvGraphicFramePr>
          <p:cNvPr id="6983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260159"/>
              </p:ext>
            </p:extLst>
          </p:nvPr>
        </p:nvGraphicFramePr>
        <p:xfrm>
          <a:off x="3657600" y="1066800"/>
          <a:ext cx="1905000" cy="2101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6" name="Equation" r:id="rId3" imgW="2463480" imgH="2717640" progId="Equation.3">
                  <p:embed/>
                </p:oleObj>
              </mc:Choice>
              <mc:Fallback>
                <p:oleObj name="Equation" r:id="rId3" imgW="2463480" imgH="271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066800"/>
                        <a:ext cx="1905000" cy="21013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3957" y="3168190"/>
            <a:ext cx="7244300" cy="323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4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04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743952"/>
              </p:ext>
            </p:extLst>
          </p:nvPr>
        </p:nvGraphicFramePr>
        <p:xfrm>
          <a:off x="3048000" y="1295400"/>
          <a:ext cx="1828800" cy="2017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2" name="Equation" r:id="rId3" imgW="2463480" imgH="2717640" progId="Equation.3">
                  <p:embed/>
                </p:oleObj>
              </mc:Choice>
              <mc:Fallback>
                <p:oleObj name="Equation" r:id="rId3" imgW="2463480" imgH="271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295400"/>
                        <a:ext cx="1828800" cy="2017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04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10413"/>
              </p:ext>
            </p:extLst>
          </p:nvPr>
        </p:nvGraphicFramePr>
        <p:xfrm>
          <a:off x="990600" y="3886200"/>
          <a:ext cx="6502047" cy="323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3" name="Equation" r:id="rId5" imgW="8635680" imgH="431640" progId="Equation.3">
                  <p:embed/>
                </p:oleObj>
              </mc:Choice>
              <mc:Fallback>
                <p:oleObj name="Equation" r:id="rId5" imgW="8635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86200"/>
                        <a:ext cx="6502047" cy="3238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04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684756"/>
              </p:ext>
            </p:extLst>
          </p:nvPr>
        </p:nvGraphicFramePr>
        <p:xfrm>
          <a:off x="1295400" y="4419600"/>
          <a:ext cx="5943600" cy="1902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4" name="Equation" r:id="rId7" imgW="6743520" imgH="2158920" progId="Equation.3">
                  <p:embed/>
                </p:oleObj>
              </mc:Choice>
              <mc:Fallback>
                <p:oleObj name="Equation" r:id="rId7" imgW="6743520" imgH="2158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19600"/>
                        <a:ext cx="5943600" cy="1902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20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286000"/>
            <a:ext cx="7772400" cy="1143000"/>
          </a:xfrm>
        </p:spPr>
        <p:txBody>
          <a:bodyPr anchor="ctr"/>
          <a:lstStyle/>
          <a:p>
            <a:r>
              <a:rPr lang="en-US" altLang="en-US" sz="4000" dirty="0"/>
              <a:t>The Pumping Lemma</a:t>
            </a:r>
            <a:br>
              <a:rPr lang="en-US" altLang="en-US" sz="4000" dirty="0"/>
            </a:br>
            <a:r>
              <a:rPr lang="en-US" altLang="en-US" sz="4000" dirty="0"/>
              <a:t>for</a:t>
            </a:r>
            <a:br>
              <a:rPr lang="en-US" altLang="en-US" sz="4000" dirty="0"/>
            </a:br>
            <a:r>
              <a:rPr lang="en-US" altLang="en-US" sz="4000" dirty="0"/>
              <a:t>Context-Free Languages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</p:spPr>
        <p:txBody>
          <a:bodyPr/>
          <a:lstStyle/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301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Text Box 2"/>
          <p:cNvSpPr txBox="1">
            <a:spLocks noChangeArrowheads="1"/>
          </p:cNvSpPr>
          <p:nvPr/>
        </p:nvSpPr>
        <p:spPr bwMode="auto">
          <a:xfrm>
            <a:off x="1211874" y="1454690"/>
            <a:ext cx="56837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Take an </a:t>
            </a:r>
            <a:r>
              <a:rPr lang="en-US" altLang="en-US" sz="2800" b="1" dirty="0">
                <a:solidFill>
                  <a:srgbClr val="FF3300"/>
                </a:solidFill>
              </a:rPr>
              <a:t>infinite</a:t>
            </a:r>
            <a:r>
              <a:rPr lang="en-US" altLang="en-US" sz="2800" dirty="0"/>
              <a:t> context-free language</a:t>
            </a:r>
          </a:p>
        </p:txBody>
      </p:sp>
      <p:sp>
        <p:nvSpPr>
          <p:cNvPr id="705539" name="Text Box 3"/>
          <p:cNvSpPr txBox="1">
            <a:spLocks noChangeArrowheads="1"/>
          </p:cNvSpPr>
          <p:nvPr/>
        </p:nvSpPr>
        <p:spPr bwMode="auto">
          <a:xfrm>
            <a:off x="1776606" y="3853190"/>
            <a:ext cx="15118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Example:</a:t>
            </a:r>
          </a:p>
        </p:txBody>
      </p:sp>
      <p:sp>
        <p:nvSpPr>
          <p:cNvPr id="705540" name="Text Box 4"/>
          <p:cNvSpPr txBox="1">
            <a:spLocks noChangeArrowheads="1"/>
          </p:cNvSpPr>
          <p:nvPr/>
        </p:nvSpPr>
        <p:spPr bwMode="auto">
          <a:xfrm>
            <a:off x="4937126" y="9398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7055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741394"/>
              </p:ext>
            </p:extLst>
          </p:nvPr>
        </p:nvGraphicFramePr>
        <p:xfrm>
          <a:off x="4167826" y="4114800"/>
          <a:ext cx="1538599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0" name="Equation" r:id="rId3" imgW="1892160" imgH="2717640" progId="Equation.3">
                  <p:embed/>
                </p:oleObj>
              </mc:Choice>
              <mc:Fallback>
                <p:oleObj name="Equation" r:id="rId3" imgW="1892160" imgH="271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826" y="4114800"/>
                        <a:ext cx="1538599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5542" name="Line 6"/>
          <p:cNvSpPr>
            <a:spLocks noChangeShapeType="1"/>
          </p:cNvSpPr>
          <p:nvPr/>
        </p:nvSpPr>
        <p:spPr bwMode="auto">
          <a:xfrm flipH="1" flipV="1">
            <a:off x="3288495" y="1942716"/>
            <a:ext cx="3048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5543" name="Text Box 7"/>
          <p:cNvSpPr txBox="1">
            <a:spLocks noChangeArrowheads="1"/>
          </p:cNvSpPr>
          <p:nvPr/>
        </p:nvSpPr>
        <p:spPr bwMode="auto">
          <a:xfrm>
            <a:off x="762000" y="2669521"/>
            <a:ext cx="868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Generates an infinite </a:t>
            </a:r>
            <a:r>
              <a:rPr lang="en-US" altLang="en-US" sz="2800" dirty="0" smtClean="0"/>
              <a:t>number of </a:t>
            </a:r>
            <a:r>
              <a:rPr lang="en-US" altLang="en-US" sz="2800" dirty="0"/>
              <a:t>different strings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71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832354"/>
              </p:ext>
            </p:extLst>
          </p:nvPr>
        </p:nvGraphicFramePr>
        <p:xfrm>
          <a:off x="1219200" y="4495800"/>
          <a:ext cx="6009409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4" name="Equation" r:id="rId3" imgW="7708680" imgH="1955520" progId="Equation.3">
                  <p:embed/>
                </p:oleObj>
              </mc:Choice>
              <mc:Fallback>
                <p:oleObj name="Equation" r:id="rId3" imgW="7708680" imgH="1955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95800"/>
                        <a:ext cx="6009409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800086"/>
              </p:ext>
            </p:extLst>
          </p:nvPr>
        </p:nvGraphicFramePr>
        <p:xfrm>
          <a:off x="3886200" y="1198349"/>
          <a:ext cx="1591654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5" name="Equation" r:id="rId5" imgW="1892160" imgH="2717640" progId="Equation.3">
                  <p:embed/>
                </p:oleObj>
              </mc:Choice>
              <mc:Fallback>
                <p:oleObj name="Equation" r:id="rId5" imgW="1892160" imgH="271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198349"/>
                        <a:ext cx="1591654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564" name="Text Box 4"/>
          <p:cNvSpPr txBox="1">
            <a:spLocks noChangeArrowheads="1"/>
          </p:cNvSpPr>
          <p:nvPr/>
        </p:nvSpPr>
        <p:spPr bwMode="auto">
          <a:xfrm>
            <a:off x="685801" y="3657600"/>
            <a:ext cx="20499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 derivation:</a:t>
            </a:r>
          </a:p>
        </p:txBody>
      </p:sp>
      <p:sp>
        <p:nvSpPr>
          <p:cNvPr id="706569" name="Line 9"/>
          <p:cNvSpPr>
            <a:spLocks noChangeShapeType="1"/>
          </p:cNvSpPr>
          <p:nvPr/>
        </p:nvSpPr>
        <p:spPr bwMode="auto">
          <a:xfrm>
            <a:off x="5105401" y="4876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06570" name="Line 10"/>
          <p:cNvSpPr>
            <a:spLocks noChangeShapeType="1"/>
          </p:cNvSpPr>
          <p:nvPr/>
        </p:nvSpPr>
        <p:spPr bwMode="auto">
          <a:xfrm>
            <a:off x="2819400" y="6172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06571" name="Text Box 11"/>
          <p:cNvSpPr txBox="1">
            <a:spLocks noChangeArrowheads="1"/>
          </p:cNvSpPr>
          <p:nvPr/>
        </p:nvSpPr>
        <p:spPr bwMode="auto">
          <a:xfrm>
            <a:off x="5105401" y="3581400"/>
            <a:ext cx="34581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rgbClr val="FF3300"/>
                </a:solidFill>
              </a:rPr>
              <a:t>Variables are repeated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62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428750"/>
            <a:ext cx="6744369" cy="5124450"/>
          </a:xfrm>
          <a:prstGeom prst="rect">
            <a:avLst/>
          </a:prstGeom>
        </p:spPr>
      </p:pic>
      <p:sp>
        <p:nvSpPr>
          <p:cNvPr id="5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60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session, student will be able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applications of regular closure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Understand decidable properties of  context-free languages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Describe the pumping lemma for context-free languages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62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369185"/>
            <a:ext cx="6893983" cy="5184015"/>
          </a:xfrm>
          <a:prstGeom prst="rect">
            <a:avLst/>
          </a:prstGeom>
        </p:spPr>
      </p:pic>
      <p:sp>
        <p:nvSpPr>
          <p:cNvPr id="57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920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8421"/>
          <a:stretch/>
        </p:blipFill>
        <p:spPr>
          <a:xfrm>
            <a:off x="1524000" y="1276350"/>
            <a:ext cx="7495248" cy="4972050"/>
          </a:xfrm>
          <a:prstGeom prst="rect">
            <a:avLst/>
          </a:prstGeom>
        </p:spPr>
      </p:pic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88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147762"/>
            <a:ext cx="6308305" cy="5329238"/>
          </a:xfrm>
          <a:prstGeom prst="rect">
            <a:avLst/>
          </a:prstGeom>
        </p:spPr>
      </p:pic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966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166812"/>
            <a:ext cx="6679121" cy="5386388"/>
          </a:xfrm>
          <a:prstGeom prst="rect">
            <a:avLst/>
          </a:prstGeom>
        </p:spPr>
      </p:pic>
      <p:sp>
        <p:nvSpPr>
          <p:cNvPr id="66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436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57375"/>
            <a:ext cx="7735695" cy="4314825"/>
          </a:xfrm>
          <a:prstGeom prst="rect">
            <a:avLst/>
          </a:prstGeom>
        </p:spPr>
      </p:pic>
      <p:sp>
        <p:nvSpPr>
          <p:cNvPr id="5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00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95400"/>
            <a:ext cx="7010400" cy="5295548"/>
          </a:xfrm>
          <a:prstGeom prst="rect">
            <a:avLst/>
          </a:prstGeom>
        </p:spPr>
      </p:pic>
      <p:sp>
        <p:nvSpPr>
          <p:cNvPr id="82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73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071562"/>
            <a:ext cx="7048500" cy="5663974"/>
          </a:xfrm>
          <a:prstGeom prst="rect">
            <a:avLst/>
          </a:prstGeom>
        </p:spPr>
      </p:pic>
      <p:sp>
        <p:nvSpPr>
          <p:cNvPr id="79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00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57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381726"/>
              </p:ext>
            </p:extLst>
          </p:nvPr>
        </p:nvGraphicFramePr>
        <p:xfrm>
          <a:off x="1981200" y="2286435"/>
          <a:ext cx="5232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8" name="Equation" r:id="rId3" imgW="5232240" imgH="431640" progId="Equation.3">
                  <p:embed/>
                </p:oleObj>
              </mc:Choice>
              <mc:Fallback>
                <p:oleObj name="Equation" r:id="rId3" imgW="5232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86435"/>
                        <a:ext cx="5232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5779" name="Text Box 3"/>
          <p:cNvSpPr txBox="1">
            <a:spLocks noChangeArrowheads="1"/>
          </p:cNvSpPr>
          <p:nvPr/>
        </p:nvSpPr>
        <p:spPr bwMode="auto">
          <a:xfrm>
            <a:off x="1239719" y="3141797"/>
            <a:ext cx="31724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Therefore, the string</a:t>
            </a:r>
          </a:p>
        </p:txBody>
      </p:sp>
      <p:graphicFrame>
        <p:nvGraphicFramePr>
          <p:cNvPr id="7157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357063"/>
              </p:ext>
            </p:extLst>
          </p:nvPr>
        </p:nvGraphicFramePr>
        <p:xfrm>
          <a:off x="4704285" y="3188301"/>
          <a:ext cx="3086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9" name="Equation" r:id="rId5" imgW="3085920" imgH="431640" progId="Equation.3">
                  <p:embed/>
                </p:oleObj>
              </mc:Choice>
              <mc:Fallback>
                <p:oleObj name="Equation" r:id="rId5" imgW="3085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4285" y="3188301"/>
                        <a:ext cx="3086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5781" name="Text Box 5"/>
          <p:cNvSpPr txBox="1">
            <a:spLocks noChangeArrowheads="1"/>
          </p:cNvSpPr>
          <p:nvPr/>
        </p:nvSpPr>
        <p:spPr bwMode="auto">
          <a:xfrm>
            <a:off x="1203325" y="4038600"/>
            <a:ext cx="50440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also generated by the grammar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437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87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03548"/>
              </p:ext>
            </p:extLst>
          </p:nvPr>
        </p:nvGraphicFramePr>
        <p:xfrm>
          <a:off x="2590800" y="3118501"/>
          <a:ext cx="4267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18" name="Equation" r:id="rId3" imgW="4267080" imgH="431640" progId="Equation.3">
                  <p:embed/>
                </p:oleObj>
              </mc:Choice>
              <mc:Fallback>
                <p:oleObj name="Equation" r:id="rId3" imgW="4267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118501"/>
                        <a:ext cx="4267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7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059783"/>
              </p:ext>
            </p:extLst>
          </p:nvPr>
        </p:nvGraphicFramePr>
        <p:xfrm>
          <a:off x="2755900" y="2308493"/>
          <a:ext cx="3543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19" name="Equation" r:id="rId5" imgW="3543120" imgH="431640" progId="Equation.3">
                  <p:embed/>
                </p:oleObj>
              </mc:Choice>
              <mc:Fallback>
                <p:oleObj name="Equation" r:id="rId5" imgW="3543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2308493"/>
                        <a:ext cx="35433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7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250313"/>
              </p:ext>
            </p:extLst>
          </p:nvPr>
        </p:nvGraphicFramePr>
        <p:xfrm>
          <a:off x="2895600" y="1560731"/>
          <a:ext cx="1320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20" name="Equation" r:id="rId7" imgW="1320480" imgH="431640" progId="Equation.3">
                  <p:embed/>
                </p:oleObj>
              </mc:Choice>
              <mc:Fallback>
                <p:oleObj name="Equation" r:id="rId7" imgW="1320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560731"/>
                        <a:ext cx="13208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789" name="Text Box 5"/>
          <p:cNvSpPr txBox="1">
            <a:spLocks noChangeArrowheads="1"/>
          </p:cNvSpPr>
          <p:nvPr/>
        </p:nvSpPr>
        <p:spPr bwMode="auto">
          <a:xfrm>
            <a:off x="533400" y="1467724"/>
            <a:ext cx="16432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We know:</a:t>
            </a:r>
          </a:p>
        </p:txBody>
      </p:sp>
      <p:sp>
        <p:nvSpPr>
          <p:cNvPr id="758790" name="Text Box 6"/>
          <p:cNvSpPr txBox="1">
            <a:spLocks noChangeArrowheads="1"/>
          </p:cNvSpPr>
          <p:nvPr/>
        </p:nvSpPr>
        <p:spPr bwMode="auto">
          <a:xfrm>
            <a:off x="404249" y="3907662"/>
            <a:ext cx="56917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We also know this string is generated:</a:t>
            </a:r>
          </a:p>
        </p:txBody>
      </p:sp>
      <p:graphicFrame>
        <p:nvGraphicFramePr>
          <p:cNvPr id="7587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917789"/>
              </p:ext>
            </p:extLst>
          </p:nvPr>
        </p:nvGraphicFramePr>
        <p:xfrm>
          <a:off x="2895600" y="4718566"/>
          <a:ext cx="4370413" cy="1072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21" name="Equation" r:id="rId9" imgW="4863960" imgH="1193760" progId="Equation.3">
                  <p:embed/>
                </p:oleObj>
              </mc:Choice>
              <mc:Fallback>
                <p:oleObj name="Equation" r:id="rId9" imgW="486396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718566"/>
                        <a:ext cx="4370413" cy="1072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792" name="Rectangle 8"/>
          <p:cNvSpPr>
            <a:spLocks noChangeArrowheads="1"/>
          </p:cNvSpPr>
          <p:nvPr/>
        </p:nvSpPr>
        <p:spPr bwMode="auto">
          <a:xfrm>
            <a:off x="5715000" y="4718566"/>
            <a:ext cx="381000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138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42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663159"/>
              </p:ext>
            </p:extLst>
          </p:nvPr>
        </p:nvGraphicFramePr>
        <p:xfrm>
          <a:off x="2667000" y="2770187"/>
          <a:ext cx="4267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2" name="Equation" r:id="rId3" imgW="4267080" imgH="431640" progId="Equation.3">
                  <p:embed/>
                </p:oleObj>
              </mc:Choice>
              <mc:Fallback>
                <p:oleObj name="Equation" r:id="rId3" imgW="4267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70187"/>
                        <a:ext cx="4267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765177"/>
              </p:ext>
            </p:extLst>
          </p:nvPr>
        </p:nvGraphicFramePr>
        <p:xfrm>
          <a:off x="2609850" y="2056999"/>
          <a:ext cx="3543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3" name="Equation" r:id="rId5" imgW="3543120" imgH="431640" progId="Equation.3">
                  <p:embed/>
                </p:oleObj>
              </mc:Choice>
              <mc:Fallback>
                <p:oleObj name="Equation" r:id="rId5" imgW="3543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2056999"/>
                        <a:ext cx="35433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231013"/>
              </p:ext>
            </p:extLst>
          </p:nvPr>
        </p:nvGraphicFramePr>
        <p:xfrm>
          <a:off x="2667000" y="1428235"/>
          <a:ext cx="1320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4" name="Equation" r:id="rId7" imgW="1320480" imgH="431640" progId="Equation.3">
                  <p:embed/>
                </p:oleObj>
              </mc:Choice>
              <mc:Fallback>
                <p:oleObj name="Equation" r:id="rId7" imgW="1320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428235"/>
                        <a:ext cx="13208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4213" name="Text Box 5"/>
          <p:cNvSpPr txBox="1">
            <a:spLocks noChangeArrowheads="1"/>
          </p:cNvSpPr>
          <p:nvPr/>
        </p:nvSpPr>
        <p:spPr bwMode="auto">
          <a:xfrm>
            <a:off x="386687" y="1381731"/>
            <a:ext cx="16432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We know:</a:t>
            </a:r>
          </a:p>
        </p:txBody>
      </p:sp>
      <p:sp>
        <p:nvSpPr>
          <p:cNvPr id="734214" name="Text Box 6"/>
          <p:cNvSpPr txBox="1">
            <a:spLocks noChangeArrowheads="1"/>
          </p:cNvSpPr>
          <p:nvPr/>
        </p:nvSpPr>
        <p:spPr bwMode="auto">
          <a:xfrm>
            <a:off x="381000" y="3371464"/>
            <a:ext cx="58448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Therefore, this string is also generated:</a:t>
            </a:r>
          </a:p>
        </p:txBody>
      </p:sp>
      <p:graphicFrame>
        <p:nvGraphicFramePr>
          <p:cNvPr id="7342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104700"/>
              </p:ext>
            </p:extLst>
          </p:nvPr>
        </p:nvGraphicFramePr>
        <p:xfrm>
          <a:off x="2355850" y="4025900"/>
          <a:ext cx="4200814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5" name="Equation" r:id="rId9" imgW="4863960" imgH="1955520" progId="Equation.3">
                  <p:embed/>
                </p:oleObj>
              </mc:Choice>
              <mc:Fallback>
                <p:oleObj name="Equation" r:id="rId9" imgW="4863960" imgH="1955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4025900"/>
                        <a:ext cx="4200814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4217" name="Rectangle 9"/>
          <p:cNvSpPr>
            <a:spLocks noChangeArrowheads="1"/>
          </p:cNvSpPr>
          <p:nvPr/>
        </p:nvSpPr>
        <p:spPr bwMode="auto">
          <a:xfrm>
            <a:off x="5105400" y="4050511"/>
            <a:ext cx="228600" cy="29896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34218" name="Rectangle 10"/>
          <p:cNvSpPr>
            <a:spLocks noChangeArrowheads="1"/>
          </p:cNvSpPr>
          <p:nvPr/>
        </p:nvSpPr>
        <p:spPr bwMode="auto">
          <a:xfrm>
            <a:off x="3810000" y="4739088"/>
            <a:ext cx="1143000" cy="2627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9332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Applications </a:t>
            </a:r>
            <a:r>
              <a:rPr lang="en-US" dirty="0"/>
              <a:t>of regular closure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Decidable </a:t>
            </a:r>
            <a:r>
              <a:rPr lang="en-US" dirty="0"/>
              <a:t>properties of  context-free languages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Pumping </a:t>
            </a:r>
            <a:r>
              <a:rPr lang="en-US" dirty="0"/>
              <a:t>lemma for context-free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15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858389"/>
              </p:ext>
            </p:extLst>
          </p:nvPr>
        </p:nvGraphicFramePr>
        <p:xfrm>
          <a:off x="2696397" y="2537251"/>
          <a:ext cx="3590103" cy="361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66" name="Equation" r:id="rId3" imgW="4267080" imgH="431640" progId="Equation.3">
                  <p:embed/>
                </p:oleObj>
              </mc:Choice>
              <mc:Fallback>
                <p:oleObj name="Equation" r:id="rId3" imgW="4267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6397" y="2537251"/>
                        <a:ext cx="3590103" cy="361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704706"/>
              </p:ext>
            </p:extLst>
          </p:nvPr>
        </p:nvGraphicFramePr>
        <p:xfrm>
          <a:off x="2743200" y="1828801"/>
          <a:ext cx="3137966" cy="380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67" name="Equation" r:id="rId5" imgW="3543120" imgH="431640" progId="Equation.3">
                  <p:embed/>
                </p:oleObj>
              </mc:Choice>
              <mc:Fallback>
                <p:oleObj name="Equation" r:id="rId5" imgW="3543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828801"/>
                        <a:ext cx="3137966" cy="380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880284"/>
              </p:ext>
            </p:extLst>
          </p:nvPr>
        </p:nvGraphicFramePr>
        <p:xfrm>
          <a:off x="2743200" y="1301325"/>
          <a:ext cx="1228193" cy="400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68" name="Equation" r:id="rId7" imgW="1320480" imgH="431640" progId="Equation.3">
                  <p:embed/>
                </p:oleObj>
              </mc:Choice>
              <mc:Fallback>
                <p:oleObj name="Equation" r:id="rId7" imgW="1320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301325"/>
                        <a:ext cx="1228193" cy="400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05" name="Text Box 5"/>
          <p:cNvSpPr txBox="1">
            <a:spLocks noChangeArrowheads="1"/>
          </p:cNvSpPr>
          <p:nvPr/>
        </p:nvSpPr>
        <p:spPr bwMode="auto">
          <a:xfrm>
            <a:off x="305937" y="1301325"/>
            <a:ext cx="16432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We know:</a:t>
            </a:r>
          </a:p>
        </p:txBody>
      </p:sp>
      <p:sp>
        <p:nvSpPr>
          <p:cNvPr id="716806" name="Text Box 6"/>
          <p:cNvSpPr txBox="1">
            <a:spLocks noChangeArrowheads="1"/>
          </p:cNvSpPr>
          <p:nvPr/>
        </p:nvSpPr>
        <p:spPr bwMode="auto">
          <a:xfrm>
            <a:off x="304800" y="3124200"/>
            <a:ext cx="58448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Therefore, this string is also generated:</a:t>
            </a:r>
          </a:p>
        </p:txBody>
      </p:sp>
      <p:graphicFrame>
        <p:nvGraphicFramePr>
          <p:cNvPr id="7168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889960"/>
              </p:ext>
            </p:extLst>
          </p:nvPr>
        </p:nvGraphicFramePr>
        <p:xfrm>
          <a:off x="2514600" y="3803898"/>
          <a:ext cx="4191000" cy="2622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69" name="Equation" r:id="rId9" imgW="4546440" imgH="2844720" progId="Equation.3">
                  <p:embed/>
                </p:oleObj>
              </mc:Choice>
              <mc:Fallback>
                <p:oleObj name="Equation" r:id="rId9" imgW="4546440" imgH="2844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03898"/>
                        <a:ext cx="4191000" cy="2622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19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30" name="Text Box 6"/>
          <p:cNvSpPr txBox="1">
            <a:spLocks noChangeArrowheads="1"/>
          </p:cNvSpPr>
          <p:nvPr/>
        </p:nvSpPr>
        <p:spPr bwMode="auto">
          <a:xfrm>
            <a:off x="381000" y="3352800"/>
            <a:ext cx="58448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Therefore, this string is also generated:</a:t>
            </a:r>
          </a:p>
        </p:txBody>
      </p:sp>
      <p:graphicFrame>
        <p:nvGraphicFramePr>
          <p:cNvPr id="7178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090714"/>
              </p:ext>
            </p:extLst>
          </p:nvPr>
        </p:nvGraphicFramePr>
        <p:xfrm>
          <a:off x="2759312" y="3998254"/>
          <a:ext cx="3879850" cy="2519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90" name="Equation" r:id="rId3" imgW="4381200" imgH="2844720" progId="Equation.3">
                  <p:embed/>
                </p:oleObj>
              </mc:Choice>
              <mc:Fallback>
                <p:oleObj name="Equation" r:id="rId3" imgW="4381200" imgH="2844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312" y="3998254"/>
                        <a:ext cx="3879850" cy="2519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53616"/>
              </p:ext>
            </p:extLst>
          </p:nvPr>
        </p:nvGraphicFramePr>
        <p:xfrm>
          <a:off x="2761587" y="2836205"/>
          <a:ext cx="3779056" cy="380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91" name="Equation" r:id="rId5" imgW="4267080" imgH="431640" progId="Equation.3">
                  <p:embed/>
                </p:oleObj>
              </mc:Choice>
              <mc:Fallback>
                <p:oleObj name="Equation" r:id="rId5" imgW="4267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1587" y="2836205"/>
                        <a:ext cx="3779056" cy="380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9778"/>
              </p:ext>
            </p:extLst>
          </p:nvPr>
        </p:nvGraphicFramePr>
        <p:xfrm>
          <a:off x="2895599" y="2209800"/>
          <a:ext cx="31379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92" name="Equation" r:id="rId7" imgW="3543120" imgH="431640" progId="Equation.3">
                  <p:embed/>
                </p:oleObj>
              </mc:Choice>
              <mc:Fallback>
                <p:oleObj name="Equation" r:id="rId7" imgW="3543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599" y="2209800"/>
                        <a:ext cx="31379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921600"/>
              </p:ext>
            </p:extLst>
          </p:nvPr>
        </p:nvGraphicFramePr>
        <p:xfrm>
          <a:off x="3048000" y="1601539"/>
          <a:ext cx="1143000" cy="37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93" name="Equation" r:id="rId9" imgW="1320480" imgH="431640" progId="Equation.3">
                  <p:embed/>
                </p:oleObj>
              </mc:Choice>
              <mc:Fallback>
                <p:oleObj name="Equation" r:id="rId9" imgW="1320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601539"/>
                        <a:ext cx="1143000" cy="37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35" name="Text Box 11"/>
          <p:cNvSpPr txBox="1">
            <a:spLocks noChangeArrowheads="1"/>
          </p:cNvSpPr>
          <p:nvPr/>
        </p:nvSpPr>
        <p:spPr bwMode="auto">
          <a:xfrm>
            <a:off x="348018" y="1491471"/>
            <a:ext cx="16432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We know: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585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Text Box 2"/>
          <p:cNvSpPr txBox="1">
            <a:spLocks noChangeArrowheads="1"/>
          </p:cNvSpPr>
          <p:nvPr/>
        </p:nvSpPr>
        <p:spPr bwMode="auto">
          <a:xfrm>
            <a:off x="458910" y="1749754"/>
            <a:ext cx="36975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Therefore, knowing that</a:t>
            </a:r>
          </a:p>
        </p:txBody>
      </p:sp>
      <p:graphicFrame>
        <p:nvGraphicFramePr>
          <p:cNvPr id="7188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1006"/>
              </p:ext>
            </p:extLst>
          </p:nvPr>
        </p:nvGraphicFramePr>
        <p:xfrm>
          <a:off x="4464050" y="1788950"/>
          <a:ext cx="20701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4" name="Equation" r:id="rId3" imgW="2070000" imgH="431640" progId="Equation.3">
                  <p:embed/>
                </p:oleObj>
              </mc:Choice>
              <mc:Fallback>
                <p:oleObj name="Equation" r:id="rId3" imgW="2070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1788950"/>
                        <a:ext cx="20701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52" name="Text Box 4"/>
          <p:cNvSpPr txBox="1">
            <a:spLocks noChangeArrowheads="1"/>
          </p:cNvSpPr>
          <p:nvPr/>
        </p:nvSpPr>
        <p:spPr bwMode="auto">
          <a:xfrm>
            <a:off x="487343" y="2525693"/>
            <a:ext cx="80724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is generated by grammar    </a:t>
            </a:r>
            <a:r>
              <a:rPr lang="en-US" altLang="en-US" sz="2800" dirty="0" smtClean="0"/>
              <a:t>   , we </a:t>
            </a:r>
            <a:r>
              <a:rPr lang="en-US" altLang="en-US" sz="2800" dirty="0"/>
              <a:t>also know that</a:t>
            </a:r>
          </a:p>
        </p:txBody>
      </p:sp>
      <p:graphicFrame>
        <p:nvGraphicFramePr>
          <p:cNvPr id="718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766301"/>
              </p:ext>
            </p:extLst>
          </p:nvPr>
        </p:nvGraphicFramePr>
        <p:xfrm>
          <a:off x="2637611" y="3357031"/>
          <a:ext cx="4165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5" name="Equation" r:id="rId5" imgW="4165560" imgH="711000" progId="Equation.3">
                  <p:embed/>
                </p:oleObj>
              </mc:Choice>
              <mc:Fallback>
                <p:oleObj name="Equation" r:id="rId5" imgW="41655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7611" y="3357031"/>
                        <a:ext cx="41656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54" name="Text Box 6"/>
          <p:cNvSpPr txBox="1">
            <a:spLocks noChangeArrowheads="1"/>
          </p:cNvSpPr>
          <p:nvPr/>
        </p:nvSpPr>
        <p:spPr bwMode="auto">
          <a:xfrm>
            <a:off x="685800" y="4254095"/>
            <a:ext cx="24817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generated by </a:t>
            </a:r>
          </a:p>
        </p:txBody>
      </p:sp>
      <p:graphicFrame>
        <p:nvGraphicFramePr>
          <p:cNvPr id="7188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45401"/>
              </p:ext>
            </p:extLst>
          </p:nvPr>
        </p:nvGraphicFramePr>
        <p:xfrm>
          <a:off x="4326711" y="2597532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6" name="Equation" r:id="rId7" imgW="393480" imgH="419040" progId="Equation.3">
                  <p:embed/>
                </p:oleObj>
              </mc:Choice>
              <mc:Fallback>
                <p:oleObj name="Equation" r:id="rId7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6711" y="2597532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277097"/>
              </p:ext>
            </p:extLst>
          </p:nvPr>
        </p:nvGraphicFramePr>
        <p:xfrm>
          <a:off x="3167570" y="4378624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7" name="Equation" r:id="rId9" imgW="393480" imgH="419040" progId="Equation.3">
                  <p:embed/>
                </p:oleObj>
              </mc:Choice>
              <mc:Fallback>
                <p:oleObj name="Equation" r:id="rId9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570" y="4378624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710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Text Box 2"/>
          <p:cNvSpPr txBox="1">
            <a:spLocks noChangeArrowheads="1"/>
          </p:cNvSpPr>
          <p:nvPr/>
        </p:nvSpPr>
        <p:spPr bwMode="auto">
          <a:xfrm>
            <a:off x="3657600" y="65040"/>
            <a:ext cx="255198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In </a:t>
            </a:r>
            <a:r>
              <a:rPr lang="en-US" altLang="en-US" sz="4400" dirty="0" smtClean="0"/>
              <a:t>General</a:t>
            </a:r>
            <a:endParaRPr lang="en-US" altLang="en-US" sz="4400" dirty="0"/>
          </a:p>
        </p:txBody>
      </p:sp>
      <p:sp>
        <p:nvSpPr>
          <p:cNvPr id="719875" name="Text Box 3"/>
          <p:cNvSpPr txBox="1">
            <a:spLocks noChangeArrowheads="1"/>
          </p:cNvSpPr>
          <p:nvPr/>
        </p:nvSpPr>
        <p:spPr bwMode="auto">
          <a:xfrm>
            <a:off x="609600" y="1524001"/>
            <a:ext cx="853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We are given an </a:t>
            </a:r>
            <a:r>
              <a:rPr lang="en-US" altLang="en-US" sz="2800" dirty="0" smtClean="0"/>
              <a:t>infinite context-free </a:t>
            </a:r>
            <a:r>
              <a:rPr lang="en-US" altLang="en-US" sz="2800" dirty="0"/>
              <a:t>grammar </a:t>
            </a:r>
          </a:p>
        </p:txBody>
      </p:sp>
      <p:graphicFrame>
        <p:nvGraphicFramePr>
          <p:cNvPr id="7198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7403"/>
              </p:ext>
            </p:extLst>
          </p:nvPr>
        </p:nvGraphicFramePr>
        <p:xfrm>
          <a:off x="7467600" y="163722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0" name="Equation" r:id="rId3" imgW="393480" imgH="419040" progId="Equation.3">
                  <p:embed/>
                </p:oleObj>
              </mc:Choice>
              <mc:Fallback>
                <p:oleObj name="Equation" r:id="rId3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63722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879" name="Text Box 7"/>
          <p:cNvSpPr txBox="1">
            <a:spLocks noChangeArrowheads="1"/>
          </p:cNvSpPr>
          <p:nvPr/>
        </p:nvSpPr>
        <p:spPr bwMode="auto">
          <a:xfrm>
            <a:off x="533400" y="2938553"/>
            <a:ext cx="868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Assume    </a:t>
            </a:r>
            <a:r>
              <a:rPr lang="en-US" altLang="en-US" sz="2800" dirty="0" smtClean="0"/>
              <a:t>	   </a:t>
            </a:r>
            <a:r>
              <a:rPr lang="en-US" altLang="en-US" sz="2800" dirty="0"/>
              <a:t>has no </a:t>
            </a:r>
            <a:r>
              <a:rPr lang="en-US" altLang="en-US" sz="2800" dirty="0" smtClean="0"/>
              <a:t>unit-productions no       </a:t>
            </a:r>
            <a:r>
              <a:rPr lang="en-US" altLang="en-US" sz="2800" dirty="0"/>
              <a:t>-productions</a:t>
            </a:r>
          </a:p>
        </p:txBody>
      </p:sp>
      <p:graphicFrame>
        <p:nvGraphicFramePr>
          <p:cNvPr id="7198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107864"/>
              </p:ext>
            </p:extLst>
          </p:nvPr>
        </p:nvGraphicFramePr>
        <p:xfrm>
          <a:off x="2057400" y="3062921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1" name="Equation" r:id="rId5" imgW="393480" imgH="419040" progId="Equation.3">
                  <p:embed/>
                </p:oleObj>
              </mc:Choice>
              <mc:Fallback>
                <p:oleObj name="Equation" r:id="rId5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62921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8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051496"/>
              </p:ext>
            </p:extLst>
          </p:nvPr>
        </p:nvGraphicFramePr>
        <p:xfrm>
          <a:off x="6781800" y="2948788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2" name="Equation" r:id="rId7" imgW="330120" imgH="419040" progId="Equation.3">
                  <p:embed/>
                </p:oleObj>
              </mc:Choice>
              <mc:Fallback>
                <p:oleObj name="Equation" r:id="rId7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948788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583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00" name="Text Box 4"/>
          <p:cNvSpPr txBox="1">
            <a:spLocks noChangeArrowheads="1"/>
          </p:cNvSpPr>
          <p:nvPr/>
        </p:nvSpPr>
        <p:spPr bwMode="auto">
          <a:xfrm>
            <a:off x="892665" y="1499741"/>
            <a:ext cx="82948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Take a </a:t>
            </a:r>
            <a:r>
              <a:rPr lang="en-US" altLang="en-US" sz="2800" dirty="0" smtClean="0"/>
              <a:t>string				with </a:t>
            </a:r>
            <a:r>
              <a:rPr lang="en-US" altLang="en-US" sz="2800" dirty="0"/>
              <a:t>length bigger than </a:t>
            </a:r>
          </a:p>
        </p:txBody>
      </p:sp>
      <p:sp>
        <p:nvSpPr>
          <p:cNvPr id="720898" name="Text Box 2"/>
          <p:cNvSpPr txBox="1">
            <a:spLocks noChangeArrowheads="1"/>
          </p:cNvSpPr>
          <p:nvPr/>
        </p:nvSpPr>
        <p:spPr bwMode="auto">
          <a:xfrm>
            <a:off x="1153910" y="5169067"/>
            <a:ext cx="777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Some variable must be </a:t>
            </a:r>
            <a:r>
              <a:rPr lang="en-US" altLang="en-US" sz="2800" dirty="0" smtClean="0"/>
              <a:t>repeated in </a:t>
            </a:r>
            <a:r>
              <a:rPr lang="en-US" altLang="en-US" sz="2800" dirty="0"/>
              <a:t>the derivation of </a:t>
            </a:r>
          </a:p>
        </p:txBody>
      </p:sp>
      <p:graphicFrame>
        <p:nvGraphicFramePr>
          <p:cNvPr id="7208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16293"/>
              </p:ext>
            </p:extLst>
          </p:nvPr>
        </p:nvGraphicFramePr>
        <p:xfrm>
          <a:off x="3048000" y="1494226"/>
          <a:ext cx="1879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4" name="Equation" r:id="rId3" imgW="1879560" imgH="533160" progId="Equation.3">
                  <p:embed/>
                </p:oleObj>
              </mc:Choice>
              <mc:Fallback>
                <p:oleObj name="Equation" r:id="rId3" imgW="18795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494226"/>
                        <a:ext cx="1879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902" name="Text Box 6"/>
          <p:cNvSpPr txBox="1">
            <a:spLocks noChangeArrowheads="1"/>
          </p:cNvSpPr>
          <p:nvPr/>
        </p:nvSpPr>
        <p:spPr bwMode="auto">
          <a:xfrm>
            <a:off x="2082260" y="2817506"/>
            <a:ext cx="7207249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(Number of productions)   </a:t>
            </a:r>
            <a:r>
              <a:rPr lang="en-US" altLang="en-US" sz="2800" dirty="0">
                <a:solidFill>
                  <a:srgbClr val="FF3300"/>
                </a:solidFill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altLang="en-US" sz="2800" dirty="0"/>
              <a:t>(Largest right side of a production)</a:t>
            </a:r>
          </a:p>
        </p:txBody>
      </p:sp>
      <p:graphicFrame>
        <p:nvGraphicFramePr>
          <p:cNvPr id="7209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547159"/>
              </p:ext>
            </p:extLst>
          </p:nvPr>
        </p:nvGraphicFramePr>
        <p:xfrm>
          <a:off x="760210" y="3049283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5" name="Equation" r:id="rId5" imgW="393480" imgH="304560" progId="Equation.3">
                  <p:embed/>
                </p:oleObj>
              </mc:Choice>
              <mc:Fallback>
                <p:oleObj name="Equation" r:id="rId5" imgW="393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210" y="3049283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904" name="Text Box 8"/>
          <p:cNvSpPr txBox="1">
            <a:spLocks noChangeArrowheads="1"/>
          </p:cNvSpPr>
          <p:nvPr/>
        </p:nvSpPr>
        <p:spPr bwMode="auto">
          <a:xfrm>
            <a:off x="1430980" y="2786185"/>
            <a:ext cx="4908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 b="1">
                <a:solidFill>
                  <a:srgbClr val="FF3300"/>
                </a:solidFill>
              </a:rPr>
              <a:t>&gt;</a:t>
            </a:r>
          </a:p>
        </p:txBody>
      </p:sp>
      <p:graphicFrame>
        <p:nvGraphicFramePr>
          <p:cNvPr id="7209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306319"/>
              </p:ext>
            </p:extLst>
          </p:nvPr>
        </p:nvGraphicFramePr>
        <p:xfrm>
          <a:off x="8875033" y="5278277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6" name="Equation" r:id="rId7" imgW="368280" imgH="304560" progId="Equation.3">
                  <p:embed/>
                </p:oleObj>
              </mc:Choice>
              <mc:Fallback>
                <p:oleObj name="Equation" r:id="rId7" imgW="368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5033" y="5278277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906" name="Text Box 10"/>
          <p:cNvSpPr txBox="1">
            <a:spLocks noChangeArrowheads="1"/>
          </p:cNvSpPr>
          <p:nvPr/>
        </p:nvSpPr>
        <p:spPr bwMode="auto">
          <a:xfrm>
            <a:off x="593725" y="4445000"/>
            <a:ext cx="2244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006600"/>
                </a:solidFill>
              </a:rPr>
              <a:t>Consequence: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07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090612"/>
            <a:ext cx="6867370" cy="5386388"/>
          </a:xfrm>
          <a:prstGeom prst="rect">
            <a:avLst/>
          </a:prstGeom>
        </p:spPr>
      </p:pic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610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49" y="1247774"/>
            <a:ext cx="7367360" cy="5305426"/>
          </a:xfrm>
          <a:prstGeom prst="rect">
            <a:avLst/>
          </a:prstGeom>
        </p:spPr>
      </p:pic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621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39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574279"/>
              </p:ext>
            </p:extLst>
          </p:nvPr>
        </p:nvGraphicFramePr>
        <p:xfrm>
          <a:off x="1371600" y="2133600"/>
          <a:ext cx="16891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72" name="Equation" r:id="rId3" imgW="1688760" imgH="876240" progId="Equation.3">
                  <p:embed/>
                </p:oleObj>
              </mc:Choice>
              <mc:Fallback>
                <p:oleObj name="Equation" r:id="rId3" imgW="168876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33600"/>
                        <a:ext cx="16891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443398"/>
              </p:ext>
            </p:extLst>
          </p:nvPr>
        </p:nvGraphicFramePr>
        <p:xfrm>
          <a:off x="4724400" y="2082006"/>
          <a:ext cx="1727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73" name="Equation" r:id="rId5" imgW="1726920" imgH="977760" progId="Equation.3">
                  <p:embed/>
                </p:oleObj>
              </mc:Choice>
              <mc:Fallback>
                <p:oleObj name="Equation" r:id="rId5" imgW="172692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082006"/>
                        <a:ext cx="1727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331905"/>
              </p:ext>
            </p:extLst>
          </p:nvPr>
        </p:nvGraphicFramePr>
        <p:xfrm>
          <a:off x="8001000" y="2112713"/>
          <a:ext cx="12192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74" name="Equation" r:id="rId7" imgW="1218960" imgH="876240" progId="Equation.3">
                  <p:embed/>
                </p:oleObj>
              </mc:Choice>
              <mc:Fallback>
                <p:oleObj name="Equation" r:id="rId7" imgW="121896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112713"/>
                        <a:ext cx="12192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3973" name="Text Box 5"/>
          <p:cNvSpPr txBox="1">
            <a:spLocks noChangeArrowheads="1"/>
          </p:cNvSpPr>
          <p:nvPr/>
        </p:nvSpPr>
        <p:spPr bwMode="auto">
          <a:xfrm>
            <a:off x="503877" y="1789618"/>
            <a:ext cx="18528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We know:</a:t>
            </a:r>
          </a:p>
        </p:txBody>
      </p:sp>
      <p:sp>
        <p:nvSpPr>
          <p:cNvPr id="723974" name="Text Box 6"/>
          <p:cNvSpPr txBox="1">
            <a:spLocks noChangeArrowheads="1"/>
          </p:cNvSpPr>
          <p:nvPr/>
        </p:nvSpPr>
        <p:spPr bwMode="auto">
          <a:xfrm>
            <a:off x="517525" y="3636769"/>
            <a:ext cx="4302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This string is also generated:</a:t>
            </a:r>
          </a:p>
        </p:txBody>
      </p:sp>
      <p:graphicFrame>
        <p:nvGraphicFramePr>
          <p:cNvPr id="7239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825302"/>
              </p:ext>
            </p:extLst>
          </p:nvPr>
        </p:nvGraphicFramePr>
        <p:xfrm>
          <a:off x="3479800" y="4159989"/>
          <a:ext cx="29718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75" name="Equation" r:id="rId9" imgW="2971800" imgH="876240" progId="Equation.3">
                  <p:embed/>
                </p:oleObj>
              </mc:Choice>
              <mc:Fallback>
                <p:oleObj name="Equation" r:id="rId9" imgW="297180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4159989"/>
                        <a:ext cx="29718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76" name="Object 8"/>
          <p:cNvGraphicFramePr>
            <a:graphicFrameLocks noChangeAspect="1"/>
          </p:cNvGraphicFramePr>
          <p:nvPr/>
        </p:nvGraphicFramePr>
        <p:xfrm>
          <a:off x="4121150" y="5689600"/>
          <a:ext cx="1689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76" name="Equation" r:id="rId11" imgW="1688760" imgH="711000" progId="Equation.3">
                  <p:embed/>
                </p:oleObj>
              </mc:Choice>
              <mc:Fallback>
                <p:oleObj name="Equation" r:id="rId11" imgW="16887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0" y="5689600"/>
                        <a:ext cx="1689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985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8" name="Text Box 6"/>
          <p:cNvSpPr txBox="1">
            <a:spLocks noChangeArrowheads="1"/>
          </p:cNvSpPr>
          <p:nvPr/>
        </p:nvSpPr>
        <p:spPr bwMode="auto">
          <a:xfrm>
            <a:off x="287362" y="3659844"/>
            <a:ext cx="4302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This string is also generated:</a:t>
            </a:r>
          </a:p>
        </p:txBody>
      </p:sp>
      <p:graphicFrame>
        <p:nvGraphicFramePr>
          <p:cNvPr id="7249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069699"/>
              </p:ext>
            </p:extLst>
          </p:nvPr>
        </p:nvGraphicFramePr>
        <p:xfrm>
          <a:off x="2362200" y="4279900"/>
          <a:ext cx="5219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96" name="Equation" r:id="rId3" imgW="5219640" imgH="977760" progId="Equation.3">
                  <p:embed/>
                </p:oleObj>
              </mc:Choice>
              <mc:Fallback>
                <p:oleObj name="Equation" r:id="rId3" imgW="521964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279900"/>
                        <a:ext cx="5219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000" name="Text Box 8"/>
          <p:cNvSpPr txBox="1">
            <a:spLocks noChangeArrowheads="1"/>
          </p:cNvSpPr>
          <p:nvPr/>
        </p:nvSpPr>
        <p:spPr bwMode="auto">
          <a:xfrm>
            <a:off x="2438400" y="5791200"/>
            <a:ext cx="37769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 original                       </a:t>
            </a:r>
          </a:p>
        </p:txBody>
      </p:sp>
      <p:graphicFrame>
        <p:nvGraphicFramePr>
          <p:cNvPr id="725001" name="Object 9"/>
          <p:cNvGraphicFramePr>
            <a:graphicFrameLocks noChangeAspect="1"/>
          </p:cNvGraphicFramePr>
          <p:nvPr/>
        </p:nvGraphicFramePr>
        <p:xfrm>
          <a:off x="5105400" y="5638800"/>
          <a:ext cx="2387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97" name="Equation" r:id="rId5" imgW="2387520" imgH="711000" progId="Equation.3">
                  <p:embed/>
                </p:oleObj>
              </mc:Choice>
              <mc:Fallback>
                <p:oleObj name="Equation" r:id="rId5" imgW="23875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638800"/>
                        <a:ext cx="23876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513814"/>
              </p:ext>
            </p:extLst>
          </p:nvPr>
        </p:nvGraphicFramePr>
        <p:xfrm>
          <a:off x="1295400" y="2325687"/>
          <a:ext cx="16891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98" name="Equation" r:id="rId7" imgW="1688760" imgH="876240" progId="Equation.3">
                  <p:embed/>
                </p:oleObj>
              </mc:Choice>
              <mc:Fallback>
                <p:oleObj name="Equation" r:id="rId7" imgW="168876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325687"/>
                        <a:ext cx="16891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879563"/>
              </p:ext>
            </p:extLst>
          </p:nvPr>
        </p:nvGraphicFramePr>
        <p:xfrm>
          <a:off x="4368979" y="2340594"/>
          <a:ext cx="1727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99" name="Equation" r:id="rId9" imgW="1726920" imgH="977760" progId="Equation.3">
                  <p:embed/>
                </p:oleObj>
              </mc:Choice>
              <mc:Fallback>
                <p:oleObj name="Equation" r:id="rId9" imgW="172692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979" y="2340594"/>
                        <a:ext cx="1727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3219"/>
              </p:ext>
            </p:extLst>
          </p:nvPr>
        </p:nvGraphicFramePr>
        <p:xfrm>
          <a:off x="7772400" y="2325686"/>
          <a:ext cx="12192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00" name="Equation" r:id="rId11" imgW="1218960" imgH="876240" progId="Equation.3">
                  <p:embed/>
                </p:oleObj>
              </mc:Choice>
              <mc:Fallback>
                <p:oleObj name="Equation" r:id="rId11" imgW="121896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325686"/>
                        <a:ext cx="12192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005" name="Text Box 13"/>
          <p:cNvSpPr txBox="1">
            <a:spLocks noChangeArrowheads="1"/>
          </p:cNvSpPr>
          <p:nvPr/>
        </p:nvSpPr>
        <p:spPr bwMode="auto">
          <a:xfrm>
            <a:off x="331759" y="1967241"/>
            <a:ext cx="16432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We know: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434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22" name="Text Box 6"/>
          <p:cNvSpPr txBox="1">
            <a:spLocks noChangeArrowheads="1"/>
          </p:cNvSpPr>
          <p:nvPr/>
        </p:nvSpPr>
        <p:spPr bwMode="auto">
          <a:xfrm>
            <a:off x="381000" y="3540780"/>
            <a:ext cx="4302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This string is also generated:</a:t>
            </a:r>
          </a:p>
        </p:txBody>
      </p:sp>
      <p:graphicFrame>
        <p:nvGraphicFramePr>
          <p:cNvPr id="7260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74061"/>
              </p:ext>
            </p:extLst>
          </p:nvPr>
        </p:nvGraphicFramePr>
        <p:xfrm>
          <a:off x="1016000" y="4279900"/>
          <a:ext cx="79136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0" name="Equation" r:id="rId3" imgW="7912080" imgH="977760" progId="Equation.3">
                  <p:embed/>
                </p:oleObj>
              </mc:Choice>
              <mc:Fallback>
                <p:oleObj name="Equation" r:id="rId3" imgW="791208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4279900"/>
                        <a:ext cx="79136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24" name="Object 8"/>
          <p:cNvGraphicFramePr>
            <a:graphicFrameLocks noChangeAspect="1"/>
          </p:cNvGraphicFramePr>
          <p:nvPr/>
        </p:nvGraphicFramePr>
        <p:xfrm>
          <a:off x="4114800" y="5689600"/>
          <a:ext cx="1701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1" name="Equation" r:id="rId5" imgW="1701720" imgH="711000" progId="Equation.3">
                  <p:embed/>
                </p:oleObj>
              </mc:Choice>
              <mc:Fallback>
                <p:oleObj name="Equation" r:id="rId5" imgW="17017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689600"/>
                        <a:ext cx="1701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827071"/>
              </p:ext>
            </p:extLst>
          </p:nvPr>
        </p:nvGraphicFramePr>
        <p:xfrm>
          <a:off x="1295400" y="2249487"/>
          <a:ext cx="16891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2" name="Equation" r:id="rId7" imgW="1688760" imgH="876240" progId="Equation.3">
                  <p:embed/>
                </p:oleObj>
              </mc:Choice>
              <mc:Fallback>
                <p:oleObj name="Equation" r:id="rId7" imgW="168876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49487"/>
                        <a:ext cx="16891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204367"/>
              </p:ext>
            </p:extLst>
          </p:nvPr>
        </p:nvGraphicFramePr>
        <p:xfrm>
          <a:off x="4489450" y="2298700"/>
          <a:ext cx="1727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3" name="Equation" r:id="rId9" imgW="1726920" imgH="977760" progId="Equation.3">
                  <p:embed/>
                </p:oleObj>
              </mc:Choice>
              <mc:Fallback>
                <p:oleObj name="Equation" r:id="rId9" imgW="172692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2298700"/>
                        <a:ext cx="1727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519"/>
              </p:ext>
            </p:extLst>
          </p:nvPr>
        </p:nvGraphicFramePr>
        <p:xfrm>
          <a:off x="7696200" y="2249487"/>
          <a:ext cx="12192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4" name="Equation" r:id="rId11" imgW="1218960" imgH="876240" progId="Equation.3">
                  <p:embed/>
                </p:oleObj>
              </mc:Choice>
              <mc:Fallback>
                <p:oleObj name="Equation" r:id="rId11" imgW="121896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249487"/>
                        <a:ext cx="12192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6028" name="Text Box 12"/>
          <p:cNvSpPr txBox="1">
            <a:spLocks noChangeArrowheads="1"/>
          </p:cNvSpPr>
          <p:nvPr/>
        </p:nvSpPr>
        <p:spPr bwMode="auto">
          <a:xfrm>
            <a:off x="381000" y="1726267"/>
            <a:ext cx="16432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We know: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186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Text Box 2"/>
          <p:cNvSpPr txBox="1">
            <a:spLocks noChangeArrowheads="1"/>
          </p:cNvSpPr>
          <p:nvPr/>
        </p:nvSpPr>
        <p:spPr bwMode="auto">
          <a:xfrm>
            <a:off x="914899" y="1568559"/>
            <a:ext cx="845770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The intersection </a:t>
            </a:r>
            <a:r>
              <a:rPr lang="en-US" altLang="en-US" sz="2800" dirty="0" smtClean="0"/>
              <a:t>of a </a:t>
            </a:r>
            <a:r>
              <a:rPr lang="en-US" altLang="en-US" sz="2800" dirty="0"/>
              <a:t>context-free language </a:t>
            </a:r>
            <a:r>
              <a:rPr lang="en-US" altLang="en-US" sz="2800" dirty="0" smtClean="0"/>
              <a:t>and a </a:t>
            </a:r>
            <a:r>
              <a:rPr lang="en-US" altLang="en-US" sz="2800" dirty="0"/>
              <a:t>regular </a:t>
            </a:r>
            <a:r>
              <a:rPr lang="en-US" altLang="en-US" sz="2800" dirty="0" smtClean="0"/>
              <a:t>language is </a:t>
            </a:r>
            <a:r>
              <a:rPr lang="en-US" altLang="en-US" sz="2800" dirty="0"/>
              <a:t>a context-free language </a:t>
            </a:r>
          </a:p>
        </p:txBody>
      </p:sp>
      <p:graphicFrame>
        <p:nvGraphicFramePr>
          <p:cNvPr id="701443" name="Object 3"/>
          <p:cNvGraphicFramePr>
            <a:graphicFrameLocks noChangeAspect="1"/>
          </p:cNvGraphicFramePr>
          <p:nvPr/>
        </p:nvGraphicFramePr>
        <p:xfrm>
          <a:off x="596901" y="3784600"/>
          <a:ext cx="4302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8" name="Equation" r:id="rId3" imgW="431640" imgH="571320" progId="Equation.3">
                  <p:embed/>
                </p:oleObj>
              </mc:Choice>
              <mc:Fallback>
                <p:oleObj name="Equation" r:id="rId3" imgW="43164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1" y="3784600"/>
                        <a:ext cx="4302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1444" name="Text Box 4"/>
          <p:cNvSpPr txBox="1">
            <a:spLocks noChangeArrowheads="1"/>
          </p:cNvSpPr>
          <p:nvPr/>
        </p:nvSpPr>
        <p:spPr bwMode="auto">
          <a:xfrm>
            <a:off x="1295401" y="3733800"/>
            <a:ext cx="19414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context free</a:t>
            </a:r>
          </a:p>
        </p:txBody>
      </p:sp>
      <p:graphicFrame>
        <p:nvGraphicFramePr>
          <p:cNvPr id="701445" name="Object 5"/>
          <p:cNvGraphicFramePr>
            <a:graphicFrameLocks noChangeAspect="1"/>
          </p:cNvGraphicFramePr>
          <p:nvPr/>
        </p:nvGraphicFramePr>
        <p:xfrm>
          <a:off x="635000" y="5308600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9" name="Equation" r:id="rId5" imgW="507960" imgH="571320" progId="Equation.3">
                  <p:embed/>
                </p:oleObj>
              </mc:Choice>
              <mc:Fallback>
                <p:oleObj name="Equation" r:id="rId5" imgW="50796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5308600"/>
                        <a:ext cx="50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1446" name="Text Box 6"/>
          <p:cNvSpPr txBox="1">
            <a:spLocks noChangeArrowheads="1"/>
          </p:cNvSpPr>
          <p:nvPr/>
        </p:nvSpPr>
        <p:spPr bwMode="auto">
          <a:xfrm>
            <a:off x="1295400" y="5257800"/>
            <a:ext cx="12186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regular</a:t>
            </a:r>
          </a:p>
        </p:txBody>
      </p:sp>
      <p:sp>
        <p:nvSpPr>
          <p:cNvPr id="701447" name="AutoShape 7"/>
          <p:cNvSpPr>
            <a:spLocks/>
          </p:cNvSpPr>
          <p:nvPr/>
        </p:nvSpPr>
        <p:spPr bwMode="auto">
          <a:xfrm>
            <a:off x="3680606" y="3733800"/>
            <a:ext cx="601609" cy="1893332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01448" name="AutoShape 8"/>
          <p:cNvSpPr>
            <a:spLocks noChangeArrowheads="1"/>
          </p:cNvSpPr>
          <p:nvPr/>
        </p:nvSpPr>
        <p:spPr bwMode="auto">
          <a:xfrm>
            <a:off x="4800600" y="4524257"/>
            <a:ext cx="2454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1449" name="Object 9"/>
          <p:cNvGraphicFramePr>
            <a:graphicFrameLocks noChangeAspect="1"/>
          </p:cNvGraphicFramePr>
          <p:nvPr/>
        </p:nvGraphicFramePr>
        <p:xfrm>
          <a:off x="6413500" y="45466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0" name="Equation" r:id="rId7" imgW="1511280" imgH="571320" progId="Equation.3">
                  <p:embed/>
                </p:oleObj>
              </mc:Choice>
              <mc:Fallback>
                <p:oleObj name="Equation" r:id="rId7" imgW="15112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4546600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1450" name="Text Box 10"/>
          <p:cNvSpPr txBox="1">
            <a:spLocks noChangeArrowheads="1"/>
          </p:cNvSpPr>
          <p:nvPr/>
        </p:nvSpPr>
        <p:spPr bwMode="auto">
          <a:xfrm>
            <a:off x="6019801" y="5410200"/>
            <a:ext cx="19703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context-free</a:t>
            </a:r>
          </a:p>
        </p:txBody>
      </p:sp>
      <p:sp>
        <p:nvSpPr>
          <p:cNvPr id="701451" name="Text Box 11"/>
          <p:cNvSpPr txBox="1">
            <a:spLocks noChangeArrowheads="1"/>
          </p:cNvSpPr>
          <p:nvPr/>
        </p:nvSpPr>
        <p:spPr bwMode="auto">
          <a:xfrm>
            <a:off x="5867401" y="3429000"/>
            <a:ext cx="24595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Regular Closure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Regular 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6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6" name="Text Box 6"/>
          <p:cNvSpPr txBox="1">
            <a:spLocks noChangeArrowheads="1"/>
          </p:cNvSpPr>
          <p:nvPr/>
        </p:nvSpPr>
        <p:spPr bwMode="auto">
          <a:xfrm>
            <a:off x="532310" y="2998755"/>
            <a:ext cx="4302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This string is also generated:</a:t>
            </a:r>
          </a:p>
        </p:txBody>
      </p:sp>
      <p:graphicFrame>
        <p:nvGraphicFramePr>
          <p:cNvPr id="7270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955858"/>
              </p:ext>
            </p:extLst>
          </p:nvPr>
        </p:nvGraphicFramePr>
        <p:xfrm>
          <a:off x="1752600" y="3556000"/>
          <a:ext cx="6440488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4" name="Equation" r:id="rId3" imgW="6438600" imgH="2158920" progId="Equation.3">
                  <p:embed/>
                </p:oleObj>
              </mc:Choice>
              <mc:Fallback>
                <p:oleObj name="Equation" r:id="rId3" imgW="6438600" imgH="2158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56000"/>
                        <a:ext cx="6440488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8" name="Object 8"/>
          <p:cNvGraphicFramePr>
            <a:graphicFrameLocks noChangeAspect="1"/>
          </p:cNvGraphicFramePr>
          <p:nvPr/>
        </p:nvGraphicFramePr>
        <p:xfrm>
          <a:off x="4114800" y="5715000"/>
          <a:ext cx="1651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5" name="Equation" r:id="rId5" imgW="1650960" imgH="711000" progId="Equation.3">
                  <p:embed/>
                </p:oleObj>
              </mc:Choice>
              <mc:Fallback>
                <p:oleObj name="Equation" r:id="rId5" imgW="16509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715000"/>
                        <a:ext cx="1651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565263"/>
              </p:ext>
            </p:extLst>
          </p:nvPr>
        </p:nvGraphicFramePr>
        <p:xfrm>
          <a:off x="1295400" y="1639887"/>
          <a:ext cx="16891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6" name="Equation" r:id="rId7" imgW="1688760" imgH="876240" progId="Equation.3">
                  <p:embed/>
                </p:oleObj>
              </mc:Choice>
              <mc:Fallback>
                <p:oleObj name="Equation" r:id="rId7" imgW="168876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39887"/>
                        <a:ext cx="16891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231449"/>
              </p:ext>
            </p:extLst>
          </p:nvPr>
        </p:nvGraphicFramePr>
        <p:xfrm>
          <a:off x="4489450" y="1536700"/>
          <a:ext cx="1727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7" name="Equation" r:id="rId9" imgW="1726920" imgH="977760" progId="Equation.3">
                  <p:embed/>
                </p:oleObj>
              </mc:Choice>
              <mc:Fallback>
                <p:oleObj name="Equation" r:id="rId9" imgW="172692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1536700"/>
                        <a:ext cx="1727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975321"/>
              </p:ext>
            </p:extLst>
          </p:nvPr>
        </p:nvGraphicFramePr>
        <p:xfrm>
          <a:off x="7696200" y="1639887"/>
          <a:ext cx="12192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8" name="Equation" r:id="rId11" imgW="1218960" imgH="876240" progId="Equation.3">
                  <p:embed/>
                </p:oleObj>
              </mc:Choice>
              <mc:Fallback>
                <p:oleObj name="Equation" r:id="rId11" imgW="121896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639887"/>
                        <a:ext cx="12192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52" name="Text Box 12"/>
          <p:cNvSpPr txBox="1">
            <a:spLocks noChangeArrowheads="1"/>
          </p:cNvSpPr>
          <p:nvPr/>
        </p:nvSpPr>
        <p:spPr bwMode="auto">
          <a:xfrm>
            <a:off x="496680" y="1116667"/>
            <a:ext cx="16432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We know: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74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70" name="Text Box 6"/>
          <p:cNvSpPr txBox="1">
            <a:spLocks noChangeArrowheads="1"/>
          </p:cNvSpPr>
          <p:nvPr/>
        </p:nvSpPr>
        <p:spPr bwMode="auto">
          <a:xfrm>
            <a:off x="533400" y="2057400"/>
            <a:ext cx="4302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This string is also generated:</a:t>
            </a:r>
          </a:p>
        </p:txBody>
      </p:sp>
      <p:graphicFrame>
        <p:nvGraphicFramePr>
          <p:cNvPr id="728071" name="Object 7"/>
          <p:cNvGraphicFramePr>
            <a:graphicFrameLocks noChangeAspect="1"/>
          </p:cNvGraphicFramePr>
          <p:nvPr/>
        </p:nvGraphicFramePr>
        <p:xfrm>
          <a:off x="2071688" y="2782888"/>
          <a:ext cx="5992812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10" name="Equation" r:id="rId3" imgW="6717960" imgH="2819160" progId="Equation.3">
                  <p:embed/>
                </p:oleObj>
              </mc:Choice>
              <mc:Fallback>
                <p:oleObj name="Equation" r:id="rId3" imgW="6717960" imgH="281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2782888"/>
                        <a:ext cx="5992812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2" name="Object 8"/>
          <p:cNvGraphicFramePr>
            <a:graphicFrameLocks noChangeAspect="1"/>
          </p:cNvGraphicFramePr>
          <p:nvPr/>
        </p:nvGraphicFramePr>
        <p:xfrm>
          <a:off x="4191000" y="5791200"/>
          <a:ext cx="1524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11" name="Equation" r:id="rId5" imgW="1523880" imgH="711000" progId="Equation.3">
                  <p:embed/>
                </p:oleObj>
              </mc:Choice>
              <mc:Fallback>
                <p:oleObj name="Equation" r:id="rId5" imgW="15238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791200"/>
                        <a:ext cx="1524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901921"/>
              </p:ext>
            </p:extLst>
          </p:nvPr>
        </p:nvGraphicFramePr>
        <p:xfrm>
          <a:off x="1370273" y="1074623"/>
          <a:ext cx="16891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12" name="Equation" r:id="rId7" imgW="1688760" imgH="876240" progId="Equation.3">
                  <p:embed/>
                </p:oleObj>
              </mc:Choice>
              <mc:Fallback>
                <p:oleObj name="Equation" r:id="rId7" imgW="168876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273" y="1074623"/>
                        <a:ext cx="16891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194783"/>
              </p:ext>
            </p:extLst>
          </p:nvPr>
        </p:nvGraphicFramePr>
        <p:xfrm>
          <a:off x="4514186" y="1082038"/>
          <a:ext cx="1727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13" name="Equation" r:id="rId9" imgW="1726920" imgH="977760" progId="Equation.3">
                  <p:embed/>
                </p:oleObj>
              </mc:Choice>
              <mc:Fallback>
                <p:oleObj name="Equation" r:id="rId9" imgW="172692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186" y="1082038"/>
                        <a:ext cx="1727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728334"/>
              </p:ext>
            </p:extLst>
          </p:nvPr>
        </p:nvGraphicFramePr>
        <p:xfrm>
          <a:off x="7833625" y="1086068"/>
          <a:ext cx="12192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14" name="Equation" r:id="rId11" imgW="1218960" imgH="876240" progId="Equation.3">
                  <p:embed/>
                </p:oleObj>
              </mc:Choice>
              <mc:Fallback>
                <p:oleObj name="Equation" r:id="rId11" imgW="121896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3625" y="1086068"/>
                        <a:ext cx="12192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8076" name="Text Box 12"/>
          <p:cNvSpPr txBox="1">
            <a:spLocks noChangeArrowheads="1"/>
          </p:cNvSpPr>
          <p:nvPr/>
        </p:nvSpPr>
        <p:spPr bwMode="auto">
          <a:xfrm>
            <a:off x="190763" y="904379"/>
            <a:ext cx="16432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We know:</a:t>
            </a:r>
          </a:p>
        </p:txBody>
      </p:sp>
      <p:graphicFrame>
        <p:nvGraphicFramePr>
          <p:cNvPr id="728077" name="Object 13"/>
          <p:cNvGraphicFramePr>
            <a:graphicFrameLocks noChangeAspect="1"/>
          </p:cNvGraphicFramePr>
          <p:nvPr/>
        </p:nvGraphicFramePr>
        <p:xfrm>
          <a:off x="2514600" y="26670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15" name="Equation" r:id="rId13" imgW="228600" imgH="279360" progId="Equation.3">
                  <p:embed/>
                </p:oleObj>
              </mc:Choice>
              <mc:Fallback>
                <p:oleObj name="Equation" r:id="rId13" imgW="2286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6670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8" name="Object 14"/>
          <p:cNvGraphicFramePr>
            <a:graphicFrameLocks noChangeAspect="1"/>
          </p:cNvGraphicFramePr>
          <p:nvPr/>
        </p:nvGraphicFramePr>
        <p:xfrm>
          <a:off x="2133600" y="47244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16" name="Equation" r:id="rId15" imgW="228600" imgH="279360" progId="Equation.3">
                  <p:embed/>
                </p:oleObj>
              </mc:Choice>
              <mc:Fallback>
                <p:oleObj name="Equation" r:id="rId15" imgW="2286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7244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9" name="Object 15"/>
          <p:cNvGraphicFramePr>
            <a:graphicFrameLocks noChangeAspect="1"/>
          </p:cNvGraphicFramePr>
          <p:nvPr/>
        </p:nvGraphicFramePr>
        <p:xfrm>
          <a:off x="6019800" y="40386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17" name="Equation" r:id="rId17" imgW="228600" imgH="279360" progId="Equation.3">
                  <p:embed/>
                </p:oleObj>
              </mc:Choice>
              <mc:Fallback>
                <p:oleObj name="Equation" r:id="rId17" imgW="2286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0386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80" name="Object 16"/>
          <p:cNvGraphicFramePr>
            <a:graphicFrameLocks noChangeAspect="1"/>
          </p:cNvGraphicFramePr>
          <p:nvPr/>
        </p:nvGraphicFramePr>
        <p:xfrm>
          <a:off x="2133600" y="40386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18" name="Equation" r:id="rId18" imgW="228600" imgH="279360" progId="Equation.3">
                  <p:embed/>
                </p:oleObj>
              </mc:Choice>
              <mc:Fallback>
                <p:oleObj name="Equation" r:id="rId18" imgW="2286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0386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81" name="Object 17"/>
          <p:cNvGraphicFramePr>
            <a:graphicFrameLocks noChangeAspect="1"/>
          </p:cNvGraphicFramePr>
          <p:nvPr/>
        </p:nvGraphicFramePr>
        <p:xfrm>
          <a:off x="4648200" y="33528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19" name="Equation" r:id="rId19" imgW="228600" imgH="279360" progId="Equation.3">
                  <p:embed/>
                </p:oleObj>
              </mc:Choice>
              <mc:Fallback>
                <p:oleObj name="Equation" r:id="rId19" imgW="2286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3528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82" name="Object 18"/>
          <p:cNvGraphicFramePr>
            <a:graphicFrameLocks noChangeAspect="1"/>
          </p:cNvGraphicFramePr>
          <p:nvPr/>
        </p:nvGraphicFramePr>
        <p:xfrm>
          <a:off x="2057400" y="33528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20" name="Equation" r:id="rId20" imgW="228600" imgH="279360" progId="Equation.3">
                  <p:embed/>
                </p:oleObj>
              </mc:Choice>
              <mc:Fallback>
                <p:oleObj name="Equation" r:id="rId20" imgW="2286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528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83" name="Object 19"/>
          <p:cNvGraphicFramePr>
            <a:graphicFrameLocks noChangeAspect="1"/>
          </p:cNvGraphicFramePr>
          <p:nvPr/>
        </p:nvGraphicFramePr>
        <p:xfrm>
          <a:off x="7620000" y="26670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21" name="Equation" r:id="rId21" imgW="228600" imgH="279360" progId="Equation.3">
                  <p:embed/>
                </p:oleObj>
              </mc:Choice>
              <mc:Fallback>
                <p:oleObj name="Equation" r:id="rId21" imgW="2286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6670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84" name="Object 20"/>
          <p:cNvGraphicFramePr>
            <a:graphicFrameLocks noChangeAspect="1"/>
          </p:cNvGraphicFramePr>
          <p:nvPr/>
        </p:nvGraphicFramePr>
        <p:xfrm>
          <a:off x="5562600" y="26670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22" name="Equation" r:id="rId22" imgW="228600" imgH="279360" progId="Equation.3">
                  <p:embed/>
                </p:oleObj>
              </mc:Choice>
              <mc:Fallback>
                <p:oleObj name="Equation" r:id="rId22" imgW="2286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6670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85" name="Object 21"/>
          <p:cNvGraphicFramePr>
            <a:graphicFrameLocks noChangeAspect="1"/>
          </p:cNvGraphicFramePr>
          <p:nvPr/>
        </p:nvGraphicFramePr>
        <p:xfrm>
          <a:off x="3810000" y="26670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23" name="Equation" r:id="rId23" imgW="228600" imgH="279360" progId="Equation.3">
                  <p:embed/>
                </p:oleObj>
              </mc:Choice>
              <mc:Fallback>
                <p:oleObj name="Equation" r:id="rId23" imgW="2286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46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Text Box 2"/>
          <p:cNvSpPr txBox="1">
            <a:spLocks noChangeArrowheads="1"/>
          </p:cNvSpPr>
          <p:nvPr/>
        </p:nvSpPr>
        <p:spPr bwMode="auto">
          <a:xfrm>
            <a:off x="746126" y="1600200"/>
            <a:ext cx="49343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Therefore, any string of the form</a:t>
            </a:r>
          </a:p>
        </p:txBody>
      </p:sp>
      <p:graphicFrame>
        <p:nvGraphicFramePr>
          <p:cNvPr id="7290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488860"/>
              </p:ext>
            </p:extLst>
          </p:nvPr>
        </p:nvGraphicFramePr>
        <p:xfrm>
          <a:off x="6051551" y="1412220"/>
          <a:ext cx="1524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6" name="Equation" r:id="rId3" imgW="1523880" imgH="711000" progId="Equation.3">
                  <p:embed/>
                </p:oleObj>
              </mc:Choice>
              <mc:Fallback>
                <p:oleObj name="Equation" r:id="rId3" imgW="15238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1551" y="1412220"/>
                        <a:ext cx="1524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9092" name="Text Box 4"/>
          <p:cNvSpPr txBox="1">
            <a:spLocks noChangeArrowheads="1"/>
          </p:cNvSpPr>
          <p:nvPr/>
        </p:nvSpPr>
        <p:spPr bwMode="auto">
          <a:xfrm>
            <a:off x="914400" y="2590800"/>
            <a:ext cx="44605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generated by the grammar </a:t>
            </a:r>
          </a:p>
        </p:txBody>
      </p:sp>
      <p:graphicFrame>
        <p:nvGraphicFramePr>
          <p:cNvPr id="7290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024592"/>
              </p:ext>
            </p:extLst>
          </p:nvPr>
        </p:nvGraphicFramePr>
        <p:xfrm>
          <a:off x="5483640" y="269492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7" name="Equation" r:id="rId5" imgW="393480" imgH="419040" progId="Equation.3">
                  <p:embed/>
                </p:oleObj>
              </mc:Choice>
              <mc:Fallback>
                <p:oleObj name="Equation" r:id="rId5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3640" y="269492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0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902166"/>
              </p:ext>
            </p:extLst>
          </p:nvPr>
        </p:nvGraphicFramePr>
        <p:xfrm>
          <a:off x="8153400" y="1652260"/>
          <a:ext cx="900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8" name="Equation" r:id="rId7" imgW="901440" imgH="419040" progId="Equation.3">
                  <p:embed/>
                </p:oleObj>
              </mc:Choice>
              <mc:Fallback>
                <p:oleObj name="Equation" r:id="rId7" imgW="901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1652260"/>
                        <a:ext cx="900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006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Text Box 2"/>
          <p:cNvSpPr txBox="1">
            <a:spLocks noChangeArrowheads="1"/>
          </p:cNvSpPr>
          <p:nvPr/>
        </p:nvSpPr>
        <p:spPr bwMode="auto">
          <a:xfrm>
            <a:off x="1201360" y="3340290"/>
            <a:ext cx="21820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knowing that </a:t>
            </a:r>
          </a:p>
        </p:txBody>
      </p:sp>
      <p:graphicFrame>
        <p:nvGraphicFramePr>
          <p:cNvPr id="7301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239218"/>
              </p:ext>
            </p:extLst>
          </p:nvPr>
        </p:nvGraphicFramePr>
        <p:xfrm>
          <a:off x="4209197" y="3352800"/>
          <a:ext cx="2946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2" name="Equation" r:id="rId3" imgW="2946240" imgH="545760" progId="Equation.3">
                  <p:embed/>
                </p:oleObj>
              </mc:Choice>
              <mc:Fallback>
                <p:oleObj name="Equation" r:id="rId3" imgW="294624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9197" y="3352800"/>
                        <a:ext cx="29464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0116" name="Text Box 4"/>
          <p:cNvSpPr txBox="1">
            <a:spLocks noChangeArrowheads="1"/>
          </p:cNvSpPr>
          <p:nvPr/>
        </p:nvSpPr>
        <p:spPr bwMode="auto">
          <a:xfrm>
            <a:off x="838201" y="4800600"/>
            <a:ext cx="28393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we also know that</a:t>
            </a:r>
          </a:p>
        </p:txBody>
      </p:sp>
      <p:graphicFrame>
        <p:nvGraphicFramePr>
          <p:cNvPr id="7301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973339"/>
              </p:ext>
            </p:extLst>
          </p:nvPr>
        </p:nvGraphicFramePr>
        <p:xfrm>
          <a:off x="4191000" y="4601507"/>
          <a:ext cx="33147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3" name="Equation" r:id="rId5" imgW="3314520" imgH="723600" progId="Equation.3">
                  <p:embed/>
                </p:oleObj>
              </mc:Choice>
              <mc:Fallback>
                <p:oleObj name="Equation" r:id="rId5" imgW="331452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601507"/>
                        <a:ext cx="33147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0118" name="Text Box 6"/>
          <p:cNvSpPr txBox="1">
            <a:spLocks noChangeArrowheads="1"/>
          </p:cNvSpPr>
          <p:nvPr/>
        </p:nvSpPr>
        <p:spPr bwMode="auto">
          <a:xfrm>
            <a:off x="1201360" y="2415710"/>
            <a:ext cx="17818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Therefore,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753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057274"/>
            <a:ext cx="6187520" cy="5267325"/>
          </a:xfrm>
          <a:prstGeom prst="rect">
            <a:avLst/>
          </a:prstGeom>
        </p:spPr>
      </p:pic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248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119187"/>
            <a:ext cx="6733694" cy="5434013"/>
          </a:xfrm>
          <a:prstGeom prst="rect">
            <a:avLst/>
          </a:prstGeom>
        </p:spPr>
      </p:pic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4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Text Box 2"/>
          <p:cNvSpPr txBox="1">
            <a:spLocks noChangeArrowheads="1"/>
          </p:cNvSpPr>
          <p:nvPr/>
        </p:nvSpPr>
        <p:spPr bwMode="auto">
          <a:xfrm>
            <a:off x="2124696" y="151496"/>
            <a:ext cx="501130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The Pumping </a:t>
            </a:r>
            <a:r>
              <a:rPr lang="en-US" altLang="en-US" sz="4400" dirty="0" smtClean="0"/>
              <a:t>Lemma</a:t>
            </a:r>
            <a:endParaRPr lang="en-US" altLang="en-US" sz="4400" dirty="0"/>
          </a:p>
        </p:txBody>
      </p:sp>
      <p:sp>
        <p:nvSpPr>
          <p:cNvPr id="733187" name="Text Box 3"/>
          <p:cNvSpPr txBox="1">
            <a:spLocks noChangeArrowheads="1"/>
          </p:cNvSpPr>
          <p:nvPr/>
        </p:nvSpPr>
        <p:spPr bwMode="auto">
          <a:xfrm>
            <a:off x="1099444" y="2480158"/>
            <a:ext cx="55013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there exists an integer        such that </a:t>
            </a:r>
          </a:p>
        </p:txBody>
      </p:sp>
      <p:graphicFrame>
        <p:nvGraphicFramePr>
          <p:cNvPr id="7331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177070"/>
              </p:ext>
            </p:extLst>
          </p:nvPr>
        </p:nvGraphicFramePr>
        <p:xfrm>
          <a:off x="4554527" y="2601851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26" name="Equation" r:id="rId3" imgW="393480" imgH="304560" progId="Equation.3">
                  <p:embed/>
                </p:oleObj>
              </mc:Choice>
              <mc:Fallback>
                <p:oleObj name="Equation" r:id="rId3" imgW="393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27" y="2601851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3189" name="Text Box 5"/>
          <p:cNvSpPr txBox="1">
            <a:spLocks noChangeArrowheads="1"/>
          </p:cNvSpPr>
          <p:nvPr/>
        </p:nvSpPr>
        <p:spPr bwMode="auto">
          <a:xfrm>
            <a:off x="1085851" y="3361997"/>
            <a:ext cx="22647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for any string  </a:t>
            </a:r>
          </a:p>
        </p:txBody>
      </p:sp>
      <p:graphicFrame>
        <p:nvGraphicFramePr>
          <p:cNvPr id="7331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009553"/>
              </p:ext>
            </p:extLst>
          </p:nvPr>
        </p:nvGraphicFramePr>
        <p:xfrm>
          <a:off x="3712857" y="3273493"/>
          <a:ext cx="3302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27" name="Equation" r:id="rId5" imgW="3301920" imgH="533160" progId="Equation.3">
                  <p:embed/>
                </p:oleObj>
              </mc:Choice>
              <mc:Fallback>
                <p:oleObj name="Equation" r:id="rId5" imgW="330192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2857" y="3273493"/>
                        <a:ext cx="3302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3191" name="Text Box 7"/>
          <p:cNvSpPr txBox="1">
            <a:spLocks noChangeArrowheads="1"/>
          </p:cNvSpPr>
          <p:nvPr/>
        </p:nvSpPr>
        <p:spPr bwMode="auto">
          <a:xfrm>
            <a:off x="1099444" y="4042923"/>
            <a:ext cx="20470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we can write</a:t>
            </a:r>
          </a:p>
        </p:txBody>
      </p:sp>
      <p:sp>
        <p:nvSpPr>
          <p:cNvPr id="733192" name="Text Box 8"/>
          <p:cNvSpPr txBox="1">
            <a:spLocks noChangeArrowheads="1"/>
          </p:cNvSpPr>
          <p:nvPr/>
        </p:nvSpPr>
        <p:spPr bwMode="auto">
          <a:xfrm>
            <a:off x="1001973" y="1784944"/>
            <a:ext cx="51112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For infinite context-free language </a:t>
            </a:r>
          </a:p>
        </p:txBody>
      </p:sp>
      <p:graphicFrame>
        <p:nvGraphicFramePr>
          <p:cNvPr id="7331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971322"/>
              </p:ext>
            </p:extLst>
          </p:nvPr>
        </p:nvGraphicFramePr>
        <p:xfrm>
          <a:off x="6144172" y="1897742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28" name="Equation" r:id="rId7" imgW="330120" imgH="393480" progId="Equation.3">
                  <p:embed/>
                </p:oleObj>
              </mc:Choice>
              <mc:Fallback>
                <p:oleObj name="Equation" r:id="rId7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172" y="1897742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31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216577"/>
              </p:ext>
            </p:extLst>
          </p:nvPr>
        </p:nvGraphicFramePr>
        <p:xfrm>
          <a:off x="3557577" y="4190872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29" name="Equation" r:id="rId9" imgW="1993680" imgH="406080" progId="Equation.3">
                  <p:embed/>
                </p:oleObj>
              </mc:Choice>
              <mc:Fallback>
                <p:oleObj name="Equation" r:id="rId9" imgW="19936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77" y="4190872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3195" name="Text Box 11"/>
          <p:cNvSpPr txBox="1">
            <a:spLocks noChangeArrowheads="1"/>
          </p:cNvSpPr>
          <p:nvPr/>
        </p:nvSpPr>
        <p:spPr bwMode="auto">
          <a:xfrm>
            <a:off x="1085851" y="4843791"/>
            <a:ext cx="19761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with lengths</a:t>
            </a:r>
          </a:p>
        </p:txBody>
      </p:sp>
      <p:graphicFrame>
        <p:nvGraphicFramePr>
          <p:cNvPr id="7331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601484"/>
              </p:ext>
            </p:extLst>
          </p:nvPr>
        </p:nvGraphicFramePr>
        <p:xfrm>
          <a:off x="3524250" y="4843791"/>
          <a:ext cx="48641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30" name="Equation" r:id="rId11" imgW="4863960" imgH="545760" progId="Equation.3">
                  <p:embed/>
                </p:oleObj>
              </mc:Choice>
              <mc:Fallback>
                <p:oleObj name="Equation" r:id="rId11" imgW="486396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4843791"/>
                        <a:ext cx="48641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3197" name="Text Box 13"/>
          <p:cNvSpPr txBox="1">
            <a:spLocks noChangeArrowheads="1"/>
          </p:cNvSpPr>
          <p:nvPr/>
        </p:nvSpPr>
        <p:spPr bwMode="auto">
          <a:xfrm>
            <a:off x="1085851" y="5609897"/>
            <a:ext cx="23783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and it must be:</a:t>
            </a:r>
          </a:p>
        </p:txBody>
      </p:sp>
      <p:graphicFrame>
        <p:nvGraphicFramePr>
          <p:cNvPr id="733198" name="Object 14"/>
          <p:cNvGraphicFramePr>
            <a:graphicFrameLocks noChangeAspect="1"/>
          </p:cNvGraphicFramePr>
          <p:nvPr/>
        </p:nvGraphicFramePr>
        <p:xfrm>
          <a:off x="2444750" y="5943601"/>
          <a:ext cx="5461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31" name="Equation" r:id="rId13" imgW="5460840" imgH="723600" progId="Equation.3">
                  <p:embed/>
                </p:oleObj>
              </mc:Choice>
              <mc:Fallback>
                <p:oleObj name="Equation" r:id="rId13" imgW="546084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5943601"/>
                        <a:ext cx="5461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55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The intersection of a context-free language and a regular language is a context-free </a:t>
            </a:r>
            <a:r>
              <a:rPr lang="en-US" dirty="0" smtClean="0"/>
              <a:t>language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An infinite language generates infinite number of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4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Application of Regular Closure</a:t>
            </a:r>
          </a:p>
        </p:txBody>
      </p:sp>
      <p:sp>
        <p:nvSpPr>
          <p:cNvPr id="684035" name="Text Box 3"/>
          <p:cNvSpPr txBox="1">
            <a:spLocks noChangeArrowheads="1"/>
          </p:cNvSpPr>
          <p:nvPr/>
        </p:nvSpPr>
        <p:spPr bwMode="auto">
          <a:xfrm>
            <a:off x="517526" y="2235200"/>
            <a:ext cx="20215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Prove that:</a:t>
            </a:r>
          </a:p>
        </p:txBody>
      </p:sp>
      <p:graphicFrame>
        <p:nvGraphicFramePr>
          <p:cNvPr id="684036" name="Object 4"/>
          <p:cNvGraphicFramePr>
            <a:graphicFrameLocks noChangeAspect="1"/>
          </p:cNvGraphicFramePr>
          <p:nvPr/>
        </p:nvGraphicFramePr>
        <p:xfrm>
          <a:off x="3124200" y="2133601"/>
          <a:ext cx="42545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9" name="Equation" r:id="rId3" imgW="4254480" imgH="723600" progId="Equation.3">
                  <p:embed/>
                </p:oleObj>
              </mc:Choice>
              <mc:Fallback>
                <p:oleObj name="Equation" r:id="rId3" imgW="42544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133601"/>
                        <a:ext cx="42545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4037" name="Text Box 5"/>
          <p:cNvSpPr txBox="1">
            <a:spLocks noChangeArrowheads="1"/>
          </p:cNvSpPr>
          <p:nvPr/>
        </p:nvSpPr>
        <p:spPr bwMode="auto">
          <a:xfrm>
            <a:off x="3505201" y="3429000"/>
            <a:ext cx="22749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context-free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622463"/>
              </p:ext>
            </p:extLst>
          </p:nvPr>
        </p:nvGraphicFramePr>
        <p:xfrm>
          <a:off x="2539041" y="4525306"/>
          <a:ext cx="1409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0" name="Equation" r:id="rId5" imgW="1409400" imgH="711000" progId="Equation.3">
                  <p:embed/>
                </p:oleObj>
              </mc:Choice>
              <mc:Fallback>
                <p:oleObj name="Equation" r:id="rId5" imgW="14094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041" y="4525306"/>
                        <a:ext cx="1409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113991" y="4696240"/>
            <a:ext cx="22749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/>
              <a:t>is context-free</a:t>
            </a:r>
          </a:p>
        </p:txBody>
      </p:sp>
      <p:sp>
        <p:nvSpPr>
          <p:cNvPr id="3" name="Rectangle 2"/>
          <p:cNvSpPr/>
          <p:nvPr/>
        </p:nvSpPr>
        <p:spPr>
          <a:xfrm>
            <a:off x="517526" y="4696240"/>
            <a:ext cx="1643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/>
              <a:t>We know:</a:t>
            </a:r>
          </a:p>
        </p:txBody>
      </p:sp>
    </p:spTree>
    <p:extLst>
      <p:ext uri="{BB962C8B-B14F-4D97-AF65-F5344CB8AC3E}">
        <p14:creationId xmlns:p14="http://schemas.microsoft.com/office/powerpoint/2010/main" val="27389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5058" name="Object 2"/>
          <p:cNvGraphicFramePr>
            <a:graphicFrameLocks noChangeAspect="1"/>
          </p:cNvGraphicFramePr>
          <p:nvPr/>
        </p:nvGraphicFramePr>
        <p:xfrm>
          <a:off x="1936750" y="1722438"/>
          <a:ext cx="30734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2" name="Equation" r:id="rId3" imgW="3073320" imgH="723600" progId="Equation.3">
                  <p:embed/>
                </p:oleObj>
              </mc:Choice>
              <mc:Fallback>
                <p:oleObj name="Equation" r:id="rId3" imgW="307332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1722438"/>
                        <a:ext cx="307340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5059" name="Text Box 3"/>
          <p:cNvSpPr txBox="1">
            <a:spLocks noChangeArrowheads="1"/>
          </p:cNvSpPr>
          <p:nvPr/>
        </p:nvSpPr>
        <p:spPr bwMode="auto">
          <a:xfrm>
            <a:off x="5181600" y="1821984"/>
            <a:ext cx="15232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regular</a:t>
            </a:r>
          </a:p>
        </p:txBody>
      </p:sp>
      <p:sp>
        <p:nvSpPr>
          <p:cNvPr id="685060" name="AutoShape 4"/>
          <p:cNvSpPr>
            <a:spLocks noChangeArrowheads="1"/>
          </p:cNvSpPr>
          <p:nvPr/>
        </p:nvSpPr>
        <p:spPr bwMode="auto">
          <a:xfrm>
            <a:off x="3581400" y="2967971"/>
            <a:ext cx="914400" cy="1451630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graphicFrame>
        <p:nvGraphicFramePr>
          <p:cNvPr id="685061" name="Object 5"/>
          <p:cNvGraphicFramePr>
            <a:graphicFrameLocks noChangeAspect="1"/>
          </p:cNvGraphicFramePr>
          <p:nvPr/>
        </p:nvGraphicFramePr>
        <p:xfrm>
          <a:off x="1066800" y="4495801"/>
          <a:ext cx="5461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3" name="Equation" r:id="rId5" imgW="5460840" imgH="723600" progId="Equation.3">
                  <p:embed/>
                </p:oleObj>
              </mc:Choice>
              <mc:Fallback>
                <p:oleObj name="Equation" r:id="rId5" imgW="546084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95801"/>
                        <a:ext cx="5461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5062" name="Text Box 6"/>
          <p:cNvSpPr txBox="1">
            <a:spLocks noChangeArrowheads="1"/>
          </p:cNvSpPr>
          <p:nvPr/>
        </p:nvSpPr>
        <p:spPr bwMode="auto">
          <a:xfrm>
            <a:off x="6858000" y="4595347"/>
            <a:ext cx="15232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regular</a:t>
            </a:r>
          </a:p>
        </p:txBody>
      </p:sp>
      <p:sp>
        <p:nvSpPr>
          <p:cNvPr id="685063" name="Text Box 7"/>
          <p:cNvSpPr txBox="1">
            <a:spLocks noChangeArrowheads="1"/>
          </p:cNvSpPr>
          <p:nvPr/>
        </p:nvSpPr>
        <p:spPr bwMode="auto">
          <a:xfrm>
            <a:off x="685800" y="1199218"/>
            <a:ext cx="23085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We also know: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An Application of Regular Closure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20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52537"/>
            <a:ext cx="7332086" cy="5376863"/>
          </a:xfrm>
          <a:prstGeom prst="rect">
            <a:avLst/>
          </a:prstGeom>
        </p:spPr>
      </p:pic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An Application of Regular Closure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037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Application of Regular Closure</a:t>
            </a:r>
          </a:p>
        </p:txBody>
      </p:sp>
      <p:sp>
        <p:nvSpPr>
          <p:cNvPr id="703491" name="Text Box 3"/>
          <p:cNvSpPr txBox="1">
            <a:spLocks noChangeArrowheads="1"/>
          </p:cNvSpPr>
          <p:nvPr/>
        </p:nvSpPr>
        <p:spPr bwMode="auto">
          <a:xfrm>
            <a:off x="1219201" y="2209800"/>
            <a:ext cx="20215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Prove that:</a:t>
            </a:r>
          </a:p>
        </p:txBody>
      </p:sp>
      <p:graphicFrame>
        <p:nvGraphicFramePr>
          <p:cNvPr id="703492" name="Object 4"/>
          <p:cNvGraphicFramePr>
            <a:graphicFrameLocks noChangeAspect="1"/>
          </p:cNvGraphicFramePr>
          <p:nvPr/>
        </p:nvGraphicFramePr>
        <p:xfrm>
          <a:off x="3886200" y="2209801"/>
          <a:ext cx="4572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2" name="Equation" r:id="rId3" imgW="4572000" imgH="583920" progId="Equation.3">
                  <p:embed/>
                </p:oleObj>
              </mc:Choice>
              <mc:Fallback>
                <p:oleObj name="Equation" r:id="rId3" imgW="45720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209801"/>
                        <a:ext cx="4572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3493" name="Text Box 5"/>
          <p:cNvSpPr txBox="1">
            <a:spLocks noChangeArrowheads="1"/>
          </p:cNvSpPr>
          <p:nvPr/>
        </p:nvSpPr>
        <p:spPr bwMode="auto">
          <a:xfrm>
            <a:off x="3657600" y="2999802"/>
            <a:ext cx="32500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is </a:t>
            </a:r>
            <a:r>
              <a:rPr lang="en-US" altLang="en-US" sz="3200" b="1" dirty="0">
                <a:solidFill>
                  <a:srgbClr val="FF3300"/>
                </a:solidFill>
              </a:rPr>
              <a:t>not</a:t>
            </a:r>
            <a:r>
              <a:rPr lang="en-US" altLang="en-US" sz="3200" dirty="0"/>
              <a:t> context-free</a:t>
            </a:r>
          </a:p>
        </p:txBody>
      </p:sp>
    </p:spTree>
    <p:extLst>
      <p:ext uri="{BB962C8B-B14F-4D97-AF65-F5344CB8AC3E}">
        <p14:creationId xmlns:p14="http://schemas.microsoft.com/office/powerpoint/2010/main" val="137786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45958"/>
            <a:ext cx="7189133" cy="5283442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An Application of Regular Closure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575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600</Words>
  <Application>Microsoft Office PowerPoint</Application>
  <PresentationFormat>A4 Paper (210x297 mm)</PresentationFormat>
  <Paragraphs>147</Paragraphs>
  <Slides>47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Office Theme</vt:lpstr>
      <vt:lpstr>Equation</vt:lpstr>
      <vt:lpstr>Course Code: CSC211A  Course Title: Formal Languages and Automata Theory</vt:lpstr>
      <vt:lpstr>Session Objectives</vt:lpstr>
      <vt:lpstr>Session Topics</vt:lpstr>
      <vt:lpstr>Applications of Regular Closure</vt:lpstr>
      <vt:lpstr>An Application of Regular Closure</vt:lpstr>
      <vt:lpstr>PowerPoint Presentation</vt:lpstr>
      <vt:lpstr>PowerPoint Presentation</vt:lpstr>
      <vt:lpstr>Another Application of Regular Closure</vt:lpstr>
      <vt:lpstr>PowerPoint Presentation</vt:lpstr>
      <vt:lpstr>Decidable Properties of  Context-Free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Pumping Lemma for Context-Free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Prakash</cp:lastModifiedBy>
  <cp:revision>226</cp:revision>
  <dcterms:created xsi:type="dcterms:W3CDTF">2006-08-16T00:00:00Z</dcterms:created>
  <dcterms:modified xsi:type="dcterms:W3CDTF">2019-01-16T02:35:23Z</dcterms:modified>
</cp:coreProperties>
</file>