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85" r:id="rId2"/>
    <p:sldId id="307" r:id="rId3"/>
    <p:sldId id="386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7" r:id="rId3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45" d="100"/>
          <a:sy n="45" d="100"/>
        </p:scale>
        <p:origin x="240" y="3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9.xml"/><Relationship Id="rId2" Type="http://schemas.openxmlformats.org/officeDocument/2006/relationships/slide" Target="slides/slide25.xml"/><Relationship Id="rId1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3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2.wmf"/><Relationship Id="rId2" Type="http://schemas.openxmlformats.org/officeDocument/2006/relationships/image" Target="../media/image13.wmf"/><Relationship Id="rId1" Type="http://schemas.openxmlformats.org/officeDocument/2006/relationships/image" Target="../media/image3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2.wmf"/><Relationship Id="rId2" Type="http://schemas.openxmlformats.org/officeDocument/2006/relationships/image" Target="../media/image15.wmf"/><Relationship Id="rId1" Type="http://schemas.openxmlformats.org/officeDocument/2006/relationships/image" Target="../media/image3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11.wmf"/><Relationship Id="rId1" Type="http://schemas.openxmlformats.org/officeDocument/2006/relationships/image" Target="../media/image39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8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228600" y="6212086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p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9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41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1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9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	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2718123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ea typeface="+mj-ea"/>
                <a:cs typeface="+mj-cs"/>
              </a:rPr>
              <a:t>Session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26: </a:t>
            </a:r>
            <a:r>
              <a:rPr lang="en-US" altLang="en-US" sz="2800" dirty="0" smtClean="0"/>
              <a:t>Applications of Regular Closure-2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3507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24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599510"/>
              </p:ext>
            </p:extLst>
          </p:nvPr>
        </p:nvGraphicFramePr>
        <p:xfrm>
          <a:off x="3117850" y="1398708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60" name="Equation" r:id="rId3" imgW="3974760" imgH="711000" progId="Equation.3">
                  <p:embed/>
                </p:oleObj>
              </mc:Choice>
              <mc:Fallback>
                <p:oleObj name="Equation" r:id="rId3" imgW="3974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1398708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2405" name="Text Box 5"/>
          <p:cNvSpPr txBox="1">
            <a:spLocks noChangeArrowheads="1"/>
          </p:cNvSpPr>
          <p:nvPr/>
        </p:nvSpPr>
        <p:spPr bwMode="auto">
          <a:xfrm>
            <a:off x="685800" y="4267201"/>
            <a:ext cx="883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We examine </a:t>
            </a:r>
            <a:r>
              <a:rPr lang="en-US" altLang="en-US" sz="2800" b="1" u="sng" dirty="0"/>
              <a:t>all</a:t>
            </a:r>
            <a:r>
              <a:rPr lang="en-US" altLang="en-US" sz="2800" dirty="0"/>
              <a:t> the possible </a:t>
            </a:r>
            <a:r>
              <a:rPr lang="en-US" altLang="en-US" sz="2800" dirty="0" smtClean="0"/>
              <a:t>locations of </a:t>
            </a:r>
            <a:r>
              <a:rPr lang="en-US" altLang="en-US" sz="2800" dirty="0"/>
              <a:t>string            in       </a:t>
            </a:r>
          </a:p>
        </p:txBody>
      </p:sp>
      <p:graphicFrame>
        <p:nvGraphicFramePr>
          <p:cNvPr id="742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914187"/>
              </p:ext>
            </p:extLst>
          </p:nvPr>
        </p:nvGraphicFramePr>
        <p:xfrm>
          <a:off x="7543800" y="4351418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61" name="Equation" r:id="rId5" imgW="711000" imgH="406080" progId="Equation.3">
                  <p:embed/>
                </p:oleObj>
              </mc:Choice>
              <mc:Fallback>
                <p:oleObj name="Equation" r:id="rId5" imgW="7110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351418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157374"/>
              </p:ext>
            </p:extLst>
          </p:nvPr>
        </p:nvGraphicFramePr>
        <p:xfrm>
          <a:off x="8991600" y="4402218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62" name="Equation" r:id="rId7" imgW="368280" imgH="304560" progId="Equation.3">
                  <p:embed/>
                </p:oleObj>
              </mc:Choice>
              <mc:Fallback>
                <p:oleObj name="Equation" r:id="rId7" imgW="368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4402218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727086"/>
              </p:ext>
            </p:extLst>
          </p:nvPr>
        </p:nvGraphicFramePr>
        <p:xfrm>
          <a:off x="1273128" y="2363908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63" name="Equation" r:id="rId9" imgW="2577960" imgH="609480" progId="Equation.3">
                  <p:embed/>
                </p:oleObj>
              </mc:Choice>
              <mc:Fallback>
                <p:oleObj name="Equation" r:id="rId9" imgW="25779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28" y="2363908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730763"/>
              </p:ext>
            </p:extLst>
          </p:nvPr>
        </p:nvGraphicFramePr>
        <p:xfrm>
          <a:off x="1273128" y="3378201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64" name="Equation" r:id="rId11" imgW="1993680" imgH="406080" progId="Equation.3">
                  <p:embed/>
                </p:oleObj>
              </mc:Choice>
              <mc:Fallback>
                <p:oleObj name="Equation" r:id="rId11" imgW="19936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28" y="3378201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996877"/>
              </p:ext>
            </p:extLst>
          </p:nvPr>
        </p:nvGraphicFramePr>
        <p:xfrm>
          <a:off x="4495800" y="3251201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65" name="Equation" r:id="rId13" imgW="1803240" imgH="533160" progId="Equation.3">
                  <p:embed/>
                </p:oleObj>
              </mc:Choice>
              <mc:Fallback>
                <p:oleObj name="Equation" r:id="rId13" imgW="1803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51201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335064"/>
              </p:ext>
            </p:extLst>
          </p:nvPr>
        </p:nvGraphicFramePr>
        <p:xfrm>
          <a:off x="7219950" y="3225801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66" name="Equation" r:id="rId15" imgW="1358640" imgH="533160" progId="Equation.3">
                  <p:embed/>
                </p:oleObj>
              </mc:Choice>
              <mc:Fallback>
                <p:oleObj name="Equation" r:id="rId15" imgW="1358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950" y="3225801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028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128712"/>
            <a:ext cx="6844541" cy="5500688"/>
          </a:xfrm>
          <a:prstGeom prst="rect">
            <a:avLst/>
          </a:prstGeom>
        </p:spPr>
      </p:pic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46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152524"/>
            <a:ext cx="7103896" cy="5476875"/>
          </a:xfrm>
          <a:prstGeom prst="rect">
            <a:avLst/>
          </a:prstGeom>
        </p:spPr>
      </p:pic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924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4" y="1104899"/>
            <a:ext cx="6996192" cy="5524501"/>
          </a:xfrm>
          <a:prstGeom prst="rect">
            <a:avLst/>
          </a:prstGeom>
        </p:spPr>
      </p:pic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13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4" y="1200150"/>
            <a:ext cx="7447818" cy="5429250"/>
          </a:xfrm>
          <a:prstGeom prst="rect">
            <a:avLst/>
          </a:prstGeom>
        </p:spPr>
      </p:pic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013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133474"/>
            <a:ext cx="7252538" cy="5419726"/>
          </a:xfrm>
          <a:prstGeom prst="rect">
            <a:avLst/>
          </a:prstGeom>
        </p:spPr>
      </p:pic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50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49" y="1133474"/>
            <a:ext cx="6881477" cy="5419725"/>
          </a:xfrm>
          <a:prstGeom prst="rect">
            <a:avLst/>
          </a:prstGeom>
        </p:spPr>
      </p:pic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82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9" y="1147762"/>
            <a:ext cx="6675455" cy="5329238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4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9" y="1233487"/>
            <a:ext cx="7154495" cy="5319713"/>
          </a:xfrm>
          <a:prstGeom prst="rect">
            <a:avLst/>
          </a:prstGeom>
        </p:spPr>
      </p:pic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45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095374"/>
            <a:ext cx="6600728" cy="5381625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47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student will be able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the pumping lemma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 pumping lemma for CFL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Prove whether the given language is context free or not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1190624"/>
            <a:ext cx="7075596" cy="5514975"/>
          </a:xfrm>
          <a:prstGeom prst="rect">
            <a:avLst/>
          </a:prstGeom>
        </p:spPr>
      </p:pic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01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299" y="1147762"/>
            <a:ext cx="7147449" cy="5557838"/>
          </a:xfrm>
          <a:prstGeom prst="rect">
            <a:avLst/>
          </a:prstGeom>
        </p:spPr>
      </p:pic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655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171574"/>
            <a:ext cx="7164146" cy="5381625"/>
          </a:xfrm>
          <a:prstGeom prst="rect">
            <a:avLst/>
          </a:prstGeom>
        </p:spPr>
      </p:pic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251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49" y="1171574"/>
            <a:ext cx="6914185" cy="5153025"/>
          </a:xfrm>
          <a:prstGeom prst="rect">
            <a:avLst/>
          </a:prstGeom>
        </p:spPr>
      </p:pic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748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162050"/>
            <a:ext cx="7017164" cy="5162550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87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98760"/>
            <a:ext cx="7267575" cy="5402040"/>
          </a:xfrm>
          <a:prstGeom prst="rect">
            <a:avLst/>
          </a:prstGeom>
        </p:spPr>
      </p:pic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4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133474"/>
            <a:ext cx="7205998" cy="5343525"/>
          </a:xfrm>
          <a:prstGeom prst="rect">
            <a:avLst/>
          </a:prstGeom>
        </p:spPr>
      </p:pic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86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333500"/>
            <a:ext cx="7094844" cy="5219700"/>
          </a:xfrm>
          <a:prstGeom prst="rect">
            <a:avLst/>
          </a:prstGeom>
        </p:spPr>
      </p:pic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859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1119187"/>
            <a:ext cx="7159452" cy="5434013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23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166812"/>
            <a:ext cx="6787656" cy="5233988"/>
          </a:xfrm>
          <a:prstGeom prst="rect">
            <a:avLst/>
          </a:prstGeom>
        </p:spPr>
      </p:pic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271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Pumping </a:t>
            </a:r>
            <a:r>
              <a:rPr lang="en-US" dirty="0"/>
              <a:t>lemma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Pumping </a:t>
            </a:r>
            <a:r>
              <a:rPr lang="en-US" dirty="0"/>
              <a:t>lemma for CFL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Prove whether the given language is context free or not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14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49" y="1419224"/>
            <a:ext cx="7507777" cy="4981575"/>
          </a:xfrm>
          <a:prstGeom prst="rect">
            <a:avLst/>
          </a:prstGeom>
        </p:spPr>
      </p:pic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354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209674"/>
            <a:ext cx="7187532" cy="5419725"/>
          </a:xfrm>
          <a:prstGeom prst="rect">
            <a:avLst/>
          </a:prstGeom>
        </p:spPr>
      </p:pic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548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262062"/>
            <a:ext cx="6865024" cy="5062538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79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Text Box 2"/>
          <p:cNvSpPr txBox="1">
            <a:spLocks noChangeArrowheads="1"/>
          </p:cNvSpPr>
          <p:nvPr/>
        </p:nvSpPr>
        <p:spPr bwMode="auto">
          <a:xfrm>
            <a:off x="1082533" y="2580986"/>
            <a:ext cx="54941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There are no other cases to consider</a:t>
            </a:r>
          </a:p>
        </p:txBody>
      </p:sp>
      <p:sp>
        <p:nvSpPr>
          <p:cNvPr id="768003" name="Text Box 3"/>
          <p:cNvSpPr txBox="1">
            <a:spLocks noChangeArrowheads="1"/>
          </p:cNvSpPr>
          <p:nvPr/>
        </p:nvSpPr>
        <p:spPr bwMode="auto">
          <a:xfrm>
            <a:off x="1143000" y="3632200"/>
            <a:ext cx="831016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(</a:t>
            </a:r>
            <a:r>
              <a:rPr lang="en-US" altLang="en-US" sz="2800" dirty="0" smtClean="0"/>
              <a:t>since		                  </a:t>
            </a:r>
            <a:r>
              <a:rPr lang="en-US" altLang="en-US" sz="2800" dirty="0"/>
              <a:t>, string     </a:t>
            </a:r>
            <a:r>
              <a:rPr lang="en-US" altLang="en-US" sz="2800" dirty="0" smtClean="0"/>
              <a:t>	    </a:t>
            </a:r>
            <a:r>
              <a:rPr lang="en-US" altLang="en-US" sz="2800" dirty="0"/>
              <a:t>cannot </a:t>
            </a:r>
          </a:p>
          <a:p>
            <a:r>
              <a:rPr lang="en-US" altLang="en-US" sz="2800" dirty="0"/>
              <a:t>  </a:t>
            </a:r>
          </a:p>
          <a:p>
            <a:r>
              <a:rPr lang="en-US" altLang="en-US" sz="2800" dirty="0"/>
              <a:t>  overlap       </a:t>
            </a:r>
            <a:r>
              <a:rPr lang="en-US" altLang="en-US" sz="2800" dirty="0" smtClean="0"/>
              <a:t>		,      	     and           </a:t>
            </a:r>
            <a:r>
              <a:rPr lang="en-US" altLang="en-US" sz="2800" dirty="0"/>
              <a:t>at the same time)</a:t>
            </a:r>
          </a:p>
        </p:txBody>
      </p:sp>
      <p:graphicFrame>
        <p:nvGraphicFramePr>
          <p:cNvPr id="7680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883076"/>
              </p:ext>
            </p:extLst>
          </p:nvPr>
        </p:nvGraphicFramePr>
        <p:xfrm>
          <a:off x="6058591" y="375920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23" name="Equation" r:id="rId3" imgW="711000" imgH="406080" progId="Equation.3">
                  <p:embed/>
                </p:oleObj>
              </mc:Choice>
              <mc:Fallback>
                <p:oleObj name="Equation" r:id="rId3" imgW="7110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8591" y="3759200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490547"/>
              </p:ext>
            </p:extLst>
          </p:nvPr>
        </p:nvGraphicFramePr>
        <p:xfrm>
          <a:off x="2286000" y="363220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24" name="Equation" r:id="rId5" imgW="1803240" imgH="533160" progId="Equation.3">
                  <p:embed/>
                </p:oleObj>
              </mc:Choice>
              <mc:Fallback>
                <p:oleObj name="Equation" r:id="rId5" imgW="1803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632200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709762"/>
              </p:ext>
            </p:extLst>
          </p:nvPr>
        </p:nvGraphicFramePr>
        <p:xfrm>
          <a:off x="2759075" y="4407595"/>
          <a:ext cx="60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25" name="Equation" r:id="rId7" imgW="609480" imgH="609480" progId="Equation.3">
                  <p:embed/>
                </p:oleObj>
              </mc:Choice>
              <mc:Fallback>
                <p:oleObj name="Equation" r:id="rId7" imgW="6094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4407595"/>
                        <a:ext cx="609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937445"/>
              </p:ext>
            </p:extLst>
          </p:nvPr>
        </p:nvGraphicFramePr>
        <p:xfrm>
          <a:off x="4387850" y="4407595"/>
          <a:ext cx="596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26" name="Equation" r:id="rId9" imgW="596880" imgH="609480" progId="Equation.3">
                  <p:embed/>
                </p:oleObj>
              </mc:Choice>
              <mc:Fallback>
                <p:oleObj name="Equation" r:id="rId9" imgW="5968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4407595"/>
                        <a:ext cx="596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611784"/>
              </p:ext>
            </p:extLst>
          </p:nvPr>
        </p:nvGraphicFramePr>
        <p:xfrm>
          <a:off x="6172133" y="4324697"/>
          <a:ext cx="571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27" name="Equation" r:id="rId11" imgW="571320" imgH="609480" progId="Equation.3">
                  <p:embed/>
                </p:oleObj>
              </mc:Choice>
              <mc:Fallback>
                <p:oleObj name="Equation" r:id="rId11" imgW="5713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133" y="4324697"/>
                        <a:ext cx="571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542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Text Box 2"/>
          <p:cNvSpPr txBox="1">
            <a:spLocks noChangeArrowheads="1"/>
          </p:cNvSpPr>
          <p:nvPr/>
        </p:nvSpPr>
        <p:spPr bwMode="auto">
          <a:xfrm>
            <a:off x="743008" y="1589589"/>
            <a:ext cx="59121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In all cases we obtained a </a:t>
            </a:r>
            <a:r>
              <a:rPr lang="en-US" altLang="en-US" sz="2800" dirty="0">
                <a:solidFill>
                  <a:srgbClr val="FF3300"/>
                </a:solidFill>
              </a:rPr>
              <a:t>contradiction</a:t>
            </a:r>
          </a:p>
        </p:txBody>
      </p:sp>
      <p:sp>
        <p:nvSpPr>
          <p:cNvPr id="769028" name="Text Box 4"/>
          <p:cNvSpPr txBox="1">
            <a:spLocks noChangeArrowheads="1"/>
          </p:cNvSpPr>
          <p:nvPr/>
        </p:nvSpPr>
        <p:spPr bwMode="auto">
          <a:xfrm>
            <a:off x="743008" y="2385080"/>
            <a:ext cx="17065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Therefore:</a:t>
            </a:r>
          </a:p>
        </p:txBody>
      </p:sp>
      <p:sp>
        <p:nvSpPr>
          <p:cNvPr id="769029" name="Text Box 5"/>
          <p:cNvSpPr txBox="1">
            <a:spLocks noChangeArrowheads="1"/>
          </p:cNvSpPr>
          <p:nvPr/>
        </p:nvSpPr>
        <p:spPr bwMode="auto">
          <a:xfrm>
            <a:off x="3251792" y="2412449"/>
            <a:ext cx="44373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 original assumption that </a:t>
            </a:r>
          </a:p>
        </p:txBody>
      </p:sp>
      <p:graphicFrame>
        <p:nvGraphicFramePr>
          <p:cNvPr id="769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411983"/>
              </p:ext>
            </p:extLst>
          </p:nvPr>
        </p:nvGraphicFramePr>
        <p:xfrm>
          <a:off x="3322092" y="3108404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4" name="Equation" r:id="rId3" imgW="3974760" imgH="711000" progId="Equation.3">
                  <p:embed/>
                </p:oleObj>
              </mc:Choice>
              <mc:Fallback>
                <p:oleObj name="Equation" r:id="rId3" imgW="3974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092" y="3108404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9031" name="Text Box 7"/>
          <p:cNvSpPr txBox="1">
            <a:spLocks noChangeArrowheads="1"/>
          </p:cNvSpPr>
          <p:nvPr/>
        </p:nvSpPr>
        <p:spPr bwMode="auto">
          <a:xfrm>
            <a:off x="3347113" y="4170690"/>
            <a:ext cx="45429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context-free must be wrong</a:t>
            </a:r>
          </a:p>
        </p:txBody>
      </p:sp>
      <p:sp>
        <p:nvSpPr>
          <p:cNvPr id="769032" name="Text Box 8"/>
          <p:cNvSpPr txBox="1">
            <a:spLocks noChangeArrowheads="1"/>
          </p:cNvSpPr>
          <p:nvPr/>
        </p:nvSpPr>
        <p:spPr bwMode="auto">
          <a:xfrm>
            <a:off x="685800" y="5486400"/>
            <a:ext cx="21547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rgbClr val="FF3300"/>
                </a:solidFill>
              </a:rPr>
              <a:t>Conclusion:</a:t>
            </a:r>
          </a:p>
        </p:txBody>
      </p:sp>
      <p:sp>
        <p:nvSpPr>
          <p:cNvPr id="769033" name="Text Box 9"/>
          <p:cNvSpPr txBox="1">
            <a:spLocks noChangeArrowheads="1"/>
          </p:cNvSpPr>
          <p:nvPr/>
        </p:nvSpPr>
        <p:spPr bwMode="auto">
          <a:xfrm>
            <a:off x="4042843" y="5562600"/>
            <a:ext cx="28552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not context-free</a:t>
            </a:r>
          </a:p>
        </p:txBody>
      </p:sp>
      <p:graphicFrame>
        <p:nvGraphicFramePr>
          <p:cNvPr id="769034" name="Object 10"/>
          <p:cNvGraphicFramePr>
            <a:graphicFrameLocks noChangeAspect="1"/>
          </p:cNvGraphicFramePr>
          <p:nvPr/>
        </p:nvGraphicFramePr>
        <p:xfrm>
          <a:off x="3276600" y="55626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5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5626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6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Pumping lemma is used to prove whether the language is context free or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2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49" y="1452562"/>
            <a:ext cx="7118963" cy="5024438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64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Text Box 2"/>
          <p:cNvSpPr txBox="1">
            <a:spLocks noChangeArrowheads="1"/>
          </p:cNvSpPr>
          <p:nvPr/>
        </p:nvSpPr>
        <p:spPr bwMode="auto">
          <a:xfrm>
            <a:off x="391525" y="2423180"/>
            <a:ext cx="1624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3300"/>
                </a:solidFill>
              </a:rPr>
              <a:t>Theorem:</a:t>
            </a:r>
          </a:p>
        </p:txBody>
      </p:sp>
      <p:sp>
        <p:nvSpPr>
          <p:cNvPr id="737283" name="Text Box 3"/>
          <p:cNvSpPr txBox="1">
            <a:spLocks noChangeArrowheads="1"/>
          </p:cNvSpPr>
          <p:nvPr/>
        </p:nvSpPr>
        <p:spPr bwMode="auto">
          <a:xfrm>
            <a:off x="2590800" y="2466883"/>
            <a:ext cx="21229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 language</a:t>
            </a:r>
          </a:p>
        </p:txBody>
      </p:sp>
      <p:graphicFrame>
        <p:nvGraphicFramePr>
          <p:cNvPr id="7372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428658"/>
              </p:ext>
            </p:extLst>
          </p:nvPr>
        </p:nvGraphicFramePr>
        <p:xfrm>
          <a:off x="4953000" y="2278903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8" name="Equation" r:id="rId3" imgW="3974760" imgH="711000" progId="Equation.3">
                  <p:embed/>
                </p:oleObj>
              </mc:Choice>
              <mc:Fallback>
                <p:oleObj name="Equation" r:id="rId3" imgW="3974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78903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285" name="Text Box 5"/>
          <p:cNvSpPr txBox="1">
            <a:spLocks noChangeArrowheads="1"/>
          </p:cNvSpPr>
          <p:nvPr/>
        </p:nvSpPr>
        <p:spPr bwMode="auto">
          <a:xfrm>
            <a:off x="2706520" y="3129963"/>
            <a:ext cx="28375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</a:t>
            </a:r>
            <a:r>
              <a:rPr lang="en-US" altLang="en-US" sz="2800" b="1" dirty="0"/>
              <a:t>not</a:t>
            </a:r>
            <a:r>
              <a:rPr lang="en-US" altLang="en-US" sz="2800" dirty="0"/>
              <a:t> context free</a:t>
            </a:r>
          </a:p>
        </p:txBody>
      </p:sp>
      <p:sp>
        <p:nvSpPr>
          <p:cNvPr id="737286" name="Text Box 6"/>
          <p:cNvSpPr txBox="1">
            <a:spLocks noChangeArrowheads="1"/>
          </p:cNvSpPr>
          <p:nvPr/>
        </p:nvSpPr>
        <p:spPr bwMode="auto">
          <a:xfrm>
            <a:off x="609600" y="4191000"/>
            <a:ext cx="10972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3300"/>
                </a:solidFill>
              </a:rPr>
              <a:t>Proof:</a:t>
            </a:r>
          </a:p>
        </p:txBody>
      </p:sp>
      <p:sp>
        <p:nvSpPr>
          <p:cNvPr id="737287" name="Text Box 7"/>
          <p:cNvSpPr txBox="1">
            <a:spLocks noChangeArrowheads="1"/>
          </p:cNvSpPr>
          <p:nvPr/>
        </p:nvSpPr>
        <p:spPr bwMode="auto">
          <a:xfrm>
            <a:off x="1981200" y="4191000"/>
            <a:ext cx="7162799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Use the Pumping </a:t>
            </a:r>
            <a:r>
              <a:rPr lang="en-US" altLang="en-US" sz="2800" dirty="0" smtClean="0"/>
              <a:t>Lemma for </a:t>
            </a:r>
            <a:r>
              <a:rPr lang="en-US" altLang="en-US" sz="2800" dirty="0"/>
              <a:t>context-free languages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027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83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443675"/>
              </p:ext>
            </p:extLst>
          </p:nvPr>
        </p:nvGraphicFramePr>
        <p:xfrm>
          <a:off x="2971799" y="1751871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6" name="Equation" r:id="rId3" imgW="3974760" imgH="711000" progId="Equation.3">
                  <p:embed/>
                </p:oleObj>
              </mc:Choice>
              <mc:Fallback>
                <p:oleObj name="Equation" r:id="rId3" imgW="3974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799" y="1751871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307" name="Text Box 3"/>
          <p:cNvSpPr txBox="1">
            <a:spLocks noChangeArrowheads="1"/>
          </p:cNvSpPr>
          <p:nvPr/>
        </p:nvSpPr>
        <p:spPr bwMode="auto">
          <a:xfrm>
            <a:off x="709257" y="3149600"/>
            <a:ext cx="45250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Assume for </a:t>
            </a:r>
            <a:r>
              <a:rPr lang="en-US" altLang="en-US" sz="2800" dirty="0">
                <a:solidFill>
                  <a:srgbClr val="FF3300"/>
                </a:solidFill>
              </a:rPr>
              <a:t>contradiction</a:t>
            </a:r>
            <a:r>
              <a:rPr lang="en-US" altLang="en-US" sz="2800" dirty="0"/>
              <a:t> that</a:t>
            </a:r>
          </a:p>
        </p:txBody>
      </p:sp>
      <p:sp>
        <p:nvSpPr>
          <p:cNvPr id="738308" name="Text Box 4"/>
          <p:cNvSpPr txBox="1">
            <a:spLocks noChangeArrowheads="1"/>
          </p:cNvSpPr>
          <p:nvPr/>
        </p:nvSpPr>
        <p:spPr bwMode="auto">
          <a:xfrm>
            <a:off x="6019800" y="3100641"/>
            <a:ext cx="22749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context-free</a:t>
            </a:r>
          </a:p>
        </p:txBody>
      </p:sp>
      <p:sp>
        <p:nvSpPr>
          <p:cNvPr id="738309" name="Text Box 5"/>
          <p:cNvSpPr txBox="1">
            <a:spLocks noChangeArrowheads="1"/>
          </p:cNvSpPr>
          <p:nvPr/>
        </p:nvSpPr>
        <p:spPr bwMode="auto">
          <a:xfrm>
            <a:off x="762000" y="4495801"/>
            <a:ext cx="8001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Since         is context-free and </a:t>
            </a:r>
            <a:r>
              <a:rPr lang="en-US" altLang="en-US" sz="2800" dirty="0" smtClean="0"/>
              <a:t>infinite we </a:t>
            </a:r>
            <a:r>
              <a:rPr lang="en-US" altLang="en-US" sz="2800" dirty="0"/>
              <a:t>can apply the pumping lemma</a:t>
            </a:r>
          </a:p>
        </p:txBody>
      </p:sp>
      <p:graphicFrame>
        <p:nvGraphicFramePr>
          <p:cNvPr id="7383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208669"/>
              </p:ext>
            </p:extLst>
          </p:nvPr>
        </p:nvGraphicFramePr>
        <p:xfrm>
          <a:off x="1843476" y="4573467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7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476" y="4573467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658817"/>
              </p:ext>
            </p:extLst>
          </p:nvPr>
        </p:nvGraphicFramePr>
        <p:xfrm>
          <a:off x="5334000" y="3230161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8" name="Equation" r:id="rId7" imgW="330120" imgH="393480" progId="Equation.3">
                  <p:embed/>
                </p:oleObj>
              </mc:Choice>
              <mc:Fallback>
                <p:oleObj name="Equation" r:id="rId7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230161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151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Text Box 2"/>
          <p:cNvSpPr txBox="1">
            <a:spLocks noChangeArrowheads="1"/>
          </p:cNvSpPr>
          <p:nvPr/>
        </p:nvSpPr>
        <p:spPr bwMode="auto">
          <a:xfrm>
            <a:off x="806450" y="2382966"/>
            <a:ext cx="83057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Pumping Lemma gives a magic number</a:t>
            </a:r>
          </a:p>
          <a:p>
            <a:r>
              <a:rPr lang="en-US" altLang="en-US" sz="2800" dirty="0"/>
              <a:t>such that:  </a:t>
            </a:r>
          </a:p>
        </p:txBody>
      </p:sp>
      <p:graphicFrame>
        <p:nvGraphicFramePr>
          <p:cNvPr id="7393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875339"/>
              </p:ext>
            </p:extLst>
          </p:nvPr>
        </p:nvGraphicFramePr>
        <p:xfrm>
          <a:off x="7071009" y="255783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04" name="Equation" r:id="rId3" imgW="393480" imgH="304560" progId="Equation.3">
                  <p:embed/>
                </p:oleObj>
              </mc:Choice>
              <mc:Fallback>
                <p:oleObj name="Equation" r:id="rId3" imgW="393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1009" y="255783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9333" name="Text Box 5"/>
          <p:cNvSpPr txBox="1">
            <a:spLocks noChangeArrowheads="1"/>
          </p:cNvSpPr>
          <p:nvPr/>
        </p:nvSpPr>
        <p:spPr bwMode="auto">
          <a:xfrm>
            <a:off x="838200" y="3733800"/>
            <a:ext cx="59372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Pick any string            </a:t>
            </a:r>
            <a:r>
              <a:rPr lang="en-US" altLang="en-US" sz="2800" dirty="0" smtClean="0"/>
              <a:t>	  </a:t>
            </a:r>
            <a:r>
              <a:rPr lang="en-US" altLang="en-US" sz="2800" dirty="0"/>
              <a:t>with length   </a:t>
            </a:r>
          </a:p>
        </p:txBody>
      </p:sp>
      <p:graphicFrame>
        <p:nvGraphicFramePr>
          <p:cNvPr id="739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34526"/>
              </p:ext>
            </p:extLst>
          </p:nvPr>
        </p:nvGraphicFramePr>
        <p:xfrm>
          <a:off x="3228951" y="3792210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05" name="Equation" r:id="rId5" imgW="1155600" imgH="406080" progId="Equation.3">
                  <p:embed/>
                </p:oleObj>
              </mc:Choice>
              <mc:Fallback>
                <p:oleObj name="Equation" r:id="rId5" imgW="11556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51" y="3792210"/>
                        <a:ext cx="115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142290"/>
              </p:ext>
            </p:extLst>
          </p:nvPr>
        </p:nvGraphicFramePr>
        <p:xfrm>
          <a:off x="6744695" y="3723620"/>
          <a:ext cx="1460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06" name="Equation" r:id="rId7" imgW="1460160" imgH="533160" progId="Equation.3">
                  <p:embed/>
                </p:oleObj>
              </mc:Choice>
              <mc:Fallback>
                <p:oleObj name="Equation" r:id="rId7" imgW="14601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4695" y="3723620"/>
                        <a:ext cx="1460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9336" name="Text Box 8"/>
          <p:cNvSpPr txBox="1">
            <a:spLocks noChangeArrowheads="1"/>
          </p:cNvSpPr>
          <p:nvPr/>
        </p:nvSpPr>
        <p:spPr bwMode="auto">
          <a:xfrm>
            <a:off x="977901" y="5029200"/>
            <a:ext cx="14330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We pick:</a:t>
            </a:r>
          </a:p>
        </p:txBody>
      </p:sp>
      <p:graphicFrame>
        <p:nvGraphicFramePr>
          <p:cNvPr id="739337" name="Object 9"/>
          <p:cNvGraphicFramePr>
            <a:graphicFrameLocks noChangeAspect="1"/>
          </p:cNvGraphicFramePr>
          <p:nvPr/>
        </p:nvGraphicFramePr>
        <p:xfrm>
          <a:off x="2971800" y="4876800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07" name="Equation" r:id="rId9" imgW="2577960" imgH="609480" progId="Equation.3">
                  <p:embed/>
                </p:oleObj>
              </mc:Choice>
              <mc:Fallback>
                <p:oleObj name="Equation" r:id="rId9" imgW="25779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876800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260956"/>
              </p:ext>
            </p:extLst>
          </p:nvPr>
        </p:nvGraphicFramePr>
        <p:xfrm>
          <a:off x="2800303" y="1311076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08" name="Equation" r:id="rId11" imgW="3974760" imgH="711000" progId="Equation.3">
                  <p:embed/>
                </p:oleObj>
              </mc:Choice>
              <mc:Fallback>
                <p:oleObj name="Equation" r:id="rId11" imgW="3974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03" y="1311076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24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03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127236"/>
              </p:ext>
            </p:extLst>
          </p:nvPr>
        </p:nvGraphicFramePr>
        <p:xfrm>
          <a:off x="3048000" y="1185108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8" name="Equation" r:id="rId3" imgW="3974760" imgH="711000" progId="Equation.3">
                  <p:embed/>
                </p:oleObj>
              </mc:Choice>
              <mc:Fallback>
                <p:oleObj name="Equation" r:id="rId3" imgW="3974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85108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961511"/>
              </p:ext>
            </p:extLst>
          </p:nvPr>
        </p:nvGraphicFramePr>
        <p:xfrm>
          <a:off x="4267200" y="2294354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9" name="Equation" r:id="rId5" imgW="2577960" imgH="609480" progId="Equation.3">
                  <p:embed/>
                </p:oleObj>
              </mc:Choice>
              <mc:Fallback>
                <p:oleObj name="Equation" r:id="rId5" imgW="25779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294354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0357" name="Text Box 5"/>
          <p:cNvSpPr txBox="1">
            <a:spLocks noChangeArrowheads="1"/>
          </p:cNvSpPr>
          <p:nvPr/>
        </p:nvSpPr>
        <p:spPr bwMode="auto">
          <a:xfrm>
            <a:off x="1143001" y="3505200"/>
            <a:ext cx="21957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We can write:</a:t>
            </a:r>
          </a:p>
        </p:txBody>
      </p:sp>
      <p:graphicFrame>
        <p:nvGraphicFramePr>
          <p:cNvPr id="740358" name="Object 6"/>
          <p:cNvGraphicFramePr>
            <a:graphicFrameLocks noChangeAspect="1"/>
          </p:cNvGraphicFramePr>
          <p:nvPr/>
        </p:nvGraphicFramePr>
        <p:xfrm>
          <a:off x="4267200" y="36576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30" name="Equation" r:id="rId7" imgW="1993680" imgH="406080" progId="Equation.3">
                  <p:embed/>
                </p:oleObj>
              </mc:Choice>
              <mc:Fallback>
                <p:oleObj name="Equation" r:id="rId7" imgW="19936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6576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1132765" y="4926112"/>
            <a:ext cx="5351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with lengths                      </a:t>
            </a:r>
            <a:r>
              <a:rPr lang="en-US" altLang="en-US" sz="2800" dirty="0" smtClean="0"/>
              <a:t>		and</a:t>
            </a:r>
            <a:endParaRPr lang="en-US" altLang="en-US" sz="2800" dirty="0"/>
          </a:p>
        </p:txBody>
      </p:sp>
      <p:graphicFrame>
        <p:nvGraphicFramePr>
          <p:cNvPr id="7403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826390"/>
              </p:ext>
            </p:extLst>
          </p:nvPr>
        </p:nvGraphicFramePr>
        <p:xfrm>
          <a:off x="3460750" y="4926112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31" name="Equation" r:id="rId9" imgW="1803240" imgH="533160" progId="Equation.3">
                  <p:embed/>
                </p:oleObj>
              </mc:Choice>
              <mc:Fallback>
                <p:oleObj name="Equation" r:id="rId9" imgW="1803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4926112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962607"/>
              </p:ext>
            </p:extLst>
          </p:nvPr>
        </p:nvGraphicFramePr>
        <p:xfrm>
          <a:off x="6629400" y="4932936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32" name="Equation" r:id="rId11" imgW="1358640" imgH="533160" progId="Equation.3">
                  <p:embed/>
                </p:oleObj>
              </mc:Choice>
              <mc:Fallback>
                <p:oleObj name="Equation" r:id="rId11" imgW="1358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932936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11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13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846248"/>
              </p:ext>
            </p:extLst>
          </p:nvPr>
        </p:nvGraphicFramePr>
        <p:xfrm>
          <a:off x="3139269" y="1277855"/>
          <a:ext cx="397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6" name="Equation" r:id="rId3" imgW="3974760" imgH="711000" progId="Equation.3">
                  <p:embed/>
                </p:oleObj>
              </mc:Choice>
              <mc:Fallback>
                <p:oleObj name="Equation" r:id="rId3" imgW="3974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269" y="1277855"/>
                        <a:ext cx="397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1380" name="Text Box 4"/>
          <p:cNvSpPr txBox="1">
            <a:spLocks noChangeArrowheads="1"/>
          </p:cNvSpPr>
          <p:nvPr/>
        </p:nvSpPr>
        <p:spPr bwMode="auto">
          <a:xfrm>
            <a:off x="685801" y="4267200"/>
            <a:ext cx="34143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Pumping Lemma says:</a:t>
            </a:r>
          </a:p>
        </p:txBody>
      </p:sp>
      <p:graphicFrame>
        <p:nvGraphicFramePr>
          <p:cNvPr id="741383" name="Object 7"/>
          <p:cNvGraphicFramePr>
            <a:graphicFrameLocks noChangeAspect="1"/>
          </p:cNvGraphicFramePr>
          <p:nvPr/>
        </p:nvGraphicFramePr>
        <p:xfrm>
          <a:off x="1828800" y="5334001"/>
          <a:ext cx="2451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7" name="Equation" r:id="rId5" imgW="2450880" imgH="723600" progId="Equation.3">
                  <p:embed/>
                </p:oleObj>
              </mc:Choice>
              <mc:Fallback>
                <p:oleObj name="Equation" r:id="rId5" imgW="24508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334001"/>
                        <a:ext cx="24511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1384" name="Text Box 8"/>
          <p:cNvSpPr txBox="1">
            <a:spLocks noChangeArrowheads="1"/>
          </p:cNvSpPr>
          <p:nvPr/>
        </p:nvSpPr>
        <p:spPr bwMode="auto">
          <a:xfrm>
            <a:off x="4876800" y="5486400"/>
            <a:ext cx="10170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for all</a:t>
            </a:r>
          </a:p>
        </p:txBody>
      </p:sp>
      <p:graphicFrame>
        <p:nvGraphicFramePr>
          <p:cNvPr id="741385" name="Object 9"/>
          <p:cNvGraphicFramePr>
            <a:graphicFrameLocks noChangeAspect="1"/>
          </p:cNvGraphicFramePr>
          <p:nvPr/>
        </p:nvGraphicFramePr>
        <p:xfrm>
          <a:off x="6629400" y="5562600"/>
          <a:ext cx="901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8" name="Equation" r:id="rId7" imgW="901440" imgH="419040" progId="Equation.3">
                  <p:embed/>
                </p:oleObj>
              </mc:Choice>
              <mc:Fallback>
                <p:oleObj name="Equation" r:id="rId7" imgW="901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562600"/>
                        <a:ext cx="901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055110"/>
              </p:ext>
            </p:extLst>
          </p:nvPr>
        </p:nvGraphicFramePr>
        <p:xfrm>
          <a:off x="1103917" y="2413000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9" name="Equation" r:id="rId9" imgW="2577960" imgH="609480" progId="Equation.3">
                  <p:embed/>
                </p:oleObj>
              </mc:Choice>
              <mc:Fallback>
                <p:oleObj name="Equation" r:id="rId9" imgW="25779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917" y="2413000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146251"/>
              </p:ext>
            </p:extLst>
          </p:nvPr>
        </p:nvGraphicFramePr>
        <p:xfrm>
          <a:off x="1396017" y="3341103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0" name="Equation" r:id="rId11" imgW="1993680" imgH="406080" progId="Equation.3">
                  <p:embed/>
                </p:oleObj>
              </mc:Choice>
              <mc:Fallback>
                <p:oleObj name="Equation" r:id="rId11" imgW="19936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017" y="3341103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035069"/>
              </p:ext>
            </p:extLst>
          </p:nvPr>
        </p:nvGraphicFramePr>
        <p:xfrm>
          <a:off x="4724400" y="3214103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1" name="Equation" r:id="rId13" imgW="1803240" imgH="533160" progId="Equation.3">
                  <p:embed/>
                </p:oleObj>
              </mc:Choice>
              <mc:Fallback>
                <p:oleObj name="Equation" r:id="rId13" imgW="1803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14103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05454"/>
              </p:ext>
            </p:extLst>
          </p:nvPr>
        </p:nvGraphicFramePr>
        <p:xfrm>
          <a:off x="7531100" y="320273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2" name="Equation" r:id="rId15" imgW="1358640" imgH="533160" progId="Equation.3">
                  <p:embed/>
                </p:oleObj>
              </mc:Choice>
              <mc:Fallback>
                <p:oleObj name="Equation" r:id="rId15" imgW="1358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100" y="320273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Pumping Lemma for CFL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89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304</Words>
  <Application>Microsoft Office PowerPoint</Application>
  <PresentationFormat>A4 Paper (210x297 mm)</PresentationFormat>
  <Paragraphs>77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Office Theme</vt:lpstr>
      <vt:lpstr>Equation</vt:lpstr>
      <vt:lpstr>Course Code: CSC211A  Course Title: Formal Languages and Automata Theory</vt:lpstr>
      <vt:lpstr>Session Objectives</vt:lpstr>
      <vt:lpstr>Session 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226</cp:revision>
  <dcterms:created xsi:type="dcterms:W3CDTF">2006-08-16T00:00:00Z</dcterms:created>
  <dcterms:modified xsi:type="dcterms:W3CDTF">2019-01-16T02:35:48Z</dcterms:modified>
</cp:coreProperties>
</file>