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3" r:id="rId2"/>
    <p:sldId id="307" r:id="rId3"/>
    <p:sldId id="364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65" r:id="rId2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4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6.wmf"/><Relationship Id="rId6" Type="http://schemas.openxmlformats.org/officeDocument/2006/relationships/image" Target="../media/image17.wmf"/><Relationship Id="rId5" Type="http://schemas.openxmlformats.org/officeDocument/2006/relationships/image" Target="../media/image7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217920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0" y="2745419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27: Pumping Lemma for CFL-1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07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5" name="Text Box 5"/>
          <p:cNvSpPr txBox="1">
            <a:spLocks noChangeArrowheads="1"/>
          </p:cNvSpPr>
          <p:nvPr/>
        </p:nvSpPr>
        <p:spPr bwMode="auto">
          <a:xfrm>
            <a:off x="609600" y="3095430"/>
            <a:ext cx="891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We examine </a:t>
            </a:r>
            <a:r>
              <a:rPr lang="en-US" altLang="en-US" sz="2800" b="1" u="sng" dirty="0"/>
              <a:t>all</a:t>
            </a:r>
            <a:r>
              <a:rPr lang="en-US" altLang="en-US" sz="2800" dirty="0"/>
              <a:t> the possible </a:t>
            </a:r>
            <a:r>
              <a:rPr lang="en-US" altLang="en-US" sz="2800" dirty="0" smtClean="0"/>
              <a:t>locations of </a:t>
            </a:r>
            <a:r>
              <a:rPr lang="en-US" altLang="en-US" sz="2800" dirty="0"/>
              <a:t>string            in       </a:t>
            </a:r>
          </a:p>
        </p:txBody>
      </p:sp>
      <p:graphicFrame>
        <p:nvGraphicFramePr>
          <p:cNvPr id="742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428911"/>
              </p:ext>
            </p:extLst>
          </p:nvPr>
        </p:nvGraphicFramePr>
        <p:xfrm>
          <a:off x="7504373" y="319974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Equation" r:id="rId3" imgW="711000" imgH="406080" progId="Equation.3">
                  <p:embed/>
                </p:oleObj>
              </mc:Choice>
              <mc:Fallback>
                <p:oleObj name="Equation" r:id="rId3" imgW="711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373" y="319974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15457"/>
              </p:ext>
            </p:extLst>
          </p:nvPr>
        </p:nvGraphicFramePr>
        <p:xfrm>
          <a:off x="5486400" y="2279822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" name="Equation" r:id="rId5" imgW="1803240" imgH="533160" progId="Equation.3">
                  <p:embed/>
                </p:oleObj>
              </mc:Choice>
              <mc:Fallback>
                <p:oleObj name="Equation" r:id="rId5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79822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762243"/>
              </p:ext>
            </p:extLst>
          </p:nvPr>
        </p:nvGraphicFramePr>
        <p:xfrm>
          <a:off x="7888406" y="2243175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" name="Equation" r:id="rId7" imgW="1358640" imgH="533160" progId="Equation.3">
                  <p:embed/>
                </p:oleObj>
              </mc:Choice>
              <mc:Fallback>
                <p:oleObj name="Equation" r:id="rId7" imgW="1358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406" y="2243175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523128"/>
              </p:ext>
            </p:extLst>
          </p:nvPr>
        </p:nvGraphicFramePr>
        <p:xfrm>
          <a:off x="609600" y="2131023"/>
          <a:ext cx="406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Equation" r:id="rId9" imgW="4063680" imgH="711000" progId="Equation.3">
                  <p:embed/>
                </p:oleObj>
              </mc:Choice>
              <mc:Fallback>
                <p:oleObj name="Equation" r:id="rId9" imgW="4063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1023"/>
                        <a:ext cx="4064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764642"/>
              </p:ext>
            </p:extLst>
          </p:nvPr>
        </p:nvGraphicFramePr>
        <p:xfrm>
          <a:off x="2665484" y="1403522"/>
          <a:ext cx="438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" name="Equation" r:id="rId11" imgW="4381200" imgH="533160" progId="Equation.3">
                  <p:embed/>
                </p:oleObj>
              </mc:Choice>
              <mc:Fallback>
                <p:oleObj name="Equation" r:id="rId11" imgW="43812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84" y="1403522"/>
                        <a:ext cx="438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236758"/>
              </p:ext>
            </p:extLst>
          </p:nvPr>
        </p:nvGraphicFramePr>
        <p:xfrm>
          <a:off x="685800" y="3618650"/>
          <a:ext cx="238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Equation" r:id="rId13" imgW="2387520" imgH="609480" progId="Equation.3">
                  <p:embed/>
                </p:oleObj>
              </mc:Choice>
              <mc:Fallback>
                <p:oleObj name="Equation" r:id="rId13" imgW="23875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18650"/>
                        <a:ext cx="2387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4011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9" y="1152524"/>
            <a:ext cx="7448551" cy="5460748"/>
          </a:xfrm>
          <a:prstGeom prst="rect">
            <a:avLst/>
          </a:prstGeom>
        </p:spPr>
      </p:pic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4219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1166812"/>
            <a:ext cx="7370847" cy="5386388"/>
          </a:xfrm>
          <a:prstGeom prst="rect">
            <a:avLst/>
          </a:prstGeom>
        </p:spPr>
      </p:pic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8283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1808"/>
          <a:stretch/>
        </p:blipFill>
        <p:spPr>
          <a:xfrm>
            <a:off x="914400" y="1314450"/>
            <a:ext cx="8582894" cy="5162550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3763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1100137"/>
            <a:ext cx="7327121" cy="5529263"/>
          </a:xfrm>
          <a:prstGeom prst="rect">
            <a:avLst/>
          </a:prstGeom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50593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66597"/>
            <a:ext cx="7764110" cy="5762803"/>
          </a:xfrm>
          <a:prstGeom prst="rect">
            <a:avLst/>
          </a:prstGeom>
        </p:spPr>
      </p:pic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0066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100137"/>
            <a:ext cx="7281892" cy="5529263"/>
          </a:xfrm>
          <a:prstGeom prst="rect">
            <a:avLst/>
          </a:prstGeom>
        </p:spPr>
      </p:pic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8766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1385887"/>
            <a:ext cx="7598353" cy="5014913"/>
          </a:xfrm>
          <a:prstGeom prst="rect">
            <a:avLst/>
          </a:prstGeom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3910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133474"/>
            <a:ext cx="7479595" cy="5572125"/>
          </a:xfrm>
          <a:prstGeom prst="rect">
            <a:avLst/>
          </a:prstGeom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3108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147762"/>
            <a:ext cx="7014129" cy="5176838"/>
          </a:xfrm>
          <a:prstGeom prst="rect">
            <a:avLst/>
          </a:prstGeom>
        </p:spPr>
      </p:pic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8633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Explain non-context free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Apply pumping lemma to prove that the given language is context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057274"/>
            <a:ext cx="7294792" cy="5495925"/>
          </a:xfrm>
          <a:prstGeom prst="rect">
            <a:avLst/>
          </a:prstGeom>
        </p:spPr>
      </p:pic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5160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7720462" cy="5067300"/>
          </a:xfrm>
          <a:prstGeom prst="rect">
            <a:avLst/>
          </a:prstGeom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08726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1085850"/>
            <a:ext cx="7223125" cy="5467350"/>
          </a:xfrm>
          <a:prstGeom prst="rect">
            <a:avLst/>
          </a:prstGeom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021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119187"/>
            <a:ext cx="7078450" cy="5281613"/>
          </a:xfrm>
          <a:prstGeom prst="rect">
            <a:avLst/>
          </a:prstGeom>
        </p:spPr>
      </p:pic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84963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133474"/>
            <a:ext cx="7151338" cy="5419725"/>
          </a:xfrm>
          <a:prstGeom prst="rect">
            <a:avLst/>
          </a:prstGeom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3080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4" y="1314450"/>
            <a:ext cx="7262941" cy="5086350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78105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204912"/>
            <a:ext cx="7089058" cy="5348288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29117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Text Box 2"/>
          <p:cNvSpPr txBox="1">
            <a:spLocks noChangeArrowheads="1"/>
          </p:cNvSpPr>
          <p:nvPr/>
        </p:nvSpPr>
        <p:spPr bwMode="auto">
          <a:xfrm>
            <a:off x="853934" y="1992194"/>
            <a:ext cx="59121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 all cases we obtained a </a:t>
            </a:r>
            <a:r>
              <a:rPr lang="en-US" altLang="en-US" sz="2800" dirty="0">
                <a:solidFill>
                  <a:srgbClr val="FF3300"/>
                </a:solidFill>
              </a:rPr>
              <a:t>contradiction</a:t>
            </a: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850277" y="2875898"/>
            <a:ext cx="1706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Therefore:</a:t>
            </a: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3441700" y="2853720"/>
            <a:ext cx="4437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original assumption that </a:t>
            </a:r>
          </a:p>
        </p:txBody>
      </p:sp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3606800" y="4300210"/>
            <a:ext cx="4542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context-free must be wrong</a:t>
            </a:r>
          </a:p>
        </p:txBody>
      </p:sp>
      <p:sp>
        <p:nvSpPr>
          <p:cNvPr id="769032" name="Text Box 8"/>
          <p:cNvSpPr txBox="1">
            <a:spLocks noChangeArrowheads="1"/>
          </p:cNvSpPr>
          <p:nvPr/>
        </p:nvSpPr>
        <p:spPr bwMode="auto">
          <a:xfrm>
            <a:off x="685800" y="5486400"/>
            <a:ext cx="19062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Conclusion:</a:t>
            </a:r>
          </a:p>
        </p:txBody>
      </p:sp>
      <p:sp>
        <p:nvSpPr>
          <p:cNvPr id="769033" name="Text Box 9"/>
          <p:cNvSpPr txBox="1">
            <a:spLocks noChangeArrowheads="1"/>
          </p:cNvSpPr>
          <p:nvPr/>
        </p:nvSpPr>
        <p:spPr bwMode="auto">
          <a:xfrm>
            <a:off x="3810000" y="5486400"/>
            <a:ext cx="2855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not context-free</a:t>
            </a:r>
          </a:p>
        </p:txBody>
      </p:sp>
      <p:graphicFrame>
        <p:nvGraphicFramePr>
          <p:cNvPr id="769034" name="Object 10"/>
          <p:cNvGraphicFramePr>
            <a:graphicFrameLocks noChangeAspect="1"/>
          </p:cNvGraphicFramePr>
          <p:nvPr/>
        </p:nvGraphicFramePr>
        <p:xfrm>
          <a:off x="3276600" y="5562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62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28091"/>
              </p:ext>
            </p:extLst>
          </p:nvPr>
        </p:nvGraphicFramePr>
        <p:xfrm>
          <a:off x="3687537" y="3561040"/>
          <a:ext cx="438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5" imgW="4381200" imgH="533160" progId="Equation.3">
                  <p:embed/>
                </p:oleObj>
              </mc:Choice>
              <mc:Fallback>
                <p:oleObj name="Equation" r:id="rId5" imgW="43812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537" y="3561040"/>
                        <a:ext cx="438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16714" y="152310"/>
            <a:ext cx="40302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Pumping Lemma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74715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Pumping lemma is used to prove that the given language is context free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Non-context free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Pumping lemma to prove that the given language is context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Text Box 2"/>
          <p:cNvSpPr txBox="1">
            <a:spLocks noChangeArrowheads="1"/>
          </p:cNvSpPr>
          <p:nvPr/>
        </p:nvSpPr>
        <p:spPr bwMode="auto">
          <a:xfrm>
            <a:off x="2286000" y="228600"/>
            <a:ext cx="50113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The Pumping </a:t>
            </a:r>
            <a:r>
              <a:rPr lang="en-US" altLang="en-US" sz="4400" dirty="0" smtClean="0">
                <a:latin typeface="+mj-lt"/>
              </a:rPr>
              <a:t>Lemma</a:t>
            </a:r>
            <a:endParaRPr lang="en-US" altLang="en-US" sz="44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691" t="3247"/>
          <a:stretch/>
        </p:blipFill>
        <p:spPr>
          <a:xfrm>
            <a:off x="1941872" y="1371599"/>
            <a:ext cx="6744928" cy="52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6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190500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45432"/>
            <a:ext cx="7577769" cy="51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1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030573"/>
            <a:ext cx="7543800" cy="5675027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0500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9142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7" name="Text Box 3"/>
          <p:cNvSpPr txBox="1">
            <a:spLocks noChangeArrowheads="1"/>
          </p:cNvSpPr>
          <p:nvPr/>
        </p:nvSpPr>
        <p:spPr bwMode="auto">
          <a:xfrm>
            <a:off x="480657" y="2120951"/>
            <a:ext cx="4525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Assume for </a:t>
            </a:r>
            <a:r>
              <a:rPr lang="en-US" altLang="en-US" sz="2800" dirty="0">
                <a:solidFill>
                  <a:srgbClr val="FF3300"/>
                </a:solidFill>
              </a:rPr>
              <a:t>contradiction</a:t>
            </a:r>
            <a:r>
              <a:rPr lang="en-US" altLang="en-US" sz="2800" dirty="0"/>
              <a:t> that</a:t>
            </a:r>
          </a:p>
        </p:txBody>
      </p:sp>
      <p:sp>
        <p:nvSpPr>
          <p:cNvPr id="738308" name="Text Box 4"/>
          <p:cNvSpPr txBox="1">
            <a:spLocks noChangeArrowheads="1"/>
          </p:cNvSpPr>
          <p:nvPr/>
        </p:nvSpPr>
        <p:spPr bwMode="auto">
          <a:xfrm>
            <a:off x="5948528" y="2127775"/>
            <a:ext cx="2274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context-free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609600" y="3272220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Since         is context-free and </a:t>
            </a:r>
            <a:r>
              <a:rPr lang="en-US" altLang="en-US" sz="2800" dirty="0" smtClean="0"/>
              <a:t>infinite we </a:t>
            </a:r>
            <a:r>
              <a:rPr lang="en-US" altLang="en-US" sz="2800" dirty="0"/>
              <a:t>can apply the pumping lemma</a:t>
            </a:r>
          </a:p>
        </p:txBody>
      </p:sp>
      <p:graphicFrame>
        <p:nvGraphicFramePr>
          <p:cNvPr id="738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131"/>
              </p:ext>
            </p:extLst>
          </p:nvPr>
        </p:nvGraphicFramePr>
        <p:xfrm>
          <a:off x="1676400" y="3351346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1346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45593"/>
              </p:ext>
            </p:extLst>
          </p:nvPr>
        </p:nvGraphicFramePr>
        <p:xfrm>
          <a:off x="5334000" y="2185711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85711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859146"/>
              </p:ext>
            </p:extLst>
          </p:nvPr>
        </p:nvGraphicFramePr>
        <p:xfrm>
          <a:off x="2438400" y="1514671"/>
          <a:ext cx="438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7" imgW="4381200" imgH="533160" progId="Equation.3">
                  <p:embed/>
                </p:oleObj>
              </mc:Choice>
              <mc:Fallback>
                <p:oleObj name="Equation" r:id="rId7" imgW="43812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14671"/>
                        <a:ext cx="438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0500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0745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Text Box 2"/>
          <p:cNvSpPr txBox="1">
            <a:spLocks noChangeArrowheads="1"/>
          </p:cNvSpPr>
          <p:nvPr/>
        </p:nvSpPr>
        <p:spPr bwMode="auto">
          <a:xfrm>
            <a:off x="292100" y="2285256"/>
            <a:ext cx="861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Pumping Lemma gives a magic </a:t>
            </a:r>
            <a:r>
              <a:rPr lang="en-US" altLang="en-US" sz="2800" dirty="0" smtClean="0"/>
              <a:t>number 	such </a:t>
            </a:r>
            <a:r>
              <a:rPr lang="en-US" altLang="en-US" sz="2800" dirty="0"/>
              <a:t>that:  </a:t>
            </a:r>
          </a:p>
        </p:txBody>
      </p:sp>
      <p:graphicFrame>
        <p:nvGraphicFramePr>
          <p:cNvPr id="739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96710"/>
              </p:ext>
            </p:extLst>
          </p:nvPr>
        </p:nvGraphicFramePr>
        <p:xfrm>
          <a:off x="6248400" y="2394466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3" imgW="393480" imgH="304560" progId="Equation.3">
                  <p:embed/>
                </p:oleObj>
              </mc:Choice>
              <mc:Fallback>
                <p:oleObj name="Equation" r:id="rId3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94466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609600" y="3200400"/>
            <a:ext cx="6175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Pick any string of       with length at least  </a:t>
            </a:r>
          </a:p>
        </p:txBody>
      </p:sp>
      <p:graphicFrame>
        <p:nvGraphicFramePr>
          <p:cNvPr id="739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147524"/>
              </p:ext>
            </p:extLst>
          </p:nvPr>
        </p:nvGraphicFramePr>
        <p:xfrm>
          <a:off x="6701430" y="33528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5" imgW="393480" imgH="304560" progId="Equation.3">
                  <p:embed/>
                </p:oleObj>
              </mc:Choice>
              <mc:Fallback>
                <p:oleObj name="Equation" r:id="rId5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430" y="33528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36" name="Text Box 8"/>
          <p:cNvSpPr txBox="1">
            <a:spLocks noChangeArrowheads="1"/>
          </p:cNvSpPr>
          <p:nvPr/>
        </p:nvSpPr>
        <p:spPr bwMode="auto">
          <a:xfrm>
            <a:off x="1963883" y="4146322"/>
            <a:ext cx="1380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pick:</a:t>
            </a:r>
          </a:p>
        </p:txBody>
      </p:sp>
      <p:graphicFrame>
        <p:nvGraphicFramePr>
          <p:cNvPr id="739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37503"/>
              </p:ext>
            </p:extLst>
          </p:nvPr>
        </p:nvGraphicFramePr>
        <p:xfrm>
          <a:off x="3681478" y="3966114"/>
          <a:ext cx="3403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7" imgW="3403440" imgH="723600" progId="Equation.3">
                  <p:embed/>
                </p:oleObj>
              </mc:Choice>
              <mc:Fallback>
                <p:oleObj name="Equation" r:id="rId7" imgW="34034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78" y="3966114"/>
                        <a:ext cx="3403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229749"/>
              </p:ext>
            </p:extLst>
          </p:nvPr>
        </p:nvGraphicFramePr>
        <p:xfrm>
          <a:off x="2432998" y="1484113"/>
          <a:ext cx="438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9" imgW="4381200" imgH="533160" progId="Equation.3">
                  <p:embed/>
                </p:oleObj>
              </mc:Choice>
              <mc:Fallback>
                <p:oleObj name="Equation" r:id="rId9" imgW="43812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998" y="1484113"/>
                        <a:ext cx="438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007258"/>
              </p:ext>
            </p:extLst>
          </p:nvPr>
        </p:nvGraphicFramePr>
        <p:xfrm>
          <a:off x="3351278" y="32639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11" imgW="330120" imgH="393480" progId="Equation.3">
                  <p:embed/>
                </p:oleObj>
              </mc:Choice>
              <mc:Fallback>
                <p:oleObj name="Equation" r:id="rId11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78" y="32639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90500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1123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865567" y="3161418"/>
            <a:ext cx="21957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can write: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931057" y="4207858"/>
            <a:ext cx="55964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with lengths                   </a:t>
            </a:r>
            <a:r>
              <a:rPr lang="en-US" altLang="en-US" sz="2800" dirty="0" smtClean="0"/>
              <a:t>		 and</a:t>
            </a:r>
            <a:endParaRPr lang="en-US" altLang="en-US" sz="2800" dirty="0"/>
          </a:p>
        </p:txBody>
      </p:sp>
      <p:graphicFrame>
        <p:nvGraphicFramePr>
          <p:cNvPr id="740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969975"/>
              </p:ext>
            </p:extLst>
          </p:nvPr>
        </p:nvGraphicFramePr>
        <p:xfrm>
          <a:off x="3130550" y="4188011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Equation" r:id="rId3" imgW="1803240" imgH="533160" progId="Equation.3">
                  <p:embed/>
                </p:oleObj>
              </mc:Choice>
              <mc:Fallback>
                <p:oleObj name="Equation" r:id="rId3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188011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860718"/>
              </p:ext>
            </p:extLst>
          </p:nvPr>
        </p:nvGraphicFramePr>
        <p:xfrm>
          <a:off x="6527461" y="4181802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Equation" r:id="rId5" imgW="1358640" imgH="533160" progId="Equation.3">
                  <p:embed/>
                </p:oleObj>
              </mc:Choice>
              <mc:Fallback>
                <p:oleObj name="Equation" r:id="rId5" imgW="1358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461" y="4181802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862577"/>
              </p:ext>
            </p:extLst>
          </p:nvPr>
        </p:nvGraphicFramePr>
        <p:xfrm>
          <a:off x="2266097" y="2093575"/>
          <a:ext cx="438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Equation" r:id="rId7" imgW="4381200" imgH="533160" progId="Equation.3">
                  <p:embed/>
                </p:oleObj>
              </mc:Choice>
              <mc:Fallback>
                <p:oleObj name="Equation" r:id="rId7" imgW="43812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097" y="2093575"/>
                        <a:ext cx="438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662301"/>
              </p:ext>
            </p:extLst>
          </p:nvPr>
        </p:nvGraphicFramePr>
        <p:xfrm>
          <a:off x="3353336" y="2888585"/>
          <a:ext cx="406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Equation" r:id="rId9" imgW="4063680" imgH="711000" progId="Equation.3">
                  <p:embed/>
                </p:oleObj>
              </mc:Choice>
              <mc:Fallback>
                <p:oleObj name="Equation" r:id="rId9" imgW="4063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336" y="2888585"/>
                        <a:ext cx="4064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865567" y="5191781"/>
            <a:ext cx="3414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Pumping Lemma says:</a:t>
            </a:r>
          </a:p>
        </p:txBody>
      </p:sp>
      <p:graphicFrame>
        <p:nvGraphicFramePr>
          <p:cNvPr id="740367" name="Object 15"/>
          <p:cNvGraphicFramePr>
            <a:graphicFrameLocks noChangeAspect="1"/>
          </p:cNvGraphicFramePr>
          <p:nvPr/>
        </p:nvGraphicFramePr>
        <p:xfrm>
          <a:off x="1828800" y="5715001"/>
          <a:ext cx="2451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Equation" r:id="rId11" imgW="2450880" imgH="723600" progId="Equation.3">
                  <p:embed/>
                </p:oleObj>
              </mc:Choice>
              <mc:Fallback>
                <p:oleObj name="Equation" r:id="rId11" imgW="2450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15001"/>
                        <a:ext cx="2451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68" name="Text Box 16"/>
          <p:cNvSpPr txBox="1">
            <a:spLocks noChangeArrowheads="1"/>
          </p:cNvSpPr>
          <p:nvPr/>
        </p:nvSpPr>
        <p:spPr bwMode="auto">
          <a:xfrm>
            <a:off x="4876800" y="5867400"/>
            <a:ext cx="10170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all</a:t>
            </a:r>
          </a:p>
        </p:txBody>
      </p:sp>
      <p:graphicFrame>
        <p:nvGraphicFramePr>
          <p:cNvPr id="740369" name="Object 17"/>
          <p:cNvGraphicFramePr>
            <a:graphicFrameLocks noChangeAspect="1"/>
          </p:cNvGraphicFramePr>
          <p:nvPr/>
        </p:nvGraphicFramePr>
        <p:xfrm>
          <a:off x="6629400" y="59436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Equation" r:id="rId13" imgW="901440" imgH="419040" progId="Equation.3">
                  <p:embed/>
                </p:oleObj>
              </mc:Choice>
              <mc:Fallback>
                <p:oleObj name="Equation" r:id="rId13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9436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90500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8870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206</Words>
  <Application>Microsoft Office PowerPoint</Application>
  <PresentationFormat>A4 Paper (210x297 mm)</PresentationFormat>
  <Paragraphs>58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223</cp:revision>
  <dcterms:created xsi:type="dcterms:W3CDTF">2006-08-16T00:00:00Z</dcterms:created>
  <dcterms:modified xsi:type="dcterms:W3CDTF">2019-01-16T02:37:05Z</dcterms:modified>
</cp:coreProperties>
</file>