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63" r:id="rId2"/>
    <p:sldId id="364" r:id="rId3"/>
    <p:sldId id="365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6" r:id="rId3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66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2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14.wmf"/><Relationship Id="rId6" Type="http://schemas.openxmlformats.org/officeDocument/2006/relationships/image" Target="../media/image24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24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24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3.wmf"/><Relationship Id="rId4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3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14.wmf"/><Relationship Id="rId6" Type="http://schemas.openxmlformats.org/officeDocument/2006/relationships/image" Target="../media/image3.wmf"/><Relationship Id="rId5" Type="http://schemas.openxmlformats.org/officeDocument/2006/relationships/image" Target="../media/image11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24.wmf"/><Relationship Id="rId4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id:image001.png@01D36A9D.39CC0CC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3936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 descr="cid:image003.png@01D22AF0.03BD7030"/>
          <p:cNvPicPr/>
          <p:nvPr userDrawn="1"/>
        </p:nvPicPr>
        <p:blipFill rotWithShape="1"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23"/>
          <a:stretch/>
        </p:blipFill>
        <p:spPr bwMode="auto">
          <a:xfrm>
            <a:off x="381000" y="6142257"/>
            <a:ext cx="476250" cy="487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admapriya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4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2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26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26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3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26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36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4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4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5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906000" cy="1470025"/>
          </a:xfrm>
        </p:spPr>
        <p:txBody>
          <a:bodyPr/>
          <a:lstStyle/>
          <a:p>
            <a:r>
              <a:rPr lang="en-IN" sz="3200" b="1" dirty="0" smtClean="0"/>
              <a:t>Course Code: </a:t>
            </a:r>
            <a:r>
              <a:rPr lang="en-GB" sz="3200" dirty="0" smtClean="0"/>
              <a:t>CSC211A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Course Title: </a:t>
            </a:r>
            <a:r>
              <a:rPr lang="en-GB" sz="3200" dirty="0" smtClean="0"/>
              <a:t>Formal </a:t>
            </a:r>
            <a:r>
              <a:rPr lang="en-GB" sz="3200" dirty="0"/>
              <a:t>Languages and Automata Theory</a:t>
            </a:r>
            <a:endParaRPr lang="en-IN" sz="3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/>
              <a:t>Course Leader: </a:t>
            </a:r>
          </a:p>
          <a:p>
            <a:pPr algn="l"/>
            <a:r>
              <a:rPr lang="en-IN" sz="2000" b="1" dirty="0" smtClean="0"/>
              <a:t>			</a:t>
            </a:r>
            <a:r>
              <a:rPr lang="en-IN" sz="2000" b="1" dirty="0" smtClean="0"/>
              <a:t>	</a:t>
            </a:r>
            <a:r>
              <a:rPr lang="en-IN" sz="3200" dirty="0" smtClean="0"/>
              <a:t>Prakash P</a:t>
            </a:r>
            <a:endParaRPr lang="en-IN" sz="3200" dirty="0" smtClean="0"/>
          </a:p>
          <a:p>
            <a:r>
              <a:rPr lang="en-IN" sz="2800">
                <a:hlinkClick r:id="rId2"/>
              </a:rPr>
              <a:t>p</a:t>
            </a:r>
            <a:r>
              <a:rPr lang="en-IN" sz="2800" smtClean="0">
                <a:hlinkClick r:id="rId2"/>
              </a:rPr>
              <a:t>rakashp.cs.et@msruas.ac.in</a:t>
            </a:r>
            <a:endParaRPr lang="en-IN" sz="2800" dirty="0"/>
          </a:p>
          <a:p>
            <a:pPr algn="l"/>
            <a:endParaRPr lang="en-IN" sz="3200" dirty="0" smtClean="0"/>
          </a:p>
          <a:p>
            <a:pPr algn="l"/>
            <a:r>
              <a:rPr lang="en-IN" sz="2000" b="1" dirty="0" smtClean="0"/>
              <a:t>	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9400" y="2718123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ea typeface="+mj-ea"/>
                <a:cs typeface="+mj-cs"/>
              </a:rPr>
              <a:t>Lecture 28: Pumping Lemma for CFL-2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5474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9836"/>
            <a:ext cx="7425305" cy="5238564"/>
          </a:xfrm>
          <a:prstGeom prst="rect">
            <a:avLst/>
          </a:prstGeom>
        </p:spPr>
      </p:pic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1793090" y="152400"/>
            <a:ext cx="676512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Non-Context Free Languages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20255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053731"/>
            <a:ext cx="7376091" cy="5347069"/>
          </a:xfrm>
          <a:prstGeom prst="rect">
            <a:avLst/>
          </a:prstGeom>
        </p:spPr>
      </p:pic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793090" y="152400"/>
            <a:ext cx="676512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Non-Context Free Languages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937786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195387"/>
            <a:ext cx="7300913" cy="5375397"/>
          </a:xfrm>
          <a:prstGeom prst="rect">
            <a:avLst/>
          </a:prstGeom>
        </p:spPr>
      </p:pic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793090" y="152400"/>
            <a:ext cx="676512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Non-Context Free Languages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249010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5553"/>
          <a:stretch/>
        </p:blipFill>
        <p:spPr>
          <a:xfrm>
            <a:off x="1447799" y="831665"/>
            <a:ext cx="8066529" cy="5645335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3090" y="152400"/>
            <a:ext cx="676512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Non-Context Free Languages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51821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1314450"/>
            <a:ext cx="6701610" cy="5086350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3090" y="152400"/>
            <a:ext cx="676512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Non-Context Free Languages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50301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338262"/>
            <a:ext cx="7070154" cy="5138738"/>
          </a:xfrm>
          <a:prstGeom prst="rect">
            <a:avLst/>
          </a:prstGeom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793090" y="152400"/>
            <a:ext cx="676512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Non-Context Free Languages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779394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1219200"/>
            <a:ext cx="7202871" cy="5181600"/>
          </a:xfrm>
          <a:prstGeom prst="rect">
            <a:avLst/>
          </a:prstGeom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793090" y="152400"/>
            <a:ext cx="676512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Non-Context Free Languages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625271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Text Box 2"/>
          <p:cNvSpPr txBox="1">
            <a:spLocks noChangeArrowheads="1"/>
          </p:cNvSpPr>
          <p:nvPr/>
        </p:nvSpPr>
        <p:spPr bwMode="auto">
          <a:xfrm>
            <a:off x="2492223" y="2162113"/>
            <a:ext cx="43245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We obtained a </a:t>
            </a:r>
            <a:r>
              <a:rPr lang="en-US" altLang="en-US" sz="2800" dirty="0">
                <a:solidFill>
                  <a:srgbClr val="FF3300"/>
                </a:solidFill>
              </a:rPr>
              <a:t>contradiction</a:t>
            </a:r>
          </a:p>
        </p:txBody>
      </p:sp>
      <p:sp>
        <p:nvSpPr>
          <p:cNvPr id="801795" name="Text Box 3"/>
          <p:cNvSpPr txBox="1">
            <a:spLocks noChangeArrowheads="1"/>
          </p:cNvSpPr>
          <p:nvPr/>
        </p:nvSpPr>
        <p:spPr bwMode="auto">
          <a:xfrm>
            <a:off x="785666" y="3208496"/>
            <a:ext cx="17065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00"/>
                </a:solidFill>
              </a:rPr>
              <a:t>Therefore:</a:t>
            </a:r>
          </a:p>
        </p:txBody>
      </p:sp>
      <p:sp>
        <p:nvSpPr>
          <p:cNvPr id="801796" name="Text Box 4"/>
          <p:cNvSpPr txBox="1">
            <a:spLocks noChangeArrowheads="1"/>
          </p:cNvSpPr>
          <p:nvPr/>
        </p:nvSpPr>
        <p:spPr bwMode="auto">
          <a:xfrm>
            <a:off x="3251579" y="3208496"/>
            <a:ext cx="44373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 original assumption that </a:t>
            </a:r>
          </a:p>
        </p:txBody>
      </p:sp>
      <p:sp>
        <p:nvSpPr>
          <p:cNvPr id="801797" name="Text Box 5"/>
          <p:cNvSpPr txBox="1">
            <a:spLocks noChangeArrowheads="1"/>
          </p:cNvSpPr>
          <p:nvPr/>
        </p:nvSpPr>
        <p:spPr bwMode="auto">
          <a:xfrm>
            <a:off x="3276600" y="4602055"/>
            <a:ext cx="45429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is context-free must be wrong</a:t>
            </a:r>
          </a:p>
        </p:txBody>
      </p:sp>
      <p:sp>
        <p:nvSpPr>
          <p:cNvPr id="801798" name="Text Box 6"/>
          <p:cNvSpPr txBox="1">
            <a:spLocks noChangeArrowheads="1"/>
          </p:cNvSpPr>
          <p:nvPr/>
        </p:nvSpPr>
        <p:spPr bwMode="auto">
          <a:xfrm>
            <a:off x="685800" y="5486400"/>
            <a:ext cx="19062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3300"/>
                </a:solidFill>
              </a:rPr>
              <a:t>Conclusion:</a:t>
            </a:r>
          </a:p>
        </p:txBody>
      </p:sp>
      <p:sp>
        <p:nvSpPr>
          <p:cNvPr id="801799" name="Text Box 7"/>
          <p:cNvSpPr txBox="1">
            <a:spLocks noChangeArrowheads="1"/>
          </p:cNvSpPr>
          <p:nvPr/>
        </p:nvSpPr>
        <p:spPr bwMode="auto">
          <a:xfrm>
            <a:off x="3810000" y="5586968"/>
            <a:ext cx="28552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is not context-free</a:t>
            </a:r>
          </a:p>
        </p:txBody>
      </p:sp>
      <p:graphicFrame>
        <p:nvGraphicFramePr>
          <p:cNvPr id="801800" name="Object 8"/>
          <p:cNvGraphicFramePr>
            <a:graphicFrameLocks noChangeAspect="1"/>
          </p:cNvGraphicFramePr>
          <p:nvPr/>
        </p:nvGraphicFramePr>
        <p:xfrm>
          <a:off x="3276600" y="55626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4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562600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897478"/>
              </p:ext>
            </p:extLst>
          </p:nvPr>
        </p:nvGraphicFramePr>
        <p:xfrm>
          <a:off x="3276600" y="3784762"/>
          <a:ext cx="3136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5" name="Equation" r:id="rId5" imgW="3136680" imgH="711000" progId="Equation.3">
                  <p:embed/>
                </p:oleObj>
              </mc:Choice>
              <mc:Fallback>
                <p:oleObj name="Equation" r:id="rId5" imgW="31366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784762"/>
                        <a:ext cx="3136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793090" y="152400"/>
            <a:ext cx="676512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Non-Context Free Languages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95817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4" y="1309687"/>
            <a:ext cx="7207643" cy="5091113"/>
          </a:xfrm>
          <a:prstGeom prst="rect">
            <a:avLst/>
          </a:prstGeom>
        </p:spPr>
      </p:pic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793090" y="152400"/>
            <a:ext cx="676512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Non-Context Free Languages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1898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Text Box 2"/>
          <p:cNvSpPr txBox="1">
            <a:spLocks noChangeArrowheads="1"/>
          </p:cNvSpPr>
          <p:nvPr/>
        </p:nvSpPr>
        <p:spPr bwMode="auto">
          <a:xfrm>
            <a:off x="611875" y="2100339"/>
            <a:ext cx="1624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3300"/>
                </a:solidFill>
              </a:rPr>
              <a:t>Theorem:</a:t>
            </a:r>
          </a:p>
        </p:txBody>
      </p:sp>
      <p:sp>
        <p:nvSpPr>
          <p:cNvPr id="803843" name="Text Box 3"/>
          <p:cNvSpPr txBox="1">
            <a:spLocks noChangeArrowheads="1"/>
          </p:cNvSpPr>
          <p:nvPr/>
        </p:nvSpPr>
        <p:spPr bwMode="auto">
          <a:xfrm>
            <a:off x="2590801" y="2173691"/>
            <a:ext cx="21229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 language</a:t>
            </a:r>
          </a:p>
        </p:txBody>
      </p:sp>
      <p:sp>
        <p:nvSpPr>
          <p:cNvPr id="803845" name="Text Box 5"/>
          <p:cNvSpPr txBox="1">
            <a:spLocks noChangeArrowheads="1"/>
          </p:cNvSpPr>
          <p:nvPr/>
        </p:nvSpPr>
        <p:spPr bwMode="auto">
          <a:xfrm>
            <a:off x="2590801" y="2812056"/>
            <a:ext cx="28375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is </a:t>
            </a:r>
            <a:r>
              <a:rPr lang="en-US" altLang="en-US" sz="2800" b="1" dirty="0"/>
              <a:t>not</a:t>
            </a:r>
            <a:r>
              <a:rPr lang="en-US" altLang="en-US" sz="2800" dirty="0"/>
              <a:t> context free</a:t>
            </a:r>
          </a:p>
        </p:txBody>
      </p:sp>
      <p:sp>
        <p:nvSpPr>
          <p:cNvPr id="803846" name="Text Box 6"/>
          <p:cNvSpPr txBox="1">
            <a:spLocks noChangeArrowheads="1"/>
          </p:cNvSpPr>
          <p:nvPr/>
        </p:nvSpPr>
        <p:spPr bwMode="auto">
          <a:xfrm>
            <a:off x="609600" y="4191000"/>
            <a:ext cx="10972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3300"/>
                </a:solidFill>
              </a:rPr>
              <a:t>Proof:</a:t>
            </a:r>
          </a:p>
        </p:txBody>
      </p:sp>
      <p:sp>
        <p:nvSpPr>
          <p:cNvPr id="803847" name="Text Box 7"/>
          <p:cNvSpPr txBox="1">
            <a:spLocks noChangeArrowheads="1"/>
          </p:cNvSpPr>
          <p:nvPr/>
        </p:nvSpPr>
        <p:spPr bwMode="auto">
          <a:xfrm>
            <a:off x="2590801" y="4267201"/>
            <a:ext cx="647699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Use the Pumping </a:t>
            </a:r>
            <a:r>
              <a:rPr lang="en-US" altLang="en-US" sz="2800" dirty="0" smtClean="0"/>
              <a:t>Lemma for </a:t>
            </a:r>
            <a:r>
              <a:rPr lang="en-US" altLang="en-US" sz="2800" dirty="0"/>
              <a:t>context-free languages</a:t>
            </a:r>
          </a:p>
        </p:txBody>
      </p:sp>
      <p:graphicFrame>
        <p:nvGraphicFramePr>
          <p:cNvPr id="8038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29106"/>
              </p:ext>
            </p:extLst>
          </p:nvPr>
        </p:nvGraphicFramePr>
        <p:xfrm>
          <a:off x="4876800" y="1960841"/>
          <a:ext cx="3784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7" name="Equation" r:id="rId3" imgW="3784320" imgH="850680" progId="Equation.3">
                  <p:embed/>
                </p:oleObj>
              </mc:Choice>
              <mc:Fallback>
                <p:oleObj name="Equation" r:id="rId3" imgW="378432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960841"/>
                        <a:ext cx="3784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93090" y="152400"/>
            <a:ext cx="676512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Non-Context Free Languages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56613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session, student will be able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Explain non-context free languages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Apply pumping lemma to prove that the given language is context 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54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Text Box 2"/>
          <p:cNvSpPr txBox="1">
            <a:spLocks noChangeArrowheads="1"/>
          </p:cNvSpPr>
          <p:nvPr/>
        </p:nvSpPr>
        <p:spPr bwMode="auto">
          <a:xfrm>
            <a:off x="715370" y="3232297"/>
            <a:ext cx="45250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Assume for </a:t>
            </a:r>
            <a:r>
              <a:rPr lang="en-US" altLang="en-US" sz="2800" dirty="0">
                <a:solidFill>
                  <a:srgbClr val="FF3300"/>
                </a:solidFill>
              </a:rPr>
              <a:t>contradiction</a:t>
            </a:r>
            <a:r>
              <a:rPr lang="en-US" altLang="en-US" sz="2800" dirty="0"/>
              <a:t> that</a:t>
            </a:r>
          </a:p>
        </p:txBody>
      </p:sp>
      <p:sp>
        <p:nvSpPr>
          <p:cNvPr id="804867" name="Text Box 3"/>
          <p:cNvSpPr txBox="1">
            <a:spLocks noChangeArrowheads="1"/>
          </p:cNvSpPr>
          <p:nvPr/>
        </p:nvSpPr>
        <p:spPr bwMode="auto">
          <a:xfrm>
            <a:off x="6019800" y="3232297"/>
            <a:ext cx="22749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smtClean="0"/>
              <a:t>is context-free</a:t>
            </a:r>
            <a:endParaRPr lang="en-US" altLang="en-US" sz="2800" dirty="0"/>
          </a:p>
        </p:txBody>
      </p:sp>
      <p:sp>
        <p:nvSpPr>
          <p:cNvPr id="804868" name="Text Box 4"/>
          <p:cNvSpPr txBox="1">
            <a:spLocks noChangeArrowheads="1"/>
          </p:cNvSpPr>
          <p:nvPr/>
        </p:nvSpPr>
        <p:spPr bwMode="auto">
          <a:xfrm>
            <a:off x="762000" y="4495801"/>
            <a:ext cx="8534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Since         is context-free and </a:t>
            </a:r>
            <a:r>
              <a:rPr lang="en-US" altLang="en-US" sz="2800" dirty="0" smtClean="0"/>
              <a:t>infinite we </a:t>
            </a:r>
            <a:r>
              <a:rPr lang="en-US" altLang="en-US" sz="2800" dirty="0"/>
              <a:t>can apply the pumping lemma</a:t>
            </a:r>
          </a:p>
        </p:txBody>
      </p:sp>
      <p:graphicFrame>
        <p:nvGraphicFramePr>
          <p:cNvPr id="804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123881"/>
              </p:ext>
            </p:extLst>
          </p:nvPr>
        </p:nvGraphicFramePr>
        <p:xfrm>
          <a:off x="1828800" y="4560561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1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560561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8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073261"/>
              </p:ext>
            </p:extLst>
          </p:nvPr>
        </p:nvGraphicFramePr>
        <p:xfrm>
          <a:off x="5410200" y="3297057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2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297057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8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213931"/>
              </p:ext>
            </p:extLst>
          </p:nvPr>
        </p:nvGraphicFramePr>
        <p:xfrm>
          <a:off x="2590800" y="2066563"/>
          <a:ext cx="3784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3" name="Equation" r:id="rId7" imgW="3784320" imgH="850680" progId="Equation.3">
                  <p:embed/>
                </p:oleObj>
              </mc:Choice>
              <mc:Fallback>
                <p:oleObj name="Equation" r:id="rId7" imgW="378432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066563"/>
                        <a:ext cx="3784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3090" y="152400"/>
            <a:ext cx="676512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Non-Context Free Languages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94498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Text Box 2"/>
          <p:cNvSpPr txBox="1">
            <a:spLocks noChangeArrowheads="1"/>
          </p:cNvSpPr>
          <p:nvPr/>
        </p:nvSpPr>
        <p:spPr bwMode="auto">
          <a:xfrm>
            <a:off x="685800" y="2426829"/>
            <a:ext cx="868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Pumping Lemma gives a magic </a:t>
            </a:r>
            <a:r>
              <a:rPr lang="en-US" altLang="en-US" sz="2800" dirty="0" smtClean="0"/>
              <a:t>number 	such </a:t>
            </a:r>
            <a:r>
              <a:rPr lang="en-US" altLang="en-US" sz="2800" dirty="0"/>
              <a:t>that:  </a:t>
            </a:r>
          </a:p>
        </p:txBody>
      </p:sp>
      <p:graphicFrame>
        <p:nvGraphicFramePr>
          <p:cNvPr id="805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596539"/>
              </p:ext>
            </p:extLst>
          </p:nvPr>
        </p:nvGraphicFramePr>
        <p:xfrm>
          <a:off x="6711950" y="2592258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5" name="Equation" r:id="rId3" imgW="393480" imgH="304560" progId="Equation.3">
                  <p:embed/>
                </p:oleObj>
              </mc:Choice>
              <mc:Fallback>
                <p:oleObj name="Equation" r:id="rId3" imgW="3934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950" y="2592258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5892" name="Text Box 4"/>
          <p:cNvSpPr txBox="1">
            <a:spLocks noChangeArrowheads="1"/>
          </p:cNvSpPr>
          <p:nvPr/>
        </p:nvSpPr>
        <p:spPr bwMode="auto">
          <a:xfrm>
            <a:off x="1179399" y="3829158"/>
            <a:ext cx="61756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Pick any string of       with length at least  </a:t>
            </a:r>
          </a:p>
        </p:txBody>
      </p:sp>
      <p:graphicFrame>
        <p:nvGraphicFramePr>
          <p:cNvPr id="8058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384508"/>
              </p:ext>
            </p:extLst>
          </p:nvPr>
        </p:nvGraphicFramePr>
        <p:xfrm>
          <a:off x="7294491" y="3873608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6" name="Equation" r:id="rId5" imgW="393480" imgH="304560" progId="Equation.3">
                  <p:embed/>
                </p:oleObj>
              </mc:Choice>
              <mc:Fallback>
                <p:oleObj name="Equation" r:id="rId5" imgW="3934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4491" y="3873608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5894" name="Text Box 6"/>
          <p:cNvSpPr txBox="1">
            <a:spLocks noChangeArrowheads="1"/>
          </p:cNvSpPr>
          <p:nvPr/>
        </p:nvSpPr>
        <p:spPr bwMode="auto">
          <a:xfrm>
            <a:off x="2120900" y="5029200"/>
            <a:ext cx="13805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we pick:</a:t>
            </a:r>
          </a:p>
        </p:txBody>
      </p:sp>
      <p:graphicFrame>
        <p:nvGraphicFramePr>
          <p:cNvPr id="805895" name="Object 7"/>
          <p:cNvGraphicFramePr>
            <a:graphicFrameLocks noChangeAspect="1"/>
          </p:cNvGraphicFramePr>
          <p:nvPr/>
        </p:nvGraphicFramePr>
        <p:xfrm>
          <a:off x="4267200" y="4800600"/>
          <a:ext cx="2438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7" name="Equation" r:id="rId7" imgW="2438280" imgH="863280" progId="Equation.3">
                  <p:embed/>
                </p:oleObj>
              </mc:Choice>
              <mc:Fallback>
                <p:oleObj name="Equation" r:id="rId7" imgW="243828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800600"/>
                        <a:ext cx="2438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8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640924"/>
              </p:ext>
            </p:extLst>
          </p:nvPr>
        </p:nvGraphicFramePr>
        <p:xfrm>
          <a:off x="3886574" y="3829158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8" name="Equation" r:id="rId9" imgW="330120" imgH="393480" progId="Equation.3">
                  <p:embed/>
                </p:oleObj>
              </mc:Choice>
              <mc:Fallback>
                <p:oleObj name="Equation" r:id="rId9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574" y="3829158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8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180810"/>
              </p:ext>
            </p:extLst>
          </p:nvPr>
        </p:nvGraphicFramePr>
        <p:xfrm>
          <a:off x="2918251" y="1402947"/>
          <a:ext cx="3784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9" name="Equation" r:id="rId11" imgW="3784320" imgH="850680" progId="Equation.3">
                  <p:embed/>
                </p:oleObj>
              </mc:Choice>
              <mc:Fallback>
                <p:oleObj name="Equation" r:id="rId11" imgW="378432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8251" y="1402947"/>
                        <a:ext cx="3784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793090" y="152400"/>
            <a:ext cx="676512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Non-Context Free Languages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318945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Text Box 2"/>
          <p:cNvSpPr txBox="1">
            <a:spLocks noChangeArrowheads="1"/>
          </p:cNvSpPr>
          <p:nvPr/>
        </p:nvSpPr>
        <p:spPr bwMode="auto">
          <a:xfrm>
            <a:off x="788771" y="2861434"/>
            <a:ext cx="21957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We can write:</a:t>
            </a:r>
          </a:p>
        </p:txBody>
      </p:sp>
      <p:sp>
        <p:nvSpPr>
          <p:cNvPr id="806915" name="Text Box 3"/>
          <p:cNvSpPr txBox="1">
            <a:spLocks noChangeArrowheads="1"/>
          </p:cNvSpPr>
          <p:nvPr/>
        </p:nvSpPr>
        <p:spPr bwMode="auto">
          <a:xfrm>
            <a:off x="691918" y="3883680"/>
            <a:ext cx="55146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with lengths                    </a:t>
            </a:r>
            <a:r>
              <a:rPr lang="en-US" altLang="en-US" sz="2800" dirty="0" smtClean="0"/>
              <a:t>		  </a:t>
            </a:r>
            <a:r>
              <a:rPr lang="en-US" altLang="en-US" sz="2800" dirty="0"/>
              <a:t>and</a:t>
            </a:r>
          </a:p>
        </p:txBody>
      </p:sp>
      <p:graphicFrame>
        <p:nvGraphicFramePr>
          <p:cNvPr id="806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246732"/>
              </p:ext>
            </p:extLst>
          </p:nvPr>
        </p:nvGraphicFramePr>
        <p:xfrm>
          <a:off x="2984500" y="3873500"/>
          <a:ext cx="180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4" name="Equation" r:id="rId3" imgW="1803240" imgH="533160" progId="Equation.3">
                  <p:embed/>
                </p:oleObj>
              </mc:Choice>
              <mc:Fallback>
                <p:oleObj name="Equation" r:id="rId3" imgW="1803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3873500"/>
                        <a:ext cx="180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69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526972"/>
              </p:ext>
            </p:extLst>
          </p:nvPr>
        </p:nvGraphicFramePr>
        <p:xfrm>
          <a:off x="6629400" y="3845067"/>
          <a:ext cx="135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5" name="Equation" r:id="rId5" imgW="1358640" imgH="533160" progId="Equation.3">
                  <p:embed/>
                </p:oleObj>
              </mc:Choice>
              <mc:Fallback>
                <p:oleObj name="Equation" r:id="rId5" imgW="1358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845067"/>
                        <a:ext cx="135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69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044466"/>
              </p:ext>
            </p:extLst>
          </p:nvPr>
        </p:nvGraphicFramePr>
        <p:xfrm>
          <a:off x="3797300" y="2546350"/>
          <a:ext cx="3111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6" name="Equation" r:id="rId7" imgW="3111480" imgH="850680" progId="Equation.3">
                  <p:embed/>
                </p:oleObj>
              </mc:Choice>
              <mc:Fallback>
                <p:oleObj name="Equation" r:id="rId7" imgW="311148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2546350"/>
                        <a:ext cx="3111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6920" name="Text Box 8"/>
          <p:cNvSpPr txBox="1">
            <a:spLocks noChangeArrowheads="1"/>
          </p:cNvSpPr>
          <p:nvPr/>
        </p:nvSpPr>
        <p:spPr bwMode="auto">
          <a:xfrm>
            <a:off x="916367" y="4994731"/>
            <a:ext cx="34143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Pumping Lemma says:</a:t>
            </a:r>
          </a:p>
        </p:txBody>
      </p:sp>
      <p:graphicFrame>
        <p:nvGraphicFramePr>
          <p:cNvPr id="806921" name="Object 9"/>
          <p:cNvGraphicFramePr>
            <a:graphicFrameLocks noChangeAspect="1"/>
          </p:cNvGraphicFramePr>
          <p:nvPr/>
        </p:nvGraphicFramePr>
        <p:xfrm>
          <a:off x="1828800" y="5715001"/>
          <a:ext cx="24511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7" name="Equation" r:id="rId9" imgW="2450880" imgH="723600" progId="Equation.3">
                  <p:embed/>
                </p:oleObj>
              </mc:Choice>
              <mc:Fallback>
                <p:oleObj name="Equation" r:id="rId9" imgW="245088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715001"/>
                        <a:ext cx="24511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6922" name="Text Box 10"/>
          <p:cNvSpPr txBox="1">
            <a:spLocks noChangeArrowheads="1"/>
          </p:cNvSpPr>
          <p:nvPr/>
        </p:nvSpPr>
        <p:spPr bwMode="auto">
          <a:xfrm>
            <a:off x="4876800" y="5867400"/>
            <a:ext cx="10170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for all</a:t>
            </a:r>
          </a:p>
        </p:txBody>
      </p:sp>
      <p:graphicFrame>
        <p:nvGraphicFramePr>
          <p:cNvPr id="806923" name="Object 11"/>
          <p:cNvGraphicFramePr>
            <a:graphicFrameLocks noChangeAspect="1"/>
          </p:cNvGraphicFramePr>
          <p:nvPr/>
        </p:nvGraphicFramePr>
        <p:xfrm>
          <a:off x="6629400" y="5943600"/>
          <a:ext cx="901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8" name="Equation" r:id="rId11" imgW="901440" imgH="419040" progId="Equation.3">
                  <p:embed/>
                </p:oleObj>
              </mc:Choice>
              <mc:Fallback>
                <p:oleObj name="Equation" r:id="rId11" imgW="901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943600"/>
                        <a:ext cx="901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69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132362"/>
              </p:ext>
            </p:extLst>
          </p:nvPr>
        </p:nvGraphicFramePr>
        <p:xfrm>
          <a:off x="2623533" y="1596925"/>
          <a:ext cx="3784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9" name="Equation" r:id="rId13" imgW="3784320" imgH="850680" progId="Equation.3">
                  <p:embed/>
                </p:oleObj>
              </mc:Choice>
              <mc:Fallback>
                <p:oleObj name="Equation" r:id="rId13" imgW="378432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3533" y="1596925"/>
                        <a:ext cx="3784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793090" y="152400"/>
            <a:ext cx="676512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Non-Context Free Languages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30733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Text Box 2"/>
          <p:cNvSpPr txBox="1">
            <a:spLocks noChangeArrowheads="1"/>
          </p:cNvSpPr>
          <p:nvPr/>
        </p:nvSpPr>
        <p:spPr bwMode="auto">
          <a:xfrm>
            <a:off x="1219200" y="3276600"/>
            <a:ext cx="8077200" cy="13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We examine </a:t>
            </a:r>
            <a:r>
              <a:rPr lang="en-US" altLang="en-US" sz="2800" b="1" u="sng" dirty="0"/>
              <a:t>all</a:t>
            </a:r>
            <a:r>
              <a:rPr lang="en-US" altLang="en-US" sz="2800" dirty="0"/>
              <a:t> the possible </a:t>
            </a:r>
            <a:r>
              <a:rPr lang="en-US" altLang="en-US" sz="2800" dirty="0" smtClean="0"/>
              <a:t>locations </a:t>
            </a:r>
            <a:endParaRPr lang="en-US" altLang="en-US" sz="2800" dirty="0"/>
          </a:p>
          <a:p>
            <a:pPr>
              <a:lnSpc>
                <a:spcPct val="150000"/>
              </a:lnSpc>
            </a:pPr>
            <a:r>
              <a:rPr lang="en-US" altLang="en-US" sz="2800" dirty="0"/>
              <a:t>of string           </a:t>
            </a:r>
            <a:r>
              <a:rPr lang="en-US" altLang="en-US" sz="2800" dirty="0" smtClean="0"/>
              <a:t>	 </a:t>
            </a:r>
            <a:r>
              <a:rPr lang="en-US" altLang="en-US" sz="2800" dirty="0"/>
              <a:t>in       </a:t>
            </a:r>
          </a:p>
        </p:txBody>
      </p:sp>
      <p:graphicFrame>
        <p:nvGraphicFramePr>
          <p:cNvPr id="8079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496378"/>
              </p:ext>
            </p:extLst>
          </p:nvPr>
        </p:nvGraphicFramePr>
        <p:xfrm>
          <a:off x="2971800" y="4188381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28" name="Equation" r:id="rId3" imgW="711000" imgH="406080" progId="Equation.3">
                  <p:embed/>
                </p:oleObj>
              </mc:Choice>
              <mc:Fallback>
                <p:oleObj name="Equation" r:id="rId3" imgW="7110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88381"/>
                        <a:ext cx="71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404727"/>
              </p:ext>
            </p:extLst>
          </p:nvPr>
        </p:nvGraphicFramePr>
        <p:xfrm>
          <a:off x="5562600" y="2438400"/>
          <a:ext cx="180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29" name="Equation" r:id="rId5" imgW="1803240" imgH="533160" progId="Equation.3">
                  <p:embed/>
                </p:oleObj>
              </mc:Choice>
              <mc:Fallback>
                <p:oleObj name="Equation" r:id="rId5" imgW="1803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438400"/>
                        <a:ext cx="180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067091"/>
              </p:ext>
            </p:extLst>
          </p:nvPr>
        </p:nvGraphicFramePr>
        <p:xfrm>
          <a:off x="7962521" y="2438400"/>
          <a:ext cx="135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0" name="Equation" r:id="rId7" imgW="1358640" imgH="533160" progId="Equation.3">
                  <p:embed/>
                </p:oleObj>
              </mc:Choice>
              <mc:Fallback>
                <p:oleObj name="Equation" r:id="rId7" imgW="1358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2521" y="2438400"/>
                        <a:ext cx="135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701082"/>
              </p:ext>
            </p:extLst>
          </p:nvPr>
        </p:nvGraphicFramePr>
        <p:xfrm>
          <a:off x="914400" y="2063087"/>
          <a:ext cx="3111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1" name="Equation" r:id="rId9" imgW="3111480" imgH="850680" progId="Equation.3">
                  <p:embed/>
                </p:oleObj>
              </mc:Choice>
              <mc:Fallback>
                <p:oleObj name="Equation" r:id="rId9" imgW="311148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63087"/>
                        <a:ext cx="3111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782569"/>
              </p:ext>
            </p:extLst>
          </p:nvPr>
        </p:nvGraphicFramePr>
        <p:xfrm>
          <a:off x="5105400" y="3850370"/>
          <a:ext cx="14351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2" name="Equation" r:id="rId11" imgW="1434960" imgH="749160" progId="Equation.3">
                  <p:embed/>
                </p:oleObj>
              </mc:Choice>
              <mc:Fallback>
                <p:oleObj name="Equation" r:id="rId11" imgW="1434960" imgH="749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850370"/>
                        <a:ext cx="14351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084981"/>
              </p:ext>
            </p:extLst>
          </p:nvPr>
        </p:nvGraphicFramePr>
        <p:xfrm>
          <a:off x="3213100" y="1131610"/>
          <a:ext cx="3784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3" name="Equation" r:id="rId13" imgW="3784320" imgH="850680" progId="Equation.3">
                  <p:embed/>
                </p:oleObj>
              </mc:Choice>
              <mc:Fallback>
                <p:oleObj name="Equation" r:id="rId13" imgW="378432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1131610"/>
                        <a:ext cx="3784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3090" y="152400"/>
            <a:ext cx="676512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Non-Context Free Languages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069951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1185862"/>
            <a:ext cx="7223359" cy="5291138"/>
          </a:xfrm>
          <a:prstGeom prst="rect">
            <a:avLst/>
          </a:prstGeom>
        </p:spPr>
      </p:pic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793090" y="152400"/>
            <a:ext cx="676512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Non-Context Free Languages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58514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285874"/>
            <a:ext cx="7221432" cy="5191125"/>
          </a:xfrm>
          <a:prstGeom prst="rect">
            <a:avLst/>
          </a:prstGeom>
        </p:spPr>
      </p:pic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1793090" y="152400"/>
            <a:ext cx="676512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Non-Context Free Languages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37034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899" y="1157287"/>
            <a:ext cx="7330297" cy="5395913"/>
          </a:xfrm>
          <a:prstGeom prst="rect">
            <a:avLst/>
          </a:prstGeom>
        </p:spPr>
      </p:pic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793090" y="152400"/>
            <a:ext cx="676512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Non-Context Free Languages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595155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109662"/>
            <a:ext cx="7299202" cy="5519738"/>
          </a:xfrm>
          <a:prstGeom prst="rect">
            <a:avLst/>
          </a:prstGeom>
        </p:spPr>
      </p:pic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1793090" y="152400"/>
            <a:ext cx="676512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Non-Context Free Languages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99411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39841"/>
            <a:ext cx="8595509" cy="5408559"/>
          </a:xfrm>
          <a:prstGeom prst="rect">
            <a:avLst/>
          </a:prstGeom>
        </p:spPr>
      </p:pic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793090" y="152400"/>
            <a:ext cx="676512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Non-Context Free Languages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230901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295400"/>
            <a:ext cx="6800850" cy="5181600"/>
          </a:xfrm>
          <a:prstGeom prst="rect">
            <a:avLst/>
          </a:prstGeom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793090" y="152400"/>
            <a:ext cx="676512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Non-Context Free Languages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84409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Non-context </a:t>
            </a:r>
            <a:r>
              <a:rPr lang="en-US" dirty="0"/>
              <a:t>free languages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Pumping </a:t>
            </a:r>
            <a:r>
              <a:rPr lang="en-US" dirty="0"/>
              <a:t>lemma to prove that the given language is context free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11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0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403715"/>
              </p:ext>
            </p:extLst>
          </p:nvPr>
        </p:nvGraphicFramePr>
        <p:xfrm>
          <a:off x="3276600" y="1270001"/>
          <a:ext cx="3784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6" name="Equation" r:id="rId3" imgW="3784320" imgH="850680" progId="Equation.3">
                  <p:embed/>
                </p:oleObj>
              </mc:Choice>
              <mc:Fallback>
                <p:oleObj name="Equation" r:id="rId3" imgW="378432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270001"/>
                        <a:ext cx="3784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698485"/>
              </p:ext>
            </p:extLst>
          </p:nvPr>
        </p:nvGraphicFramePr>
        <p:xfrm>
          <a:off x="5638800" y="2355930"/>
          <a:ext cx="180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7" name="Equation" r:id="rId5" imgW="1803240" imgH="533160" progId="Equation.3">
                  <p:embed/>
                </p:oleObj>
              </mc:Choice>
              <mc:Fallback>
                <p:oleObj name="Equation" r:id="rId5" imgW="1803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355930"/>
                        <a:ext cx="180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149058"/>
              </p:ext>
            </p:extLst>
          </p:nvPr>
        </p:nvGraphicFramePr>
        <p:xfrm>
          <a:off x="8305800" y="2523779"/>
          <a:ext cx="135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8" name="Equation" r:id="rId7" imgW="1358640" imgH="533160" progId="Equation.3">
                  <p:embed/>
                </p:oleObj>
              </mc:Choice>
              <mc:Fallback>
                <p:oleObj name="Equation" r:id="rId7" imgW="1358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523779"/>
                        <a:ext cx="135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327574"/>
              </p:ext>
            </p:extLst>
          </p:nvPr>
        </p:nvGraphicFramePr>
        <p:xfrm>
          <a:off x="1131626" y="2197180"/>
          <a:ext cx="3111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9" name="Equation" r:id="rId9" imgW="3111480" imgH="850680" progId="Equation.3">
                  <p:embed/>
                </p:oleObj>
              </mc:Choice>
              <mc:Fallback>
                <p:oleObj name="Equation" r:id="rId9" imgW="311148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626" y="2197180"/>
                        <a:ext cx="3111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36390"/>
              </p:ext>
            </p:extLst>
          </p:nvPr>
        </p:nvGraphicFramePr>
        <p:xfrm>
          <a:off x="2687376" y="3695700"/>
          <a:ext cx="3962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0" name="Equation" r:id="rId11" imgW="3962160" imgH="723600" progId="Equation.3">
                  <p:embed/>
                </p:oleObj>
              </mc:Choice>
              <mc:Fallback>
                <p:oleObj name="Equation" r:id="rId11" imgW="396216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376" y="3695700"/>
                        <a:ext cx="3962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40" name="AutoShape 16"/>
          <p:cNvSpPr>
            <a:spLocks noChangeArrowheads="1"/>
          </p:cNvSpPr>
          <p:nvPr/>
        </p:nvSpPr>
        <p:spPr bwMode="auto">
          <a:xfrm>
            <a:off x="4557712" y="4889659"/>
            <a:ext cx="485775" cy="444341"/>
          </a:xfrm>
          <a:prstGeom prst="downArrow">
            <a:avLst>
              <a:gd name="adj1" fmla="val 50000"/>
              <a:gd name="adj2" fmla="val 345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2024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112579"/>
              </p:ext>
            </p:extLst>
          </p:nvPr>
        </p:nvGraphicFramePr>
        <p:xfrm>
          <a:off x="1797050" y="5334000"/>
          <a:ext cx="6007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1" name="Equation" r:id="rId13" imgW="6006960" imgH="876240" progId="Equation.3">
                  <p:embed/>
                </p:oleObj>
              </mc:Choice>
              <mc:Fallback>
                <p:oleObj name="Equation" r:id="rId13" imgW="600696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5334000"/>
                        <a:ext cx="60071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3090" y="152400"/>
            <a:ext cx="676512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Non-Context Free Languages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14582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12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788372"/>
              </p:ext>
            </p:extLst>
          </p:nvPr>
        </p:nvGraphicFramePr>
        <p:xfrm>
          <a:off x="3251322" y="1372819"/>
          <a:ext cx="3784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0" name="Equation" r:id="rId3" imgW="3784320" imgH="850680" progId="Equation.3">
                  <p:embed/>
                </p:oleObj>
              </mc:Choice>
              <mc:Fallback>
                <p:oleObj name="Equation" r:id="rId3" imgW="378432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322" y="1372819"/>
                        <a:ext cx="3784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103337"/>
              </p:ext>
            </p:extLst>
          </p:nvPr>
        </p:nvGraphicFramePr>
        <p:xfrm>
          <a:off x="5486400" y="2495383"/>
          <a:ext cx="180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1" name="Equation" r:id="rId5" imgW="1803240" imgH="533160" progId="Equation.3">
                  <p:embed/>
                </p:oleObj>
              </mc:Choice>
              <mc:Fallback>
                <p:oleObj name="Equation" r:id="rId5" imgW="1803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495383"/>
                        <a:ext cx="180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597242"/>
              </p:ext>
            </p:extLst>
          </p:nvPr>
        </p:nvGraphicFramePr>
        <p:xfrm>
          <a:off x="8153400" y="2406650"/>
          <a:ext cx="135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2" name="Equation" r:id="rId7" imgW="1358640" imgH="533160" progId="Equation.3">
                  <p:embed/>
                </p:oleObj>
              </mc:Choice>
              <mc:Fallback>
                <p:oleObj name="Equation" r:id="rId7" imgW="1358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2406650"/>
                        <a:ext cx="135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965056"/>
              </p:ext>
            </p:extLst>
          </p:nvPr>
        </p:nvGraphicFramePr>
        <p:xfrm>
          <a:off x="1066800" y="2247900"/>
          <a:ext cx="3111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3" name="Equation" r:id="rId9" imgW="3111480" imgH="850680" progId="Equation.3">
                  <p:embed/>
                </p:oleObj>
              </mc:Choice>
              <mc:Fallback>
                <p:oleObj name="Equation" r:id="rId9" imgW="311148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47900"/>
                        <a:ext cx="3111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54" name="Object 6"/>
          <p:cNvGraphicFramePr>
            <a:graphicFrameLocks noChangeAspect="1"/>
          </p:cNvGraphicFramePr>
          <p:nvPr/>
        </p:nvGraphicFramePr>
        <p:xfrm>
          <a:off x="1981200" y="4495800"/>
          <a:ext cx="6007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4" name="Equation" r:id="rId11" imgW="6006960" imgH="876240" progId="Equation.3">
                  <p:embed/>
                </p:oleObj>
              </mc:Choice>
              <mc:Fallback>
                <p:oleObj name="Equation" r:id="rId11" imgW="600696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95800"/>
                        <a:ext cx="60071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57" name="Text Box 9"/>
          <p:cNvSpPr txBox="1">
            <a:spLocks noChangeArrowheads="1"/>
          </p:cNvSpPr>
          <p:nvPr/>
        </p:nvSpPr>
        <p:spPr bwMode="auto">
          <a:xfrm>
            <a:off x="634163" y="3519160"/>
            <a:ext cx="49568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However, from Pumping Lemma:</a:t>
            </a:r>
          </a:p>
        </p:txBody>
      </p:sp>
      <p:graphicFrame>
        <p:nvGraphicFramePr>
          <p:cNvPr id="8212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003923"/>
              </p:ext>
            </p:extLst>
          </p:nvPr>
        </p:nvGraphicFramePr>
        <p:xfrm>
          <a:off x="6248400" y="3418820"/>
          <a:ext cx="2794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5" name="Equation" r:id="rId13" imgW="2793960" imgH="723600" progId="Equation.3">
                  <p:embed/>
                </p:oleObj>
              </mc:Choice>
              <mc:Fallback>
                <p:oleObj name="Equation" r:id="rId13" imgW="279396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418820"/>
                        <a:ext cx="2794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59" name="Text Box 11"/>
          <p:cNvSpPr txBox="1">
            <a:spLocks noChangeArrowheads="1"/>
          </p:cNvSpPr>
          <p:nvPr/>
        </p:nvSpPr>
        <p:spPr bwMode="auto">
          <a:xfrm>
            <a:off x="3200400" y="5943600"/>
            <a:ext cx="25143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00"/>
                </a:solidFill>
              </a:rPr>
              <a:t>Contradiction!!!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793090" y="152400"/>
            <a:ext cx="676512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Non-Context Free Languages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542592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Text Box 2"/>
          <p:cNvSpPr txBox="1">
            <a:spLocks noChangeArrowheads="1"/>
          </p:cNvSpPr>
          <p:nvPr/>
        </p:nvSpPr>
        <p:spPr bwMode="auto">
          <a:xfrm>
            <a:off x="838200" y="1828801"/>
            <a:ext cx="8534400" cy="13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When we examine the rest of the cases</a:t>
            </a:r>
          </a:p>
          <a:p>
            <a:pPr>
              <a:lnSpc>
                <a:spcPct val="150000"/>
              </a:lnSpc>
            </a:pPr>
            <a:r>
              <a:rPr lang="en-US" altLang="en-US" sz="2800" dirty="0"/>
              <a:t>we also obtain a contradiction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090" y="152400"/>
            <a:ext cx="676512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Non-Context Free Languages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97398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Text Box 2"/>
          <p:cNvSpPr txBox="1">
            <a:spLocks noChangeArrowheads="1"/>
          </p:cNvSpPr>
          <p:nvPr/>
        </p:nvSpPr>
        <p:spPr bwMode="auto">
          <a:xfrm>
            <a:off x="1993573" y="2034026"/>
            <a:ext cx="59121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In all cases we obtained a </a:t>
            </a:r>
            <a:r>
              <a:rPr lang="en-US" altLang="en-US" sz="2800" dirty="0">
                <a:solidFill>
                  <a:srgbClr val="FF3300"/>
                </a:solidFill>
              </a:rPr>
              <a:t>contradiction</a:t>
            </a:r>
          </a:p>
        </p:txBody>
      </p:sp>
      <p:sp>
        <p:nvSpPr>
          <p:cNvPr id="823299" name="Text Box 3"/>
          <p:cNvSpPr txBox="1">
            <a:spLocks noChangeArrowheads="1"/>
          </p:cNvSpPr>
          <p:nvPr/>
        </p:nvSpPr>
        <p:spPr bwMode="auto">
          <a:xfrm>
            <a:off x="927301" y="3068858"/>
            <a:ext cx="17065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00"/>
                </a:solidFill>
              </a:rPr>
              <a:t>Therefore:</a:t>
            </a:r>
          </a:p>
        </p:txBody>
      </p:sp>
      <p:sp>
        <p:nvSpPr>
          <p:cNvPr id="823300" name="Text Box 4"/>
          <p:cNvSpPr txBox="1">
            <a:spLocks noChangeArrowheads="1"/>
          </p:cNvSpPr>
          <p:nvPr/>
        </p:nvSpPr>
        <p:spPr bwMode="auto">
          <a:xfrm>
            <a:off x="3468399" y="3090467"/>
            <a:ext cx="44373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 original assumption that </a:t>
            </a:r>
          </a:p>
        </p:txBody>
      </p:sp>
      <p:sp>
        <p:nvSpPr>
          <p:cNvPr id="823301" name="Text Box 5"/>
          <p:cNvSpPr txBox="1">
            <a:spLocks noChangeArrowheads="1"/>
          </p:cNvSpPr>
          <p:nvPr/>
        </p:nvSpPr>
        <p:spPr bwMode="auto">
          <a:xfrm>
            <a:off x="3415565" y="4506159"/>
            <a:ext cx="45429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smtClean="0"/>
              <a:t>is context-free must be wrong</a:t>
            </a:r>
            <a:endParaRPr lang="en-US" altLang="en-US" sz="2800" dirty="0"/>
          </a:p>
        </p:txBody>
      </p:sp>
      <p:sp>
        <p:nvSpPr>
          <p:cNvPr id="823302" name="Text Box 6"/>
          <p:cNvSpPr txBox="1">
            <a:spLocks noChangeArrowheads="1"/>
          </p:cNvSpPr>
          <p:nvPr/>
        </p:nvSpPr>
        <p:spPr bwMode="auto">
          <a:xfrm>
            <a:off x="685800" y="5486400"/>
            <a:ext cx="19062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3300"/>
                </a:solidFill>
              </a:rPr>
              <a:t>Conclusion:</a:t>
            </a:r>
          </a:p>
        </p:txBody>
      </p:sp>
      <p:sp>
        <p:nvSpPr>
          <p:cNvPr id="823303" name="Text Box 7"/>
          <p:cNvSpPr txBox="1">
            <a:spLocks noChangeArrowheads="1"/>
          </p:cNvSpPr>
          <p:nvPr/>
        </p:nvSpPr>
        <p:spPr bwMode="auto">
          <a:xfrm>
            <a:off x="3810000" y="5486400"/>
            <a:ext cx="28552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is not context-free</a:t>
            </a:r>
          </a:p>
        </p:txBody>
      </p:sp>
      <p:graphicFrame>
        <p:nvGraphicFramePr>
          <p:cNvPr id="823304" name="Object 8"/>
          <p:cNvGraphicFramePr>
            <a:graphicFrameLocks noChangeAspect="1"/>
          </p:cNvGraphicFramePr>
          <p:nvPr/>
        </p:nvGraphicFramePr>
        <p:xfrm>
          <a:off x="3276600" y="55626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4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562600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3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844457"/>
              </p:ext>
            </p:extLst>
          </p:nvPr>
        </p:nvGraphicFramePr>
        <p:xfrm>
          <a:off x="3505874" y="3547488"/>
          <a:ext cx="3784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5" name="Equation" r:id="rId5" imgW="3784320" imgH="850680" progId="Equation.3">
                  <p:embed/>
                </p:oleObj>
              </mc:Choice>
              <mc:Fallback>
                <p:oleObj name="Equation" r:id="rId5" imgW="378432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874" y="3547488"/>
                        <a:ext cx="3784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793090" y="152400"/>
            <a:ext cx="676512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Non-Context Free Languages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657804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Pumping lemma is used to prove that the </a:t>
            </a:r>
            <a:r>
              <a:rPr lang="en-US" dirty="0" smtClean="0"/>
              <a:t>given </a:t>
            </a:r>
            <a:r>
              <a:rPr lang="en-US" dirty="0"/>
              <a:t>language is context free</a:t>
            </a:r>
          </a:p>
        </p:txBody>
      </p:sp>
    </p:spTree>
    <p:extLst>
      <p:ext uri="{BB962C8B-B14F-4D97-AF65-F5344CB8AC3E}">
        <p14:creationId xmlns:p14="http://schemas.microsoft.com/office/powerpoint/2010/main" val="108744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61" name="Text Box 5"/>
          <p:cNvSpPr txBox="1">
            <a:spLocks noChangeArrowheads="1"/>
          </p:cNvSpPr>
          <p:nvPr/>
        </p:nvSpPr>
        <p:spPr bwMode="auto">
          <a:xfrm>
            <a:off x="1793090" y="152400"/>
            <a:ext cx="676512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Non-Context Free Languages</a:t>
            </a:r>
            <a:endParaRPr lang="en-US" alt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78648"/>
            <a:ext cx="7802538" cy="545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4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Text Box 2"/>
          <p:cNvSpPr txBox="1">
            <a:spLocks noChangeArrowheads="1"/>
          </p:cNvSpPr>
          <p:nvPr/>
        </p:nvSpPr>
        <p:spPr bwMode="auto">
          <a:xfrm>
            <a:off x="619883" y="2362200"/>
            <a:ext cx="1624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3300"/>
                </a:solidFill>
              </a:rPr>
              <a:t>Theorem:</a:t>
            </a:r>
          </a:p>
        </p:txBody>
      </p:sp>
      <p:sp>
        <p:nvSpPr>
          <p:cNvPr id="788483" name="Text Box 3"/>
          <p:cNvSpPr txBox="1">
            <a:spLocks noChangeArrowheads="1"/>
          </p:cNvSpPr>
          <p:nvPr/>
        </p:nvSpPr>
        <p:spPr bwMode="auto">
          <a:xfrm>
            <a:off x="2426248" y="2426704"/>
            <a:ext cx="21229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 language</a:t>
            </a:r>
          </a:p>
        </p:txBody>
      </p:sp>
      <p:sp>
        <p:nvSpPr>
          <p:cNvPr id="788485" name="Text Box 5"/>
          <p:cNvSpPr txBox="1">
            <a:spLocks noChangeArrowheads="1"/>
          </p:cNvSpPr>
          <p:nvPr/>
        </p:nvSpPr>
        <p:spPr bwMode="auto">
          <a:xfrm>
            <a:off x="2461088" y="3030239"/>
            <a:ext cx="28375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is </a:t>
            </a:r>
            <a:r>
              <a:rPr lang="en-US" altLang="en-US" sz="2800" b="1" dirty="0"/>
              <a:t>not</a:t>
            </a:r>
            <a:r>
              <a:rPr lang="en-US" altLang="en-US" sz="2800" dirty="0"/>
              <a:t> context free</a:t>
            </a:r>
          </a:p>
        </p:txBody>
      </p:sp>
      <p:sp>
        <p:nvSpPr>
          <p:cNvPr id="788486" name="Text Box 6"/>
          <p:cNvSpPr txBox="1">
            <a:spLocks noChangeArrowheads="1"/>
          </p:cNvSpPr>
          <p:nvPr/>
        </p:nvSpPr>
        <p:spPr bwMode="auto">
          <a:xfrm>
            <a:off x="629694" y="4460853"/>
            <a:ext cx="10972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3300"/>
                </a:solidFill>
              </a:rPr>
              <a:t>Proof:</a:t>
            </a:r>
          </a:p>
        </p:txBody>
      </p:sp>
      <p:sp>
        <p:nvSpPr>
          <p:cNvPr id="788487" name="Text Box 7"/>
          <p:cNvSpPr txBox="1">
            <a:spLocks noChangeArrowheads="1"/>
          </p:cNvSpPr>
          <p:nvPr/>
        </p:nvSpPr>
        <p:spPr bwMode="auto">
          <a:xfrm>
            <a:off x="2133600" y="4554422"/>
            <a:ext cx="7391400" cy="13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Use the Pumping </a:t>
            </a:r>
            <a:r>
              <a:rPr lang="en-US" altLang="en-US" sz="2800" dirty="0" smtClean="0"/>
              <a:t>Lemma for </a:t>
            </a:r>
            <a:r>
              <a:rPr lang="en-US" altLang="en-US" sz="2800" dirty="0"/>
              <a:t>context-free languages</a:t>
            </a:r>
          </a:p>
        </p:txBody>
      </p:sp>
      <p:graphicFrame>
        <p:nvGraphicFramePr>
          <p:cNvPr id="7884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722917"/>
              </p:ext>
            </p:extLst>
          </p:nvPr>
        </p:nvGraphicFramePr>
        <p:xfrm>
          <a:off x="4743144" y="2301620"/>
          <a:ext cx="3136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1" name="Equation" r:id="rId3" imgW="3136680" imgH="711000" progId="Equation.3">
                  <p:embed/>
                </p:oleObj>
              </mc:Choice>
              <mc:Fallback>
                <p:oleObj name="Equation" r:id="rId3" imgW="31366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144" y="2301620"/>
                        <a:ext cx="3136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93090" y="152400"/>
            <a:ext cx="676512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Non-Context Free Languages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31911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Text Box 2"/>
          <p:cNvSpPr txBox="1">
            <a:spLocks noChangeArrowheads="1"/>
          </p:cNvSpPr>
          <p:nvPr/>
        </p:nvSpPr>
        <p:spPr bwMode="auto">
          <a:xfrm>
            <a:off x="609600" y="2027937"/>
            <a:ext cx="45250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Assume for </a:t>
            </a:r>
            <a:r>
              <a:rPr lang="en-US" altLang="en-US" sz="2800" dirty="0">
                <a:solidFill>
                  <a:srgbClr val="FF3300"/>
                </a:solidFill>
              </a:rPr>
              <a:t>contradiction</a:t>
            </a:r>
            <a:r>
              <a:rPr lang="en-US" altLang="en-US" sz="2800" dirty="0"/>
              <a:t> that</a:t>
            </a:r>
          </a:p>
        </p:txBody>
      </p:sp>
      <p:sp>
        <p:nvSpPr>
          <p:cNvPr id="789507" name="Text Box 3"/>
          <p:cNvSpPr txBox="1">
            <a:spLocks noChangeArrowheads="1"/>
          </p:cNvSpPr>
          <p:nvPr/>
        </p:nvSpPr>
        <p:spPr bwMode="auto">
          <a:xfrm>
            <a:off x="6015915" y="2027937"/>
            <a:ext cx="22749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is context-free</a:t>
            </a:r>
          </a:p>
        </p:txBody>
      </p:sp>
      <p:sp>
        <p:nvSpPr>
          <p:cNvPr id="789508" name="Text Box 4"/>
          <p:cNvSpPr txBox="1">
            <a:spLocks noChangeArrowheads="1"/>
          </p:cNvSpPr>
          <p:nvPr/>
        </p:nvSpPr>
        <p:spPr bwMode="auto">
          <a:xfrm>
            <a:off x="643718" y="3048000"/>
            <a:ext cx="9109881" cy="13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Since         is context-free and </a:t>
            </a:r>
            <a:r>
              <a:rPr lang="en-US" altLang="en-US" sz="2800" dirty="0" smtClean="0"/>
              <a:t>infinite we </a:t>
            </a:r>
            <a:r>
              <a:rPr lang="en-US" altLang="en-US" sz="2800" dirty="0"/>
              <a:t>can apply the pumping lemma</a:t>
            </a:r>
          </a:p>
        </p:txBody>
      </p:sp>
      <p:graphicFrame>
        <p:nvGraphicFramePr>
          <p:cNvPr id="789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144687"/>
              </p:ext>
            </p:extLst>
          </p:nvPr>
        </p:nvGraphicFramePr>
        <p:xfrm>
          <a:off x="1676400" y="331339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5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313390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9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438932"/>
              </p:ext>
            </p:extLst>
          </p:nvPr>
        </p:nvGraphicFramePr>
        <p:xfrm>
          <a:off x="5410200" y="2092697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6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092697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95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043470"/>
              </p:ext>
            </p:extLst>
          </p:nvPr>
        </p:nvGraphicFramePr>
        <p:xfrm>
          <a:off x="2879015" y="1175494"/>
          <a:ext cx="3136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7" name="Equation" r:id="rId7" imgW="3136680" imgH="711000" progId="Equation.3">
                  <p:embed/>
                </p:oleObj>
              </mc:Choice>
              <mc:Fallback>
                <p:oleObj name="Equation" r:id="rId7" imgW="31366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015" y="1175494"/>
                        <a:ext cx="3136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93090" y="152400"/>
            <a:ext cx="676512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Non-Context Free Languages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2045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Text Box 2"/>
          <p:cNvSpPr txBox="1">
            <a:spLocks noChangeArrowheads="1"/>
          </p:cNvSpPr>
          <p:nvPr/>
        </p:nvSpPr>
        <p:spPr bwMode="auto">
          <a:xfrm>
            <a:off x="950799" y="2809300"/>
            <a:ext cx="587500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Pumping Lemma gives a magic number</a:t>
            </a:r>
          </a:p>
          <a:p>
            <a:r>
              <a:rPr lang="en-US" altLang="en-US" sz="2800" dirty="0"/>
              <a:t>such that:  </a:t>
            </a:r>
          </a:p>
        </p:txBody>
      </p:sp>
      <p:graphicFrame>
        <p:nvGraphicFramePr>
          <p:cNvPr id="790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452329"/>
              </p:ext>
            </p:extLst>
          </p:nvPr>
        </p:nvGraphicFramePr>
        <p:xfrm>
          <a:off x="7149146" y="2981553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9" name="Equation" r:id="rId3" imgW="393480" imgH="304560" progId="Equation.3">
                  <p:embed/>
                </p:oleObj>
              </mc:Choice>
              <mc:Fallback>
                <p:oleObj name="Equation" r:id="rId3" imgW="3934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9146" y="2981553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0532" name="Text Box 4"/>
          <p:cNvSpPr txBox="1">
            <a:spLocks noChangeArrowheads="1"/>
          </p:cNvSpPr>
          <p:nvPr/>
        </p:nvSpPr>
        <p:spPr bwMode="auto">
          <a:xfrm>
            <a:off x="950799" y="3851984"/>
            <a:ext cx="61756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Pick any string of       with length at least  </a:t>
            </a:r>
          </a:p>
        </p:txBody>
      </p:sp>
      <p:graphicFrame>
        <p:nvGraphicFramePr>
          <p:cNvPr id="790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892606"/>
              </p:ext>
            </p:extLst>
          </p:nvPr>
        </p:nvGraphicFramePr>
        <p:xfrm>
          <a:off x="7088869" y="3985239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0" name="Equation" r:id="rId5" imgW="393480" imgH="304560" progId="Equation.3">
                  <p:embed/>
                </p:oleObj>
              </mc:Choice>
              <mc:Fallback>
                <p:oleObj name="Equation" r:id="rId5" imgW="3934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8869" y="3985239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0534" name="Text Box 6"/>
          <p:cNvSpPr txBox="1">
            <a:spLocks noChangeArrowheads="1"/>
          </p:cNvSpPr>
          <p:nvPr/>
        </p:nvSpPr>
        <p:spPr bwMode="auto">
          <a:xfrm>
            <a:off x="2120900" y="5029200"/>
            <a:ext cx="13805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we pick:</a:t>
            </a:r>
          </a:p>
        </p:txBody>
      </p:sp>
      <p:graphicFrame>
        <p:nvGraphicFramePr>
          <p:cNvPr id="790535" name="Object 7"/>
          <p:cNvGraphicFramePr>
            <a:graphicFrameLocks noChangeAspect="1"/>
          </p:cNvGraphicFramePr>
          <p:nvPr/>
        </p:nvGraphicFramePr>
        <p:xfrm>
          <a:off x="4038600" y="4876800"/>
          <a:ext cx="1701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1" name="Equation" r:id="rId7" imgW="1701720" imgH="723600" progId="Equation.3">
                  <p:embed/>
                </p:oleObj>
              </mc:Choice>
              <mc:Fallback>
                <p:oleObj name="Equation" r:id="rId7" imgW="170172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876800"/>
                        <a:ext cx="1701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05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459210"/>
              </p:ext>
            </p:extLst>
          </p:nvPr>
        </p:nvGraphicFramePr>
        <p:xfrm>
          <a:off x="3581400" y="3892927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2" name="Equation" r:id="rId9" imgW="330120" imgH="393480" progId="Equation.3">
                  <p:embed/>
                </p:oleObj>
              </mc:Choice>
              <mc:Fallback>
                <p:oleObj name="Equation" r:id="rId9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892927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05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486488"/>
              </p:ext>
            </p:extLst>
          </p:nvPr>
        </p:nvGraphicFramePr>
        <p:xfrm>
          <a:off x="2971800" y="1771102"/>
          <a:ext cx="3136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3" name="Equation" r:id="rId11" imgW="3136680" imgH="711000" progId="Equation.3">
                  <p:embed/>
                </p:oleObj>
              </mc:Choice>
              <mc:Fallback>
                <p:oleObj name="Equation" r:id="rId11" imgW="31366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71102"/>
                        <a:ext cx="3136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793090" y="152400"/>
            <a:ext cx="676512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Non-Context Free Languages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08574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Text Box 2"/>
          <p:cNvSpPr txBox="1">
            <a:spLocks noChangeArrowheads="1"/>
          </p:cNvSpPr>
          <p:nvPr/>
        </p:nvSpPr>
        <p:spPr bwMode="auto">
          <a:xfrm>
            <a:off x="609600" y="2699714"/>
            <a:ext cx="21957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We can write:</a:t>
            </a:r>
          </a:p>
        </p:txBody>
      </p:sp>
      <p:sp>
        <p:nvSpPr>
          <p:cNvPr id="791555" name="Text Box 3"/>
          <p:cNvSpPr txBox="1">
            <a:spLocks noChangeArrowheads="1"/>
          </p:cNvSpPr>
          <p:nvPr/>
        </p:nvSpPr>
        <p:spPr bwMode="auto">
          <a:xfrm>
            <a:off x="609600" y="3609306"/>
            <a:ext cx="54328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with </a:t>
            </a:r>
            <a:r>
              <a:rPr lang="en-US" altLang="en-US" sz="2800" dirty="0" smtClean="0"/>
              <a:t>lengths		                     	 </a:t>
            </a:r>
            <a:r>
              <a:rPr lang="en-US" altLang="en-US" sz="2800" dirty="0"/>
              <a:t>and</a:t>
            </a:r>
          </a:p>
        </p:txBody>
      </p:sp>
      <p:graphicFrame>
        <p:nvGraphicFramePr>
          <p:cNvPr id="791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775071"/>
              </p:ext>
            </p:extLst>
          </p:nvPr>
        </p:nvGraphicFramePr>
        <p:xfrm>
          <a:off x="2677458" y="3591067"/>
          <a:ext cx="180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68" name="Equation" r:id="rId3" imgW="1803240" imgH="533160" progId="Equation.3">
                  <p:embed/>
                </p:oleObj>
              </mc:Choice>
              <mc:Fallback>
                <p:oleObj name="Equation" r:id="rId3" imgW="1803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7458" y="3591067"/>
                        <a:ext cx="180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37617"/>
              </p:ext>
            </p:extLst>
          </p:nvPr>
        </p:nvGraphicFramePr>
        <p:xfrm>
          <a:off x="6304792" y="3591067"/>
          <a:ext cx="135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69" name="Equation" r:id="rId5" imgW="1358640" imgH="533160" progId="Equation.3">
                  <p:embed/>
                </p:oleObj>
              </mc:Choice>
              <mc:Fallback>
                <p:oleObj name="Equation" r:id="rId5" imgW="1358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4792" y="3591067"/>
                        <a:ext cx="135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572896"/>
              </p:ext>
            </p:extLst>
          </p:nvPr>
        </p:nvGraphicFramePr>
        <p:xfrm>
          <a:off x="3263458" y="2578100"/>
          <a:ext cx="2374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0" name="Equation" r:id="rId7" imgW="2374560" imgH="711000" progId="Equation.3">
                  <p:embed/>
                </p:oleObj>
              </mc:Choice>
              <mc:Fallback>
                <p:oleObj name="Equation" r:id="rId7" imgW="23745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458" y="2578100"/>
                        <a:ext cx="2374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1560" name="Text Box 8"/>
          <p:cNvSpPr txBox="1">
            <a:spLocks noChangeArrowheads="1"/>
          </p:cNvSpPr>
          <p:nvPr/>
        </p:nvSpPr>
        <p:spPr bwMode="auto">
          <a:xfrm>
            <a:off x="903857" y="5078512"/>
            <a:ext cx="34143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Pumping Lemma says:</a:t>
            </a:r>
          </a:p>
        </p:txBody>
      </p:sp>
      <p:graphicFrame>
        <p:nvGraphicFramePr>
          <p:cNvPr id="791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831947"/>
              </p:ext>
            </p:extLst>
          </p:nvPr>
        </p:nvGraphicFramePr>
        <p:xfrm>
          <a:off x="2037908" y="5668307"/>
          <a:ext cx="24511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1" name="Equation" r:id="rId9" imgW="2450880" imgH="723600" progId="Equation.3">
                  <p:embed/>
                </p:oleObj>
              </mc:Choice>
              <mc:Fallback>
                <p:oleObj name="Equation" r:id="rId9" imgW="245088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7908" y="5668307"/>
                        <a:ext cx="24511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1562" name="Text Box 10"/>
          <p:cNvSpPr txBox="1">
            <a:spLocks noChangeArrowheads="1"/>
          </p:cNvSpPr>
          <p:nvPr/>
        </p:nvSpPr>
        <p:spPr bwMode="auto">
          <a:xfrm>
            <a:off x="4876800" y="5867400"/>
            <a:ext cx="10170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for all</a:t>
            </a:r>
          </a:p>
        </p:txBody>
      </p:sp>
      <p:graphicFrame>
        <p:nvGraphicFramePr>
          <p:cNvPr id="7915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510090"/>
              </p:ext>
            </p:extLst>
          </p:nvPr>
        </p:nvGraphicFramePr>
        <p:xfrm>
          <a:off x="6082542" y="5867400"/>
          <a:ext cx="901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2" name="Equation" r:id="rId11" imgW="901440" imgH="419040" progId="Equation.3">
                  <p:embed/>
                </p:oleObj>
              </mc:Choice>
              <mc:Fallback>
                <p:oleObj name="Equation" r:id="rId11" imgW="901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2542" y="5867400"/>
                        <a:ext cx="901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318003"/>
              </p:ext>
            </p:extLst>
          </p:nvPr>
        </p:nvGraphicFramePr>
        <p:xfrm>
          <a:off x="2945642" y="1706897"/>
          <a:ext cx="3136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3" name="Equation" r:id="rId13" imgW="3136680" imgH="711000" progId="Equation.3">
                  <p:embed/>
                </p:oleObj>
              </mc:Choice>
              <mc:Fallback>
                <p:oleObj name="Equation" r:id="rId13" imgW="31366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5642" y="1706897"/>
                        <a:ext cx="3136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793090" y="152400"/>
            <a:ext cx="676512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Non-Context Free Languages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729281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Text Box 2"/>
          <p:cNvSpPr txBox="1">
            <a:spLocks noChangeArrowheads="1"/>
          </p:cNvSpPr>
          <p:nvPr/>
        </p:nvSpPr>
        <p:spPr bwMode="auto">
          <a:xfrm>
            <a:off x="972403" y="3195724"/>
            <a:ext cx="7925890" cy="13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We examine </a:t>
            </a:r>
            <a:r>
              <a:rPr lang="en-US" altLang="en-US" sz="2800" b="1" u="sng" dirty="0"/>
              <a:t>all</a:t>
            </a:r>
            <a:r>
              <a:rPr lang="en-US" altLang="en-US" sz="2800" dirty="0"/>
              <a:t> the possible </a:t>
            </a:r>
            <a:r>
              <a:rPr lang="en-US" altLang="en-US" sz="2800" dirty="0" smtClean="0"/>
              <a:t>locations of </a:t>
            </a:r>
            <a:r>
              <a:rPr lang="en-US" altLang="en-US" sz="2800" dirty="0"/>
              <a:t>string            in       </a:t>
            </a:r>
          </a:p>
        </p:txBody>
      </p:sp>
      <p:graphicFrame>
        <p:nvGraphicFramePr>
          <p:cNvPr id="792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621942"/>
              </p:ext>
            </p:extLst>
          </p:nvPr>
        </p:nvGraphicFramePr>
        <p:xfrm>
          <a:off x="7924800" y="3530600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2" name="Equation" r:id="rId3" imgW="711000" imgH="406080" progId="Equation.3">
                  <p:embed/>
                </p:oleObj>
              </mc:Choice>
              <mc:Fallback>
                <p:oleObj name="Equation" r:id="rId3" imgW="7110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3530600"/>
                        <a:ext cx="71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2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028352"/>
              </p:ext>
            </p:extLst>
          </p:nvPr>
        </p:nvGraphicFramePr>
        <p:xfrm>
          <a:off x="4606822" y="2267361"/>
          <a:ext cx="180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3" name="Equation" r:id="rId5" imgW="1803240" imgH="533160" progId="Equation.3">
                  <p:embed/>
                </p:oleObj>
              </mc:Choice>
              <mc:Fallback>
                <p:oleObj name="Equation" r:id="rId5" imgW="1803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822" y="2267361"/>
                        <a:ext cx="180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2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424066"/>
              </p:ext>
            </p:extLst>
          </p:nvPr>
        </p:nvGraphicFramePr>
        <p:xfrm>
          <a:off x="7191422" y="2215676"/>
          <a:ext cx="135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4" name="Equation" r:id="rId7" imgW="1358640" imgH="533160" progId="Equation.3">
                  <p:embed/>
                </p:oleObj>
              </mc:Choice>
              <mc:Fallback>
                <p:oleObj name="Equation" r:id="rId7" imgW="1358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422" y="2215676"/>
                        <a:ext cx="135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2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505418"/>
              </p:ext>
            </p:extLst>
          </p:nvPr>
        </p:nvGraphicFramePr>
        <p:xfrm>
          <a:off x="1600200" y="3957724"/>
          <a:ext cx="685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5" name="Equation" r:id="rId9" imgW="685800" imgH="609480" progId="Equation.3">
                  <p:embed/>
                </p:oleObj>
              </mc:Choice>
              <mc:Fallback>
                <p:oleObj name="Equation" r:id="rId9" imgW="6858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957724"/>
                        <a:ext cx="685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25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125008"/>
              </p:ext>
            </p:extLst>
          </p:nvPr>
        </p:nvGraphicFramePr>
        <p:xfrm>
          <a:off x="1046897" y="2089561"/>
          <a:ext cx="2374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6" name="Equation" r:id="rId11" imgW="2374560" imgH="711000" progId="Equation.3">
                  <p:embed/>
                </p:oleObj>
              </mc:Choice>
              <mc:Fallback>
                <p:oleObj name="Equation" r:id="rId11" imgW="23745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897" y="2089561"/>
                        <a:ext cx="2374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2586" name="Text Box 10"/>
          <p:cNvSpPr txBox="1">
            <a:spLocks noChangeArrowheads="1"/>
          </p:cNvSpPr>
          <p:nvPr/>
        </p:nvSpPr>
        <p:spPr bwMode="auto">
          <a:xfrm>
            <a:off x="1279525" y="5588000"/>
            <a:ext cx="51045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There is only one case to consider</a:t>
            </a:r>
          </a:p>
        </p:txBody>
      </p:sp>
      <p:graphicFrame>
        <p:nvGraphicFramePr>
          <p:cNvPr id="7925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541081"/>
              </p:ext>
            </p:extLst>
          </p:nvPr>
        </p:nvGraphicFramePr>
        <p:xfrm>
          <a:off x="3200400" y="1346200"/>
          <a:ext cx="3136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7" name="Equation" r:id="rId13" imgW="3136680" imgH="711000" progId="Equation.3">
                  <p:embed/>
                </p:oleObj>
              </mc:Choice>
              <mc:Fallback>
                <p:oleObj name="Equation" r:id="rId13" imgW="31366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346200"/>
                        <a:ext cx="3136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793090" y="152400"/>
            <a:ext cx="676512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Non-Context Free Languages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3513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380</Words>
  <Application>Microsoft Office PowerPoint</Application>
  <PresentationFormat>A4 Paper (210x297 mm)</PresentationFormat>
  <Paragraphs>97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Office Theme</vt:lpstr>
      <vt:lpstr>Equation</vt:lpstr>
      <vt:lpstr>Course Code: CSC211A  Course Title: Formal Languages and Automata Theory</vt:lpstr>
      <vt:lpstr>Session Objectives</vt:lpstr>
      <vt:lpstr>Session 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Prakash</cp:lastModifiedBy>
  <cp:revision>227</cp:revision>
  <dcterms:created xsi:type="dcterms:W3CDTF">2006-08-16T00:00:00Z</dcterms:created>
  <dcterms:modified xsi:type="dcterms:W3CDTF">2019-01-16T02:37:25Z</dcterms:modified>
</cp:coreProperties>
</file>