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69" r:id="rId2"/>
    <p:sldId id="307" r:id="rId3"/>
    <p:sldId id="370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71" r:id="rId3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F9F3BE5-1DD5-41C2-8D16-02888ABD28E1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E0525C58-6E0A-4074-B6BB-CAB206026B4D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88C2F66-2AE5-48AE-8062-236E95D3B2DE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077CB2-4D2A-4549-9F4E-42EB9C5311F4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4A1F7A3-BA5C-4BE5-BDF9-8D1485217F42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6CA7927F-5578-4ECC-9B47-D4F868A3A1E4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E1BD1D-B541-4626-8AE2-2CD406485D6D}" type="datetime1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2D3F46D-981F-4943-B27F-3861498104C2}" type="datetime1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B8A62B8-D366-463C-A242-07E35DB27058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A6D2626-8DBA-4B47-B1B0-7147D645248B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id:image001.png@01D36A9D.39CC0CC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3936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bg1"/>
                </a:solidFill>
              </a:rPr>
              <a:t>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 descr="cid:image003.png@01D22AF0.03BD7030"/>
          <p:cNvPicPr/>
          <p:nvPr userDrawn="1"/>
        </p:nvPicPr>
        <p:blipFill rotWithShape="1"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23"/>
          <a:stretch/>
        </p:blipFill>
        <p:spPr bwMode="auto">
          <a:xfrm>
            <a:off x="152400" y="6143298"/>
            <a:ext cx="476250" cy="487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akashp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906000" cy="1470025"/>
          </a:xfrm>
        </p:spPr>
        <p:txBody>
          <a:bodyPr/>
          <a:lstStyle/>
          <a:p>
            <a:r>
              <a:rPr lang="en-IN" sz="3200" b="1" dirty="0" smtClean="0"/>
              <a:t>Course Code: </a:t>
            </a:r>
            <a:r>
              <a:rPr lang="en-GB" sz="3200" dirty="0" smtClean="0"/>
              <a:t>CSC211A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Course Title: </a:t>
            </a:r>
            <a:r>
              <a:rPr lang="en-GB" sz="3200" dirty="0" smtClean="0"/>
              <a:t>Formal </a:t>
            </a:r>
            <a:r>
              <a:rPr lang="en-GB" sz="3200" dirty="0"/>
              <a:t>Languages and Automata Theory</a:t>
            </a:r>
            <a:endParaRPr lang="en-IN" sz="3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/>
              <a:t>Course Leader: </a:t>
            </a:r>
          </a:p>
          <a:p>
            <a:pPr algn="l"/>
            <a:r>
              <a:rPr lang="en-IN" sz="2000" b="1" dirty="0" smtClean="0"/>
              <a:t>			</a:t>
            </a:r>
            <a:r>
              <a:rPr lang="en-IN" sz="2000" b="1" dirty="0" smtClean="0"/>
              <a:t>	</a:t>
            </a:r>
            <a:r>
              <a:rPr lang="en-IN" sz="3200" dirty="0" smtClean="0"/>
              <a:t>Prakash P</a:t>
            </a:r>
            <a:endParaRPr lang="en-IN" sz="3200" dirty="0" smtClean="0"/>
          </a:p>
          <a:p>
            <a:r>
              <a:rPr lang="en-IN" sz="2800" smtClean="0">
                <a:hlinkClick r:id="rId2"/>
              </a:rPr>
              <a:t>prakashp.cs.et@msruas.ac.in</a:t>
            </a:r>
            <a:endParaRPr lang="en-IN" sz="2800" dirty="0"/>
          </a:p>
          <a:p>
            <a:pPr algn="l"/>
            <a:endParaRPr lang="en-IN" sz="3200" dirty="0" smtClean="0"/>
          </a:p>
          <a:p>
            <a:pPr algn="l"/>
            <a:r>
              <a:rPr lang="en-IN" sz="2000" b="1" dirty="0" smtClean="0"/>
              <a:t>	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0" y="2718123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ea typeface="+mj-ea"/>
                <a:cs typeface="+mj-cs"/>
              </a:rPr>
              <a:t>Lecture 29:Turing Machine-1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3939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6177"/>
          <a:stretch/>
        </p:blipFill>
        <p:spPr>
          <a:xfrm>
            <a:off x="1219200" y="1121776"/>
            <a:ext cx="7848600" cy="5431424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The Tape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74088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36183"/>
            <a:ext cx="8915400" cy="1143000"/>
          </a:xfrm>
        </p:spPr>
        <p:txBody>
          <a:bodyPr/>
          <a:lstStyle/>
          <a:p>
            <a:r>
              <a:rPr lang="en-US" altLang="en-US" dirty="0"/>
              <a:t>The Input String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58070"/>
            <a:ext cx="7653338" cy="537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13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States &amp; Transitions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l="19762" t="5298" b="4640"/>
          <a:stretch/>
        </p:blipFill>
        <p:spPr>
          <a:xfrm>
            <a:off x="1981200" y="1219201"/>
            <a:ext cx="6629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8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52537"/>
            <a:ext cx="7798036" cy="5224463"/>
          </a:xfrm>
          <a:prstGeom prst="rect">
            <a:avLst/>
          </a:prstGeom>
        </p:spPr>
      </p:pic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6041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31452"/>
            <a:ext cx="8001000" cy="5774148"/>
          </a:xfrm>
          <a:prstGeom prst="rect">
            <a:avLst/>
          </a:prstGeom>
        </p:spPr>
      </p:pic>
      <p:sp>
        <p:nvSpPr>
          <p:cNvPr id="61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16313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042987"/>
            <a:ext cx="6629400" cy="4772025"/>
          </a:xfrm>
          <a:prstGeom prst="rect">
            <a:avLst/>
          </a:prstGeom>
        </p:spPr>
      </p:pic>
      <p:sp>
        <p:nvSpPr>
          <p:cNvPr id="62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292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085850"/>
            <a:ext cx="7605132" cy="5314950"/>
          </a:xfrm>
          <a:prstGeom prst="rect">
            <a:avLst/>
          </a:prstGeom>
        </p:spPr>
      </p:pic>
      <p:sp>
        <p:nvSpPr>
          <p:cNvPr id="62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93189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27" name="Rectangle 11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915400" cy="1143000"/>
          </a:xfrm>
        </p:spPr>
        <p:txBody>
          <a:bodyPr/>
          <a:lstStyle/>
          <a:p>
            <a:r>
              <a:rPr lang="en-US" altLang="en-US" dirty="0"/>
              <a:t>Determinism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6118"/>
          <a:stretch/>
        </p:blipFill>
        <p:spPr>
          <a:xfrm>
            <a:off x="1066801" y="1155175"/>
            <a:ext cx="8451940" cy="524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62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Partial Transition Function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57287"/>
            <a:ext cx="8250687" cy="542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42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Halting</a:t>
            </a:r>
          </a:p>
        </p:txBody>
      </p:sp>
      <p:sp>
        <p:nvSpPr>
          <p:cNvPr id="729116" name="Text Box 28"/>
          <p:cNvSpPr txBox="1">
            <a:spLocks noChangeArrowheads="1"/>
          </p:cNvSpPr>
          <p:nvPr/>
        </p:nvSpPr>
        <p:spPr bwMode="auto">
          <a:xfrm>
            <a:off x="593726" y="10160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729117" name="Text Box 29"/>
          <p:cNvSpPr txBox="1">
            <a:spLocks noChangeArrowheads="1"/>
          </p:cNvSpPr>
          <p:nvPr/>
        </p:nvSpPr>
        <p:spPr bwMode="auto">
          <a:xfrm>
            <a:off x="778457" y="2362201"/>
            <a:ext cx="8822743" cy="1493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3200" dirty="0"/>
              <a:t>The machine </a:t>
            </a:r>
            <a:r>
              <a:rPr lang="en-US" altLang="en-US" sz="3200" b="1" i="1" dirty="0">
                <a:solidFill>
                  <a:srgbClr val="FF0000"/>
                </a:solidFill>
              </a:rPr>
              <a:t>halts</a:t>
            </a:r>
            <a:r>
              <a:rPr lang="en-US" altLang="en-US" sz="3200" dirty="0">
                <a:solidFill>
                  <a:srgbClr val="FF0000"/>
                </a:solidFill>
              </a:rPr>
              <a:t> </a:t>
            </a:r>
            <a:r>
              <a:rPr lang="en-US" altLang="en-US" sz="3200" dirty="0"/>
              <a:t>if there </a:t>
            </a:r>
            <a:r>
              <a:rPr lang="en-US" altLang="en-US" sz="3200" dirty="0" smtClean="0"/>
              <a:t>are no possible transitions </a:t>
            </a:r>
            <a:r>
              <a:rPr lang="en-US" altLang="en-US" sz="3200" dirty="0"/>
              <a:t>to follow </a:t>
            </a:r>
          </a:p>
        </p:txBody>
      </p:sp>
    </p:spTree>
    <p:extLst>
      <p:ext uri="{BB962C8B-B14F-4D97-AF65-F5344CB8AC3E}">
        <p14:creationId xmlns:p14="http://schemas.microsoft.com/office/powerpoint/2010/main" val="153904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session, student will be able to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Explain the language hierarchy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Discuss a Turing machine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Explain states &amp; transitions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Understand determinism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Explain partial transition function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Describe Turing </a:t>
            </a:r>
            <a:r>
              <a:rPr lang="en-US" dirty="0" smtClean="0"/>
              <a:t>machine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57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57287"/>
            <a:ext cx="8207236" cy="5498387"/>
          </a:xfrm>
          <a:prstGeom prst="rect">
            <a:avLst/>
          </a:prstGeom>
        </p:spPr>
      </p:pic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4502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-10631"/>
            <a:ext cx="8915400" cy="1143000"/>
          </a:xfrm>
        </p:spPr>
        <p:txBody>
          <a:bodyPr/>
          <a:lstStyle/>
          <a:p>
            <a:r>
              <a:rPr lang="en-US" altLang="en-US"/>
              <a:t>Final States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507"/>
          <a:stretch/>
        </p:blipFill>
        <p:spPr>
          <a:xfrm>
            <a:off x="1371600" y="1020373"/>
            <a:ext cx="7842132" cy="545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19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Acceptance</a:t>
            </a:r>
          </a:p>
        </p:txBody>
      </p:sp>
      <p:sp>
        <p:nvSpPr>
          <p:cNvPr id="734211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20425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Accept Input</a:t>
            </a:r>
          </a:p>
        </p:txBody>
      </p:sp>
      <p:sp>
        <p:nvSpPr>
          <p:cNvPr id="734213" name="Text Box 5"/>
          <p:cNvSpPr txBox="1">
            <a:spLocks noChangeArrowheads="1"/>
          </p:cNvSpPr>
          <p:nvPr/>
        </p:nvSpPr>
        <p:spPr bwMode="auto">
          <a:xfrm>
            <a:off x="5334000" y="1219201"/>
            <a:ext cx="2929007" cy="10772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If machine halts </a:t>
            </a:r>
          </a:p>
          <a:p>
            <a:r>
              <a:rPr lang="en-US" altLang="en-US" sz="3200" dirty="0"/>
              <a:t>in a final state </a:t>
            </a:r>
          </a:p>
        </p:txBody>
      </p:sp>
      <p:sp>
        <p:nvSpPr>
          <p:cNvPr id="734218" name="AutoShape 10"/>
          <p:cNvSpPr>
            <a:spLocks noChangeArrowheads="1"/>
          </p:cNvSpPr>
          <p:nvPr/>
        </p:nvSpPr>
        <p:spPr bwMode="auto">
          <a:xfrm>
            <a:off x="3810000" y="1400057"/>
            <a:ext cx="1219200" cy="896362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34219" name="Text Box 11"/>
          <p:cNvSpPr txBox="1">
            <a:spLocks noChangeArrowheads="1"/>
          </p:cNvSpPr>
          <p:nvPr/>
        </p:nvSpPr>
        <p:spPr bwMode="auto">
          <a:xfrm>
            <a:off x="609601" y="4419600"/>
            <a:ext cx="19480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Reject Input</a:t>
            </a:r>
          </a:p>
        </p:txBody>
      </p:sp>
      <p:sp>
        <p:nvSpPr>
          <p:cNvPr id="734220" name="AutoShape 12"/>
          <p:cNvSpPr>
            <a:spLocks noChangeArrowheads="1"/>
          </p:cNvSpPr>
          <p:nvPr/>
        </p:nvSpPr>
        <p:spPr bwMode="auto">
          <a:xfrm>
            <a:off x="3810000" y="4371857"/>
            <a:ext cx="1219200" cy="809743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34221" name="Text Box 13"/>
          <p:cNvSpPr txBox="1">
            <a:spLocks noChangeArrowheads="1"/>
          </p:cNvSpPr>
          <p:nvPr/>
        </p:nvSpPr>
        <p:spPr bwMode="auto">
          <a:xfrm>
            <a:off x="5245101" y="3429000"/>
            <a:ext cx="3385670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altLang="en-US" dirty="0"/>
              <a:t> </a:t>
            </a:r>
            <a:r>
              <a:rPr lang="en-US" altLang="en-US" sz="3200" dirty="0"/>
              <a:t>If machine  halts </a:t>
            </a:r>
          </a:p>
          <a:p>
            <a:pPr algn="just"/>
            <a:r>
              <a:rPr lang="en-US" altLang="en-US" sz="3200" dirty="0"/>
              <a:t> in a non-final state</a:t>
            </a:r>
          </a:p>
          <a:p>
            <a:pPr algn="just"/>
            <a:r>
              <a:rPr lang="en-US" altLang="en-US" sz="3200" dirty="0"/>
              <a:t>             </a:t>
            </a:r>
            <a:r>
              <a:rPr lang="en-US" altLang="en-US" sz="3200" dirty="0">
                <a:solidFill>
                  <a:srgbClr val="FF0000"/>
                </a:solidFill>
              </a:rPr>
              <a:t>or</a:t>
            </a:r>
          </a:p>
          <a:p>
            <a:pPr algn="just"/>
            <a:r>
              <a:rPr lang="en-US" altLang="en-US" sz="3200" dirty="0"/>
              <a:t> If machine enters </a:t>
            </a:r>
          </a:p>
          <a:p>
            <a:pPr algn="just"/>
            <a:r>
              <a:rPr lang="en-US" altLang="en-US" sz="3200" dirty="0"/>
              <a:t> an </a:t>
            </a:r>
            <a:r>
              <a:rPr lang="en-US" altLang="en-US" sz="3200" i="1" dirty="0"/>
              <a:t>infinite loop</a:t>
            </a:r>
            <a:r>
              <a:rPr lang="en-US" alt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4015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526245" y="132675"/>
            <a:ext cx="8915400" cy="1143000"/>
          </a:xfrm>
        </p:spPr>
        <p:txBody>
          <a:bodyPr/>
          <a:lstStyle/>
          <a:p>
            <a:r>
              <a:rPr lang="en-US" altLang="en-US" dirty="0"/>
              <a:t>Turing Machine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70024"/>
            <a:ext cx="8178449" cy="527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33462"/>
            <a:ext cx="6705449" cy="5707006"/>
          </a:xfrm>
          <a:prstGeom prst="rect">
            <a:avLst/>
          </a:prstGeom>
        </p:spPr>
      </p:pic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0795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109662"/>
            <a:ext cx="7048500" cy="5572434"/>
          </a:xfrm>
          <a:prstGeom prst="rect">
            <a:avLst/>
          </a:prstGeom>
        </p:spPr>
      </p:pic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5337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062037"/>
            <a:ext cx="6866788" cy="5567363"/>
          </a:xfrm>
          <a:prstGeom prst="rect">
            <a:avLst/>
          </a:prstGeom>
        </p:spPr>
      </p:pic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0626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18" y="1109661"/>
            <a:ext cx="7051082" cy="5520703"/>
          </a:xfrm>
          <a:prstGeom prst="rect">
            <a:avLst/>
          </a:prstGeom>
        </p:spPr>
      </p:pic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048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4" y="1081087"/>
            <a:ext cx="7569942" cy="5472113"/>
          </a:xfrm>
          <a:prstGeom prst="rect">
            <a:avLst/>
          </a:prstGeom>
        </p:spPr>
      </p:pic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9725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873631"/>
            <a:ext cx="7519050" cy="5603369"/>
          </a:xfrm>
          <a:prstGeom prst="rect">
            <a:avLst/>
          </a:prstGeom>
        </p:spPr>
      </p:pic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003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Language Hierarchy</a:t>
            </a:r>
          </a:p>
          <a:p>
            <a:r>
              <a:rPr lang="en-US" dirty="0" smtClean="0"/>
              <a:t>A </a:t>
            </a:r>
            <a:r>
              <a:rPr lang="en-US" dirty="0"/>
              <a:t>Turing Machine</a:t>
            </a:r>
          </a:p>
          <a:p>
            <a:r>
              <a:rPr lang="en-US" dirty="0"/>
              <a:t>States &amp; Transitions</a:t>
            </a:r>
          </a:p>
          <a:p>
            <a:r>
              <a:rPr lang="en-US" dirty="0"/>
              <a:t>Determinism</a:t>
            </a:r>
          </a:p>
          <a:p>
            <a:r>
              <a:rPr lang="en-US" dirty="0"/>
              <a:t>Partial Transition Function</a:t>
            </a:r>
          </a:p>
          <a:p>
            <a:r>
              <a:rPr lang="en-US" dirty="0"/>
              <a:t>Turing Machine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26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71600"/>
            <a:ext cx="7890147" cy="5081588"/>
          </a:xfrm>
          <a:prstGeom prst="rect">
            <a:avLst/>
          </a:prstGeom>
        </p:spPr>
      </p:pic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724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2700"/>
            <a:ext cx="8915400" cy="1143000"/>
          </a:xfrm>
        </p:spPr>
        <p:txBody>
          <a:bodyPr/>
          <a:lstStyle/>
          <a:p>
            <a:r>
              <a:rPr lang="en-US" altLang="en-US" dirty="0"/>
              <a:t>Infinite Loop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12183"/>
            <a:ext cx="8625055" cy="558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79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085849"/>
            <a:ext cx="6515100" cy="5643361"/>
          </a:xfrm>
          <a:prstGeom prst="rect">
            <a:avLst/>
          </a:prstGeom>
        </p:spPr>
      </p:pic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2290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9535"/>
          <a:stretch/>
        </p:blipFill>
        <p:spPr>
          <a:xfrm>
            <a:off x="1957387" y="971550"/>
            <a:ext cx="7315768" cy="5429250"/>
          </a:xfrm>
          <a:prstGeom prst="rect">
            <a:avLst/>
          </a:prstGeom>
        </p:spPr>
      </p:pic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0446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1052511"/>
            <a:ext cx="7283590" cy="5540413"/>
          </a:xfrm>
          <a:prstGeom prst="rect">
            <a:avLst/>
          </a:prstGeom>
        </p:spPr>
      </p:pic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5908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4" y="909637"/>
            <a:ext cx="6772275" cy="5477880"/>
          </a:xfrm>
          <a:prstGeom prst="rect">
            <a:avLst/>
          </a:prstGeom>
        </p:spPr>
      </p:pic>
      <p:sp>
        <p:nvSpPr>
          <p:cNvPr id="84" name="Rectangle 2"/>
          <p:cNvSpPr txBox="1">
            <a:spLocks noChangeArrowheads="1"/>
          </p:cNvSpPr>
          <p:nvPr/>
        </p:nvSpPr>
        <p:spPr>
          <a:xfrm>
            <a:off x="495300" y="0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7127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7" name="Text Box 3"/>
          <p:cNvSpPr txBox="1">
            <a:spLocks noChangeArrowheads="1"/>
          </p:cNvSpPr>
          <p:nvPr/>
        </p:nvSpPr>
        <p:spPr bwMode="auto">
          <a:xfrm>
            <a:off x="1447800" y="1295401"/>
            <a:ext cx="640495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Because of the </a:t>
            </a:r>
            <a:r>
              <a:rPr lang="en-US" altLang="en-US" sz="3200" dirty="0">
                <a:solidFill>
                  <a:srgbClr val="FF0000"/>
                </a:solidFill>
              </a:rPr>
              <a:t>infinite loop</a:t>
            </a:r>
            <a:r>
              <a:rPr lang="en-US" altLang="en-US" sz="3200" dirty="0"/>
              <a:t>:</a:t>
            </a:r>
          </a:p>
          <a:p>
            <a:endParaRPr lang="en-US" altLang="en-US" sz="3200" dirty="0"/>
          </a:p>
          <a:p>
            <a:pPr lvl="1">
              <a:buFontTx/>
              <a:buChar char="•"/>
            </a:pPr>
            <a:r>
              <a:rPr lang="en-US" altLang="en-US" sz="3200" dirty="0"/>
              <a:t>The final state cannot be reached</a:t>
            </a:r>
          </a:p>
          <a:p>
            <a:pPr lvl="1">
              <a:buFontTx/>
              <a:buChar char="•"/>
            </a:pPr>
            <a:endParaRPr lang="en-US" altLang="en-US" sz="3200" dirty="0"/>
          </a:p>
          <a:p>
            <a:pPr lvl="1">
              <a:buFontTx/>
              <a:buChar char="•"/>
            </a:pPr>
            <a:r>
              <a:rPr lang="en-US" altLang="en-US" sz="3200" dirty="0"/>
              <a:t>The machine never halts </a:t>
            </a:r>
          </a:p>
          <a:p>
            <a:pPr lvl="1"/>
            <a:endParaRPr lang="en-US" altLang="en-US" sz="3200" dirty="0"/>
          </a:p>
          <a:p>
            <a:pPr lvl="1">
              <a:buFontTx/>
              <a:buChar char="•"/>
            </a:pPr>
            <a:r>
              <a:rPr lang="en-US" altLang="en-US" sz="3200" dirty="0"/>
              <a:t>The input is </a:t>
            </a:r>
            <a:r>
              <a:rPr lang="en-US" altLang="en-US" sz="3200" dirty="0">
                <a:solidFill>
                  <a:srgbClr val="FF0000"/>
                </a:solidFill>
              </a:rPr>
              <a:t>not accepted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4782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head at each time </a:t>
            </a:r>
            <a:r>
              <a:rPr lang="en-US" dirty="0" smtClean="0"/>
              <a:t>step reads </a:t>
            </a:r>
            <a:r>
              <a:rPr lang="en-US" dirty="0"/>
              <a:t>a </a:t>
            </a:r>
            <a:r>
              <a:rPr lang="en-US" dirty="0" smtClean="0"/>
              <a:t>symbol, writes </a:t>
            </a:r>
            <a:r>
              <a:rPr lang="en-US" dirty="0"/>
              <a:t>a </a:t>
            </a:r>
            <a:r>
              <a:rPr lang="en-US" dirty="0" smtClean="0"/>
              <a:t>symbol, moves </a:t>
            </a:r>
            <a:r>
              <a:rPr lang="en-US" dirty="0"/>
              <a:t>Left or </a:t>
            </a:r>
            <a:r>
              <a:rPr lang="en-US" dirty="0" smtClean="0"/>
              <a:t>Right.</a:t>
            </a:r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machine halts if there are no possible transitions to follow 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If machine halts </a:t>
            </a:r>
            <a:r>
              <a:rPr lang="en-US" dirty="0" smtClean="0"/>
              <a:t>in </a:t>
            </a:r>
            <a:r>
              <a:rPr lang="en-US" dirty="0"/>
              <a:t>a final state </a:t>
            </a:r>
            <a:r>
              <a:rPr lang="en-US" dirty="0" smtClean="0"/>
              <a:t>if it </a:t>
            </a:r>
            <a:r>
              <a:rPr lang="en-US" dirty="0"/>
              <a:t>accepts </a:t>
            </a:r>
            <a:r>
              <a:rPr lang="en-US" dirty="0" smtClean="0"/>
              <a:t>input.</a:t>
            </a:r>
            <a:endParaRPr lang="en-US" dirty="0"/>
          </a:p>
          <a:p>
            <a:pPr algn="just"/>
            <a:r>
              <a:rPr lang="en-US" dirty="0"/>
              <a:t>If machine  halts </a:t>
            </a:r>
            <a:r>
              <a:rPr lang="en-US" dirty="0" smtClean="0"/>
              <a:t>in </a:t>
            </a:r>
            <a:r>
              <a:rPr lang="en-US" dirty="0"/>
              <a:t>a non-final </a:t>
            </a:r>
            <a:r>
              <a:rPr lang="en-US" dirty="0" smtClean="0"/>
              <a:t>state or If </a:t>
            </a:r>
            <a:r>
              <a:rPr lang="en-US" dirty="0"/>
              <a:t>machine enters </a:t>
            </a:r>
            <a:r>
              <a:rPr lang="en-US" dirty="0" smtClean="0"/>
              <a:t>an </a:t>
            </a:r>
            <a:r>
              <a:rPr lang="en-US" dirty="0"/>
              <a:t>infinite loop t</a:t>
            </a:r>
            <a:r>
              <a:rPr lang="en-US" dirty="0" smtClean="0"/>
              <a:t>hen it rejects input.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1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Language Hierarchy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2785"/>
          <a:stretch/>
        </p:blipFill>
        <p:spPr>
          <a:xfrm>
            <a:off x="495300" y="1206662"/>
            <a:ext cx="8502749" cy="488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4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53" y="1066800"/>
            <a:ext cx="7708048" cy="5634038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The Language Hierarchy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4685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Turing Machine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663"/>
          <a:stretch/>
        </p:blipFill>
        <p:spPr>
          <a:xfrm>
            <a:off x="1347295" y="1143000"/>
            <a:ext cx="779463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84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Tape</a:t>
            </a:r>
          </a:p>
        </p:txBody>
      </p:sp>
      <p:sp>
        <p:nvSpPr>
          <p:cNvPr id="708611" name="Line 3"/>
          <p:cNvSpPr>
            <a:spLocks noChangeShapeType="1"/>
          </p:cNvSpPr>
          <p:nvPr/>
        </p:nvSpPr>
        <p:spPr bwMode="auto">
          <a:xfrm>
            <a:off x="762000" y="2057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8612" name="Line 4"/>
          <p:cNvSpPr>
            <a:spLocks noChangeShapeType="1"/>
          </p:cNvSpPr>
          <p:nvPr/>
        </p:nvSpPr>
        <p:spPr bwMode="auto">
          <a:xfrm>
            <a:off x="762000" y="2743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8613" name="Line 5"/>
          <p:cNvSpPr>
            <a:spLocks noChangeShapeType="1"/>
          </p:cNvSpPr>
          <p:nvPr/>
        </p:nvSpPr>
        <p:spPr bwMode="auto">
          <a:xfrm>
            <a:off x="21336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8614" name="Line 6"/>
          <p:cNvSpPr>
            <a:spLocks noChangeShapeType="1"/>
          </p:cNvSpPr>
          <p:nvPr/>
        </p:nvSpPr>
        <p:spPr bwMode="auto">
          <a:xfrm>
            <a:off x="27432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8615" name="Line 7"/>
          <p:cNvSpPr>
            <a:spLocks noChangeShapeType="1"/>
          </p:cNvSpPr>
          <p:nvPr/>
        </p:nvSpPr>
        <p:spPr bwMode="auto">
          <a:xfrm>
            <a:off x="33528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8616" name="Line 8"/>
          <p:cNvSpPr>
            <a:spLocks noChangeShapeType="1"/>
          </p:cNvSpPr>
          <p:nvPr/>
        </p:nvSpPr>
        <p:spPr bwMode="auto">
          <a:xfrm>
            <a:off x="39624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8617" name="Line 9"/>
          <p:cNvSpPr>
            <a:spLocks noChangeShapeType="1"/>
          </p:cNvSpPr>
          <p:nvPr/>
        </p:nvSpPr>
        <p:spPr bwMode="auto">
          <a:xfrm>
            <a:off x="45720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8618" name="Line 10"/>
          <p:cNvSpPr>
            <a:spLocks noChangeShapeType="1"/>
          </p:cNvSpPr>
          <p:nvPr/>
        </p:nvSpPr>
        <p:spPr bwMode="auto">
          <a:xfrm>
            <a:off x="51816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8619" name="Line 11"/>
          <p:cNvSpPr>
            <a:spLocks noChangeShapeType="1"/>
          </p:cNvSpPr>
          <p:nvPr/>
        </p:nvSpPr>
        <p:spPr bwMode="auto">
          <a:xfrm>
            <a:off x="57912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8620" name="Line 12"/>
          <p:cNvSpPr>
            <a:spLocks noChangeShapeType="1"/>
          </p:cNvSpPr>
          <p:nvPr/>
        </p:nvSpPr>
        <p:spPr bwMode="auto">
          <a:xfrm>
            <a:off x="64008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8621" name="Line 13"/>
          <p:cNvSpPr>
            <a:spLocks noChangeShapeType="1"/>
          </p:cNvSpPr>
          <p:nvPr/>
        </p:nvSpPr>
        <p:spPr bwMode="auto">
          <a:xfrm>
            <a:off x="70104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8622" name="Line 14"/>
          <p:cNvSpPr>
            <a:spLocks noChangeShapeType="1"/>
          </p:cNvSpPr>
          <p:nvPr/>
        </p:nvSpPr>
        <p:spPr bwMode="auto">
          <a:xfrm>
            <a:off x="76200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8623" name="Text Box 15"/>
          <p:cNvSpPr txBox="1">
            <a:spLocks noChangeArrowheads="1"/>
          </p:cNvSpPr>
          <p:nvPr/>
        </p:nvSpPr>
        <p:spPr bwMode="auto">
          <a:xfrm>
            <a:off x="8153401" y="1981200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......</a:t>
            </a:r>
          </a:p>
        </p:txBody>
      </p:sp>
      <p:sp>
        <p:nvSpPr>
          <p:cNvPr id="708624" name="Text Box 16"/>
          <p:cNvSpPr txBox="1">
            <a:spLocks noChangeArrowheads="1"/>
          </p:cNvSpPr>
          <p:nvPr/>
        </p:nvSpPr>
        <p:spPr bwMode="auto">
          <a:xfrm>
            <a:off x="1066801" y="1981200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......</a:t>
            </a:r>
          </a:p>
        </p:txBody>
      </p:sp>
      <p:sp>
        <p:nvSpPr>
          <p:cNvPr id="708626" name="Line 18"/>
          <p:cNvSpPr>
            <a:spLocks noChangeShapeType="1"/>
          </p:cNvSpPr>
          <p:nvPr/>
        </p:nvSpPr>
        <p:spPr bwMode="auto">
          <a:xfrm flipV="1">
            <a:off x="4800600" y="2743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8627" name="Text Box 19"/>
          <p:cNvSpPr txBox="1">
            <a:spLocks noChangeArrowheads="1"/>
          </p:cNvSpPr>
          <p:nvPr/>
        </p:nvSpPr>
        <p:spPr bwMode="auto">
          <a:xfrm>
            <a:off x="3276600" y="3352800"/>
            <a:ext cx="26422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339933"/>
                </a:solidFill>
              </a:rPr>
              <a:t>Read-Write head</a:t>
            </a:r>
          </a:p>
        </p:txBody>
      </p:sp>
      <p:sp>
        <p:nvSpPr>
          <p:cNvPr id="708629" name="Text Box 21"/>
          <p:cNvSpPr txBox="1">
            <a:spLocks noChangeArrowheads="1"/>
          </p:cNvSpPr>
          <p:nvPr/>
        </p:nvSpPr>
        <p:spPr bwMode="auto">
          <a:xfrm>
            <a:off x="2133601" y="1295400"/>
            <a:ext cx="47434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No boundaries -- infinite length</a:t>
            </a:r>
          </a:p>
        </p:txBody>
      </p:sp>
      <p:sp>
        <p:nvSpPr>
          <p:cNvPr id="708634" name="Text Box 26"/>
          <p:cNvSpPr txBox="1">
            <a:spLocks noChangeArrowheads="1"/>
          </p:cNvSpPr>
          <p:nvPr/>
        </p:nvSpPr>
        <p:spPr bwMode="auto">
          <a:xfrm>
            <a:off x="1981201" y="5410200"/>
            <a:ext cx="44883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 </a:t>
            </a:r>
            <a:r>
              <a:rPr lang="en-US" altLang="en-US" sz="2800" dirty="0"/>
              <a:t>The head moves Left or Right</a:t>
            </a:r>
          </a:p>
        </p:txBody>
      </p:sp>
    </p:spTree>
    <p:extLst>
      <p:ext uri="{BB962C8B-B14F-4D97-AF65-F5344CB8AC3E}">
        <p14:creationId xmlns:p14="http://schemas.microsoft.com/office/powerpoint/2010/main" val="194946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62000" y="1459468"/>
            <a:ext cx="8534400" cy="1740932"/>
            <a:chOff x="762000" y="533400"/>
            <a:chExt cx="8534400" cy="1740932"/>
          </a:xfrm>
        </p:grpSpPr>
        <p:sp>
          <p:nvSpPr>
            <p:cNvPr id="712707" name="Line 3"/>
            <p:cNvSpPr>
              <a:spLocks noChangeShapeType="1"/>
            </p:cNvSpPr>
            <p:nvPr/>
          </p:nvSpPr>
          <p:spPr bwMode="auto">
            <a:xfrm>
              <a:off x="762000" y="609600"/>
              <a:ext cx="853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2708" name="Line 4"/>
            <p:cNvSpPr>
              <a:spLocks noChangeShapeType="1"/>
            </p:cNvSpPr>
            <p:nvPr/>
          </p:nvSpPr>
          <p:spPr bwMode="auto">
            <a:xfrm>
              <a:off x="762000" y="1295400"/>
              <a:ext cx="853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2709" name="Line 5"/>
            <p:cNvSpPr>
              <a:spLocks noChangeShapeType="1"/>
            </p:cNvSpPr>
            <p:nvPr/>
          </p:nvSpPr>
          <p:spPr bwMode="auto">
            <a:xfrm>
              <a:off x="2133600" y="6096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2710" name="Line 6"/>
            <p:cNvSpPr>
              <a:spLocks noChangeShapeType="1"/>
            </p:cNvSpPr>
            <p:nvPr/>
          </p:nvSpPr>
          <p:spPr bwMode="auto">
            <a:xfrm>
              <a:off x="2743200" y="6096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2711" name="Line 7"/>
            <p:cNvSpPr>
              <a:spLocks noChangeShapeType="1"/>
            </p:cNvSpPr>
            <p:nvPr/>
          </p:nvSpPr>
          <p:spPr bwMode="auto">
            <a:xfrm>
              <a:off x="3352800" y="6096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2712" name="Line 8"/>
            <p:cNvSpPr>
              <a:spLocks noChangeShapeType="1"/>
            </p:cNvSpPr>
            <p:nvPr/>
          </p:nvSpPr>
          <p:spPr bwMode="auto">
            <a:xfrm>
              <a:off x="3962400" y="6096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2713" name="Line 9"/>
            <p:cNvSpPr>
              <a:spLocks noChangeShapeType="1"/>
            </p:cNvSpPr>
            <p:nvPr/>
          </p:nvSpPr>
          <p:spPr bwMode="auto">
            <a:xfrm>
              <a:off x="4572000" y="6096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2714" name="Line 10"/>
            <p:cNvSpPr>
              <a:spLocks noChangeShapeType="1"/>
            </p:cNvSpPr>
            <p:nvPr/>
          </p:nvSpPr>
          <p:spPr bwMode="auto">
            <a:xfrm>
              <a:off x="5181600" y="6096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2715" name="Line 11"/>
            <p:cNvSpPr>
              <a:spLocks noChangeShapeType="1"/>
            </p:cNvSpPr>
            <p:nvPr/>
          </p:nvSpPr>
          <p:spPr bwMode="auto">
            <a:xfrm>
              <a:off x="5791200" y="6096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2716" name="Line 12"/>
            <p:cNvSpPr>
              <a:spLocks noChangeShapeType="1"/>
            </p:cNvSpPr>
            <p:nvPr/>
          </p:nvSpPr>
          <p:spPr bwMode="auto">
            <a:xfrm>
              <a:off x="6400800" y="6096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2717" name="Line 13"/>
            <p:cNvSpPr>
              <a:spLocks noChangeShapeType="1"/>
            </p:cNvSpPr>
            <p:nvPr/>
          </p:nvSpPr>
          <p:spPr bwMode="auto">
            <a:xfrm>
              <a:off x="7010400" y="6096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2718" name="Line 14"/>
            <p:cNvSpPr>
              <a:spLocks noChangeShapeType="1"/>
            </p:cNvSpPr>
            <p:nvPr/>
          </p:nvSpPr>
          <p:spPr bwMode="auto">
            <a:xfrm>
              <a:off x="7620000" y="6096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2719" name="Text Box 15"/>
            <p:cNvSpPr txBox="1">
              <a:spLocks noChangeArrowheads="1"/>
            </p:cNvSpPr>
            <p:nvPr/>
          </p:nvSpPr>
          <p:spPr bwMode="auto">
            <a:xfrm>
              <a:off x="8153401" y="533400"/>
              <a:ext cx="53091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......</a:t>
              </a:r>
            </a:p>
          </p:txBody>
        </p:sp>
        <p:sp>
          <p:nvSpPr>
            <p:cNvPr id="712720" name="Text Box 16"/>
            <p:cNvSpPr txBox="1">
              <a:spLocks noChangeArrowheads="1"/>
            </p:cNvSpPr>
            <p:nvPr/>
          </p:nvSpPr>
          <p:spPr bwMode="auto">
            <a:xfrm>
              <a:off x="1066801" y="533400"/>
              <a:ext cx="53091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......</a:t>
              </a:r>
            </a:p>
          </p:txBody>
        </p:sp>
        <p:sp>
          <p:nvSpPr>
            <p:cNvPr id="712721" name="Line 17"/>
            <p:cNvSpPr>
              <a:spLocks noChangeShapeType="1"/>
            </p:cNvSpPr>
            <p:nvPr/>
          </p:nvSpPr>
          <p:spPr bwMode="auto">
            <a:xfrm flipV="1">
              <a:off x="4800600" y="1295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2722" name="Text Box 18"/>
            <p:cNvSpPr txBox="1">
              <a:spLocks noChangeArrowheads="1"/>
            </p:cNvSpPr>
            <p:nvPr/>
          </p:nvSpPr>
          <p:spPr bwMode="auto">
            <a:xfrm>
              <a:off x="3276600" y="1905000"/>
              <a:ext cx="176798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>
                  <a:solidFill>
                    <a:srgbClr val="339933"/>
                  </a:solidFill>
                </a:rPr>
                <a:t>Read-Write head</a:t>
              </a:r>
            </a:p>
          </p:txBody>
        </p:sp>
      </p:grpSp>
      <p:sp>
        <p:nvSpPr>
          <p:cNvPr id="712725" name="Text Box 21"/>
          <p:cNvSpPr txBox="1">
            <a:spLocks noChangeArrowheads="1"/>
          </p:cNvSpPr>
          <p:nvPr/>
        </p:nvSpPr>
        <p:spPr bwMode="auto">
          <a:xfrm>
            <a:off x="1219200" y="4038600"/>
            <a:ext cx="468711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The head at each time step:</a:t>
            </a:r>
          </a:p>
          <a:p>
            <a:pPr>
              <a:lnSpc>
                <a:spcPct val="150000"/>
              </a:lnSpc>
            </a:pPr>
            <a:r>
              <a:rPr lang="en-US" altLang="en-US" sz="2800" dirty="0" smtClean="0"/>
              <a:t>                </a:t>
            </a:r>
            <a:r>
              <a:rPr lang="en-US" altLang="en-US" sz="2800" dirty="0">
                <a:solidFill>
                  <a:srgbClr val="FF0000"/>
                </a:solidFill>
              </a:rPr>
              <a:t>1.</a:t>
            </a:r>
            <a:r>
              <a:rPr lang="en-US" altLang="en-US" sz="2800" dirty="0"/>
              <a:t> Reads a symbol</a:t>
            </a:r>
          </a:p>
          <a:p>
            <a:pPr>
              <a:lnSpc>
                <a:spcPct val="150000"/>
              </a:lnSpc>
            </a:pPr>
            <a:r>
              <a:rPr lang="en-US" altLang="en-US" sz="2800" dirty="0"/>
              <a:t>                </a:t>
            </a:r>
            <a:r>
              <a:rPr lang="en-US" altLang="en-US" sz="2800" dirty="0">
                <a:solidFill>
                  <a:srgbClr val="FF0000"/>
                </a:solidFill>
              </a:rPr>
              <a:t>2.</a:t>
            </a:r>
            <a:r>
              <a:rPr lang="en-US" altLang="en-US" sz="2800" dirty="0"/>
              <a:t> Writes a symbol</a:t>
            </a:r>
          </a:p>
          <a:p>
            <a:pPr>
              <a:lnSpc>
                <a:spcPct val="150000"/>
              </a:lnSpc>
            </a:pPr>
            <a:r>
              <a:rPr lang="en-US" altLang="en-US" sz="2800" dirty="0"/>
              <a:t>                </a:t>
            </a:r>
            <a:r>
              <a:rPr lang="en-US" altLang="en-US" sz="2800" dirty="0">
                <a:solidFill>
                  <a:srgbClr val="FF0000"/>
                </a:solidFill>
              </a:rPr>
              <a:t>3.</a:t>
            </a:r>
            <a:r>
              <a:rPr lang="en-US" altLang="en-US" sz="2800" dirty="0"/>
              <a:t> Moves Left or Right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US" altLang="en-US" dirty="0"/>
              <a:t>The Tape</a:t>
            </a:r>
          </a:p>
        </p:txBody>
      </p:sp>
    </p:spTree>
    <p:extLst>
      <p:ext uri="{BB962C8B-B14F-4D97-AF65-F5344CB8AC3E}">
        <p14:creationId xmlns:p14="http://schemas.microsoft.com/office/powerpoint/2010/main" val="347338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113" b="6291"/>
          <a:stretch/>
        </p:blipFill>
        <p:spPr>
          <a:xfrm>
            <a:off x="974726" y="1143000"/>
            <a:ext cx="8397874" cy="5486400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95300" y="76200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The Tape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610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290</Words>
  <Application>Microsoft Office PowerPoint</Application>
  <PresentationFormat>A4 Paper (210x297 mm)</PresentationFormat>
  <Paragraphs>90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Course Code: CSC211A  Course Title: Formal Languages and Automata Theory</vt:lpstr>
      <vt:lpstr>Session Objectives</vt:lpstr>
      <vt:lpstr>Session Topics</vt:lpstr>
      <vt:lpstr>The Language Hierarchy</vt:lpstr>
      <vt:lpstr>PowerPoint Presentation</vt:lpstr>
      <vt:lpstr>A Turing Machine</vt:lpstr>
      <vt:lpstr>The Tape</vt:lpstr>
      <vt:lpstr>The Tape</vt:lpstr>
      <vt:lpstr>PowerPoint Presentation</vt:lpstr>
      <vt:lpstr>PowerPoint Presentation</vt:lpstr>
      <vt:lpstr>The Input String</vt:lpstr>
      <vt:lpstr>States &amp; Transitions</vt:lpstr>
      <vt:lpstr>PowerPoint Presentation</vt:lpstr>
      <vt:lpstr>PowerPoint Presentation</vt:lpstr>
      <vt:lpstr>PowerPoint Presentation</vt:lpstr>
      <vt:lpstr>PowerPoint Presentation</vt:lpstr>
      <vt:lpstr>Determinism</vt:lpstr>
      <vt:lpstr>Partial Transition Function</vt:lpstr>
      <vt:lpstr>Halting</vt:lpstr>
      <vt:lpstr>PowerPoint Presentation</vt:lpstr>
      <vt:lpstr>Final States</vt:lpstr>
      <vt:lpstr>Acceptance</vt:lpstr>
      <vt:lpstr>Turing Machine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Infinite Loop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Prakash</cp:lastModifiedBy>
  <cp:revision>225</cp:revision>
  <dcterms:created xsi:type="dcterms:W3CDTF">2006-08-16T00:00:00Z</dcterms:created>
  <dcterms:modified xsi:type="dcterms:W3CDTF">2019-01-16T02:37:42Z</dcterms:modified>
</cp:coreProperties>
</file>