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86" r:id="rId2"/>
    <p:sldId id="388" r:id="rId3"/>
    <p:sldId id="389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90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3.wmf"/><Relationship Id="rId5" Type="http://schemas.openxmlformats.org/officeDocument/2006/relationships/image" Target="../media/image8.wmf"/><Relationship Id="rId10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3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0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2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9.wmf"/><Relationship Id="rId7" Type="http://schemas.openxmlformats.org/officeDocument/2006/relationships/image" Target="../media/image5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4.wmf"/><Relationship Id="rId5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23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39.wmf"/><Relationship Id="rId6" Type="http://schemas.openxmlformats.org/officeDocument/2006/relationships/image" Target="../media/image6.wmf"/><Relationship Id="rId5" Type="http://schemas.openxmlformats.org/officeDocument/2006/relationships/image" Target="../media/image4.wmf"/><Relationship Id="rId4" Type="http://schemas.openxmlformats.org/officeDocument/2006/relationships/image" Target="../media/image1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13.wmf"/><Relationship Id="rId6" Type="http://schemas.openxmlformats.org/officeDocument/2006/relationships/image" Target="../media/image11.wmf"/><Relationship Id="rId11" Type="http://schemas.openxmlformats.org/officeDocument/2006/relationships/image" Target="../media/image2.wmf"/><Relationship Id="rId5" Type="http://schemas.openxmlformats.org/officeDocument/2006/relationships/image" Target="../media/image10.wmf"/><Relationship Id="rId10" Type="http://schemas.openxmlformats.org/officeDocument/2006/relationships/image" Target="../media/image6.wmf"/><Relationship Id="rId4" Type="http://schemas.openxmlformats.org/officeDocument/2006/relationships/image" Target="../media/image9.wmf"/><Relationship Id="rId9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14.wmf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15.wmf"/><Relationship Id="rId6" Type="http://schemas.openxmlformats.org/officeDocument/2006/relationships/image" Target="../media/image9.wmf"/><Relationship Id="rId11" Type="http://schemas.openxmlformats.org/officeDocument/2006/relationships/image" Target="../media/image2.wmf"/><Relationship Id="rId5" Type="http://schemas.openxmlformats.org/officeDocument/2006/relationships/image" Target="../media/image8.wmf"/><Relationship Id="rId10" Type="http://schemas.openxmlformats.org/officeDocument/2006/relationships/image" Target="../media/image4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1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4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16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8.wmf"/><Relationship Id="rId5" Type="http://schemas.openxmlformats.org/officeDocument/2006/relationships/image" Target="../media/image8.wmf"/><Relationship Id="rId10" Type="http://schemas.openxmlformats.org/officeDocument/2006/relationships/image" Target="../media/image2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B1EC80-19A2-4712-8728-7F3778C9CCB7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ECA25FF-7E68-4692-B0FC-7C0D993C14FF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0F347D-CFAF-4BC2-B2D1-599E8182F44E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5D63BA4-8192-4124-9948-FED8FC970152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40A6512-325A-4AA1-A2C1-F02427485A7A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5A41AA7-5D6A-4F0F-A241-0B45219DF01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D7FCEA8-DC7C-4A82-B457-7E932975B7F2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74E4C4F-76A1-4180-AFC6-F502320F9C4F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10CE7D0-3702-4A8E-B14D-ECCC6B19D818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22821BB-7D4F-4DDD-8436-6E8CC7678771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34088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12.bin"/><Relationship Id="rId18" Type="http://schemas.openxmlformats.org/officeDocument/2006/relationships/oleObject" Target="../embeddings/oleObject115.bin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1.wmf"/><Relationship Id="rId29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1.bin"/><Relationship Id="rId24" Type="http://schemas.openxmlformats.org/officeDocument/2006/relationships/oleObject" Target="../embeddings/oleObject120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9.bin"/><Relationship Id="rId28" Type="http://schemas.openxmlformats.org/officeDocument/2006/relationships/oleObject" Target="../embeddings/oleObject123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18.bin"/><Relationship Id="rId27" Type="http://schemas.openxmlformats.org/officeDocument/2006/relationships/oleObject" Target="../embeddings/oleObject1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28.bin"/><Relationship Id="rId4" Type="http://schemas.openxmlformats.org/officeDocument/2006/relationships/image" Target="../media/image18.wmf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34.bin"/><Relationship Id="rId18" Type="http://schemas.openxmlformats.org/officeDocument/2006/relationships/oleObject" Target="../embeddings/oleObject137.bin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1.wmf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33.bin"/><Relationship Id="rId24" Type="http://schemas.openxmlformats.org/officeDocument/2006/relationships/oleObject" Target="../embeddings/oleObject142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41.bin"/><Relationship Id="rId28" Type="http://schemas.openxmlformats.org/officeDocument/2006/relationships/oleObject" Target="../embeddings/oleObject145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38.bin"/><Relationship Id="rId31" Type="http://schemas.openxmlformats.org/officeDocument/2006/relationships/image" Target="../media/image18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40.bin"/><Relationship Id="rId27" Type="http://schemas.openxmlformats.org/officeDocument/2006/relationships/oleObject" Target="../embeddings/oleObject144.bin"/><Relationship Id="rId30" Type="http://schemas.openxmlformats.org/officeDocument/2006/relationships/oleObject" Target="../embeddings/oleObject14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52.bin"/><Relationship Id="rId18" Type="http://schemas.openxmlformats.org/officeDocument/2006/relationships/oleObject" Target="../embeddings/oleObject155.bin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1.wmf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1.bin"/><Relationship Id="rId24" Type="http://schemas.openxmlformats.org/officeDocument/2006/relationships/oleObject" Target="../embeddings/oleObject160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9.bin"/><Relationship Id="rId28" Type="http://schemas.openxmlformats.org/officeDocument/2006/relationships/oleObject" Target="../embeddings/oleObject163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56.bin"/><Relationship Id="rId31" Type="http://schemas.openxmlformats.org/officeDocument/2006/relationships/image" Target="../media/image23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58.bin"/><Relationship Id="rId27" Type="http://schemas.openxmlformats.org/officeDocument/2006/relationships/oleObject" Target="../embeddings/oleObject162.bin"/><Relationship Id="rId30" Type="http://schemas.openxmlformats.org/officeDocument/2006/relationships/oleObject" Target="../embeddings/oleObject16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73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17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75.bin"/><Relationship Id="rId14" Type="http://schemas.openxmlformats.org/officeDocument/2006/relationships/oleObject" Target="../embeddings/oleObject1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180.bin"/><Relationship Id="rId21" Type="http://schemas.openxmlformats.org/officeDocument/2006/relationships/image" Target="../media/image7.wmf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20" Type="http://schemas.openxmlformats.org/officeDocument/2006/relationships/oleObject" Target="../embeddings/oleObject18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1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19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97.bin"/><Relationship Id="rId18" Type="http://schemas.openxmlformats.org/officeDocument/2006/relationships/oleObject" Target="../embeddings/oleObject201.bin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9.bin"/><Relationship Id="rId20" Type="http://schemas.openxmlformats.org/officeDocument/2006/relationships/oleObject" Target="../embeddings/oleObject20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image" Target="../media/image35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95.bin"/><Relationship Id="rId14" Type="http://schemas.openxmlformats.org/officeDocument/2006/relationships/oleObject" Target="../embeddings/oleObject198.bin"/><Relationship Id="rId22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208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0.bin"/><Relationship Id="rId12" Type="http://schemas.openxmlformats.org/officeDocument/2006/relationships/oleObject" Target="../embeddings/oleObject213.bin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11.bin"/><Relationship Id="rId14" Type="http://schemas.openxmlformats.org/officeDocument/2006/relationships/oleObject" Target="../embeddings/oleObject215.bin"/><Relationship Id="rId22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1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4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7.bin"/><Relationship Id="rId25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2.bin"/><Relationship Id="rId28" Type="http://schemas.openxmlformats.org/officeDocument/2006/relationships/oleObject" Target="../embeddings/oleObject35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9.bin"/><Relationship Id="rId31" Type="http://schemas.openxmlformats.org/officeDocument/2006/relationships/image" Target="../media/image2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Relationship Id="rId22" Type="http://schemas.openxmlformats.org/officeDocument/2006/relationships/image" Target="../media/image12.wmf"/><Relationship Id="rId27" Type="http://schemas.openxmlformats.org/officeDocument/2006/relationships/image" Target="../media/image5.wmf"/><Relationship Id="rId30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10.wmf"/><Relationship Id="rId26" Type="http://schemas.openxmlformats.org/officeDocument/2006/relationships/oleObject" Target="../embeddings/oleObject51.bin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46.bin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12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45.bin"/><Relationship Id="rId31" Type="http://schemas.openxmlformats.org/officeDocument/2006/relationships/image" Target="../media/image2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8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52.bin"/><Relationship Id="rId30" Type="http://schemas.openxmlformats.org/officeDocument/2006/relationships/oleObject" Target="../embeddings/oleObject5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3.bin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1.wmf"/><Relationship Id="rId29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8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7.bin"/><Relationship Id="rId28" Type="http://schemas.openxmlformats.org/officeDocument/2006/relationships/oleObject" Target="../embeddings/oleObject7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64.bin"/><Relationship Id="rId31" Type="http://schemas.openxmlformats.org/officeDocument/2006/relationships/image" Target="../media/image2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66.bin"/><Relationship Id="rId27" Type="http://schemas.openxmlformats.org/officeDocument/2006/relationships/oleObject" Target="../embeddings/oleObject70.bin"/><Relationship Id="rId30" Type="http://schemas.openxmlformats.org/officeDocument/2006/relationships/oleObject" Target="../embeddings/oleObject7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1.bin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1.wmf"/><Relationship Id="rId29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7.bin"/><Relationship Id="rId24" Type="http://schemas.openxmlformats.org/officeDocument/2006/relationships/oleObject" Target="../embeddings/oleObject86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5.bin"/><Relationship Id="rId28" Type="http://schemas.openxmlformats.org/officeDocument/2006/relationships/oleObject" Target="../embeddings/oleObject89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84.bin"/><Relationship Id="rId27" Type="http://schemas.openxmlformats.org/officeDocument/2006/relationships/oleObject" Target="../embeddings/oleObject8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.wmf"/><Relationship Id="rId26" Type="http://schemas.openxmlformats.org/officeDocument/2006/relationships/oleObject" Target="../embeddings/oleObject104.bin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99.bin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94.bin"/><Relationship Id="rId24" Type="http://schemas.openxmlformats.org/officeDocument/2006/relationships/oleObject" Target="../embeddings/oleObject102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2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0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3200" dirty="0" err="1" smtClean="0"/>
              <a:t>P.Padma</a:t>
            </a:r>
            <a:r>
              <a:rPr lang="en-IN" sz="3200" dirty="0" smtClean="0"/>
              <a:t> </a:t>
            </a:r>
            <a:r>
              <a:rPr lang="en-IN" sz="3200" dirty="0" err="1"/>
              <a:t>Priya</a:t>
            </a:r>
            <a:r>
              <a:rPr lang="en-IN" sz="3200" dirty="0"/>
              <a:t> </a:t>
            </a:r>
            <a:r>
              <a:rPr lang="en-IN" sz="3200" dirty="0" err="1" smtClean="0"/>
              <a:t>Dharishini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275338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3: </a:t>
            </a:r>
            <a:r>
              <a:rPr lang="en-US" altLang="en-US" sz="2800" dirty="0"/>
              <a:t>Deterministic Finite </a:t>
            </a:r>
            <a:r>
              <a:rPr lang="en-US" altLang="en-US" sz="2800" dirty="0" smtClean="0"/>
              <a:t>Accepter-2 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52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33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2286000" y="5702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4876800" y="5702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61722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75438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7391400" y="5549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1676400" y="6032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41148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5410200" y="6007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6705600" y="6007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23622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2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Oval 15"/>
          <p:cNvSpPr>
            <a:spLocks noChangeArrowheads="1"/>
          </p:cNvSpPr>
          <p:nvPr/>
        </p:nvSpPr>
        <p:spPr bwMode="auto">
          <a:xfrm>
            <a:off x="3581400" y="5702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28" name="Object 16"/>
          <p:cNvGraphicFramePr>
            <a:graphicFrameLocks noChangeAspect="1"/>
          </p:cNvGraphicFramePr>
          <p:nvPr/>
        </p:nvGraphicFramePr>
        <p:xfrm>
          <a:off x="3695701" y="57023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3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1" y="57023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4965701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1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6261101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1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76200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6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2" name="Line 20"/>
          <p:cNvSpPr>
            <a:spLocks noChangeShapeType="1"/>
          </p:cNvSpPr>
          <p:nvPr/>
        </p:nvSpPr>
        <p:spPr bwMode="auto">
          <a:xfrm>
            <a:off x="28194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3048001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43434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5" name="Object 23"/>
          <p:cNvGraphicFramePr>
            <a:graphicFrameLocks noChangeAspect="1"/>
          </p:cNvGraphicFramePr>
          <p:nvPr/>
        </p:nvGraphicFramePr>
        <p:xfrm>
          <a:off x="56388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6934201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7" name="Oval 25"/>
          <p:cNvSpPr>
            <a:spLocks noChangeArrowheads="1"/>
          </p:cNvSpPr>
          <p:nvPr/>
        </p:nvSpPr>
        <p:spPr bwMode="auto">
          <a:xfrm>
            <a:off x="69469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38" name="Object 26"/>
          <p:cNvGraphicFramePr>
            <a:graphicFrameLocks noChangeAspect="1"/>
          </p:cNvGraphicFramePr>
          <p:nvPr/>
        </p:nvGraphicFramePr>
        <p:xfrm>
          <a:off x="7023101" y="4419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1" y="4419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9" name="Object 27"/>
          <p:cNvGraphicFramePr>
            <a:graphicFrameLocks noChangeAspect="1"/>
          </p:cNvGraphicFramePr>
          <p:nvPr/>
        </p:nvGraphicFramePr>
        <p:xfrm>
          <a:off x="3886201" y="52451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52451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0" name="Object 28"/>
          <p:cNvGraphicFramePr>
            <a:graphicFrameLocks noChangeAspect="1"/>
          </p:cNvGraphicFramePr>
          <p:nvPr/>
        </p:nvGraphicFramePr>
        <p:xfrm>
          <a:off x="5105401" y="5321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5321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1" name="Object 29"/>
          <p:cNvGraphicFramePr>
            <a:graphicFrameLocks noChangeAspect="1"/>
          </p:cNvGraphicFramePr>
          <p:nvPr/>
        </p:nvGraphicFramePr>
        <p:xfrm>
          <a:off x="6400800" y="5245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245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2" name="Object 30"/>
          <p:cNvGraphicFramePr>
            <a:graphicFrameLocks noChangeAspect="1"/>
          </p:cNvGraphicFramePr>
          <p:nvPr/>
        </p:nvGraphicFramePr>
        <p:xfrm>
          <a:off x="2514600" y="51689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689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3" name="Freeform 31"/>
          <p:cNvSpPr>
            <a:spLocks/>
          </p:cNvSpPr>
          <p:nvPr/>
        </p:nvSpPr>
        <p:spPr bwMode="auto">
          <a:xfrm>
            <a:off x="6781800" y="36449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44" name="Object 32"/>
          <p:cNvGraphicFramePr>
            <a:graphicFrameLocks noChangeAspect="1"/>
          </p:cNvGraphicFramePr>
          <p:nvPr/>
        </p:nvGraphicFramePr>
        <p:xfrm>
          <a:off x="6794501" y="32004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1" y="32004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5" name="Line 33"/>
          <p:cNvSpPr>
            <a:spLocks noChangeShapeType="1"/>
          </p:cNvSpPr>
          <p:nvPr/>
        </p:nvSpPr>
        <p:spPr bwMode="auto">
          <a:xfrm flipV="1">
            <a:off x="65532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6" name="Freeform 34"/>
          <p:cNvSpPr>
            <a:spLocks/>
          </p:cNvSpPr>
          <p:nvPr/>
        </p:nvSpPr>
        <p:spPr bwMode="auto">
          <a:xfrm>
            <a:off x="5257800" y="47879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7" name="Freeform 35"/>
          <p:cNvSpPr>
            <a:spLocks/>
          </p:cNvSpPr>
          <p:nvPr/>
        </p:nvSpPr>
        <p:spPr bwMode="auto">
          <a:xfrm>
            <a:off x="3962400" y="45974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8" name="Freeform 36"/>
          <p:cNvSpPr>
            <a:spLocks/>
          </p:cNvSpPr>
          <p:nvPr/>
        </p:nvSpPr>
        <p:spPr bwMode="auto">
          <a:xfrm>
            <a:off x="2667000" y="39751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49" name="Group 37"/>
          <p:cNvGrpSpPr>
            <a:grpSpLocks/>
          </p:cNvGrpSpPr>
          <p:nvPr/>
        </p:nvGrpSpPr>
        <p:grpSpPr bwMode="auto">
          <a:xfrm>
            <a:off x="7391401" y="4965700"/>
            <a:ext cx="900113" cy="609600"/>
            <a:chOff x="4224" y="1824"/>
            <a:chExt cx="567" cy="384"/>
          </a:xfrm>
        </p:grpSpPr>
        <p:graphicFrame>
          <p:nvGraphicFramePr>
            <p:cNvPr id="90150" name="Object 3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37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51" name="Line 3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01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16606"/>
              </p:ext>
            </p:extLst>
          </p:nvPr>
        </p:nvGraphicFramePr>
        <p:xfrm>
          <a:off x="304800" y="1219200"/>
          <a:ext cx="3860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8" name="Equation" r:id="rId28" imgW="3860640" imgH="3657600" progId="Equation.3">
                  <p:embed/>
                </p:oleObj>
              </mc:Choice>
              <mc:Fallback>
                <p:oleObj name="Equation" r:id="rId28" imgW="3860640" imgH="365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38608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Recursive Definition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93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Languages Accepted by DFAs</a:t>
            </a:r>
            <a:endParaRPr lang="en-US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Take DFA </a:t>
            </a:r>
          </a:p>
          <a:p>
            <a:r>
              <a:rPr lang="en-US" altLang="en-US" dirty="0" smtClean="0">
                <a:solidFill>
                  <a:srgbClr val="009900"/>
                </a:solidFill>
              </a:rPr>
              <a:t>Definition</a:t>
            </a:r>
            <a:r>
              <a:rPr lang="en-US" altLang="en-US" dirty="0">
                <a:solidFill>
                  <a:srgbClr val="009900"/>
                </a:solidFill>
              </a:rPr>
              <a:t>:</a:t>
            </a:r>
          </a:p>
          <a:p>
            <a:pPr marL="457200" lvl="1" indent="0" algn="just">
              <a:buNone/>
            </a:pPr>
            <a:r>
              <a:rPr lang="en-US" altLang="en-US" sz="3200" dirty="0"/>
              <a:t>The language           </a:t>
            </a:r>
            <a:r>
              <a:rPr lang="en-US" altLang="en-US" sz="3200" dirty="0" smtClean="0"/>
              <a:t>contains all </a:t>
            </a:r>
            <a:r>
              <a:rPr lang="en-US" altLang="en-US" sz="3200" dirty="0"/>
              <a:t>input strings accepted by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algn="just"/>
            <a:endParaRPr lang="en-US" altLang="en-US" dirty="0"/>
          </a:p>
          <a:p>
            <a:pPr marL="457200" lvl="1" indent="0" algn="just">
              <a:buNone/>
            </a:pPr>
            <a:r>
              <a:rPr lang="en-US" altLang="en-US" dirty="0" smtClean="0"/>
              <a:t>		= </a:t>
            </a:r>
            <a:r>
              <a:rPr lang="en-US" altLang="en-US" dirty="0"/>
              <a:t>{ strings that drive       to a final state}   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25440"/>
              </p:ext>
            </p:extLst>
          </p:nvPr>
        </p:nvGraphicFramePr>
        <p:xfrm>
          <a:off x="2832100" y="17399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2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17399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945009"/>
              </p:ext>
            </p:extLst>
          </p:nvPr>
        </p:nvGraphicFramePr>
        <p:xfrm>
          <a:off x="3276600" y="2819400"/>
          <a:ext cx="1181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3" name="Equation" r:id="rId5" imgW="1180800" imgH="558720" progId="Equation.3">
                  <p:embed/>
                </p:oleObj>
              </mc:Choice>
              <mc:Fallback>
                <p:oleObj name="Equation" r:id="rId5" imgW="11808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19400"/>
                        <a:ext cx="11811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063411"/>
              </p:ext>
            </p:extLst>
          </p:nvPr>
        </p:nvGraphicFramePr>
        <p:xfrm>
          <a:off x="3200400" y="34163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4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163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77732"/>
              </p:ext>
            </p:extLst>
          </p:nvPr>
        </p:nvGraphicFramePr>
        <p:xfrm>
          <a:off x="5334000" y="44958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5" name="Equation" r:id="rId8" imgW="419040" imgH="380880" progId="Equation.3">
                  <p:embed/>
                </p:oleObj>
              </mc:Choice>
              <mc:Fallback>
                <p:oleObj name="Equation" r:id="rId8" imgW="419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95800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94540"/>
              </p:ext>
            </p:extLst>
          </p:nvPr>
        </p:nvGraphicFramePr>
        <p:xfrm>
          <a:off x="1066800" y="4419600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6" name="Equation" r:id="rId10" imgW="1180800" imgH="558720" progId="Equation.3">
                  <p:embed/>
                </p:oleObj>
              </mc:Choice>
              <mc:Fallback>
                <p:oleObj name="Equation" r:id="rId10" imgW="11808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1181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6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2209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4800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6096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7467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7315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600200" y="5118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40386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340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6629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2286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2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3505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3619501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3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1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4889501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1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18"/>
          <p:cNvGraphicFramePr>
            <a:graphicFrameLocks noChangeAspect="1"/>
          </p:cNvGraphicFramePr>
          <p:nvPr/>
        </p:nvGraphicFramePr>
        <p:xfrm>
          <a:off x="6184901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7543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6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27432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2971801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4267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5562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6858001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6870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70" name="Object 26"/>
          <p:cNvGraphicFramePr>
            <a:graphicFrameLocks noChangeAspect="1"/>
          </p:cNvGraphicFramePr>
          <p:nvPr/>
        </p:nvGraphicFramePr>
        <p:xfrm>
          <a:off x="6946901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7"/>
          <p:cNvGraphicFramePr>
            <a:graphicFrameLocks noChangeAspect="1"/>
          </p:cNvGraphicFramePr>
          <p:nvPr/>
        </p:nvGraphicFramePr>
        <p:xfrm>
          <a:off x="3810001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2" name="Object 28"/>
          <p:cNvGraphicFramePr>
            <a:graphicFrameLocks noChangeAspect="1"/>
          </p:cNvGraphicFramePr>
          <p:nvPr/>
        </p:nvGraphicFramePr>
        <p:xfrm>
          <a:off x="5029201" y="4406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406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6324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2438400" y="42545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545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5" name="Freeform 31"/>
          <p:cNvSpPr>
            <a:spLocks/>
          </p:cNvSpPr>
          <p:nvPr/>
        </p:nvSpPr>
        <p:spPr bwMode="auto">
          <a:xfrm>
            <a:off x="6705600" y="27305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6718301" y="22860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22860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7" name="Line 33"/>
          <p:cNvSpPr>
            <a:spLocks noChangeShapeType="1"/>
          </p:cNvSpPr>
          <p:nvPr/>
        </p:nvSpPr>
        <p:spPr bwMode="auto">
          <a:xfrm flipV="1">
            <a:off x="6477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Freeform 34"/>
          <p:cNvSpPr>
            <a:spLocks/>
          </p:cNvSpPr>
          <p:nvPr/>
        </p:nvSpPr>
        <p:spPr bwMode="auto">
          <a:xfrm>
            <a:off x="5181600" y="38735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9" name="Freeform 35"/>
          <p:cNvSpPr>
            <a:spLocks/>
          </p:cNvSpPr>
          <p:nvPr/>
        </p:nvSpPr>
        <p:spPr bwMode="auto">
          <a:xfrm>
            <a:off x="3886200" y="36830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Freeform 36"/>
          <p:cNvSpPr>
            <a:spLocks/>
          </p:cNvSpPr>
          <p:nvPr/>
        </p:nvSpPr>
        <p:spPr bwMode="auto">
          <a:xfrm>
            <a:off x="2590800" y="30607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81" name="Group 37"/>
          <p:cNvGrpSpPr>
            <a:grpSpLocks/>
          </p:cNvGrpSpPr>
          <p:nvPr/>
        </p:nvGrpSpPr>
        <p:grpSpPr bwMode="auto">
          <a:xfrm>
            <a:off x="7315201" y="4051300"/>
            <a:ext cx="900113" cy="609600"/>
            <a:chOff x="4224" y="1824"/>
            <a:chExt cx="567" cy="384"/>
          </a:xfrm>
        </p:grpSpPr>
        <p:graphicFrame>
          <p:nvGraphicFramePr>
            <p:cNvPr id="57382" name="Object 3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37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3" name="Line 3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7384" name="Object 40"/>
          <p:cNvGraphicFramePr>
            <a:graphicFrameLocks noChangeAspect="1"/>
          </p:cNvGraphicFramePr>
          <p:nvPr/>
        </p:nvGraphicFramePr>
        <p:xfrm>
          <a:off x="977900" y="1092200"/>
          <a:ext cx="304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8" name="Equation" r:id="rId28" imgW="3047760" imgH="558720" progId="Equation.3">
                  <p:embed/>
                </p:oleObj>
              </mc:Choice>
              <mc:Fallback>
                <p:oleObj name="Equation" r:id="rId28" imgW="3047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092200"/>
                        <a:ext cx="304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1295400" y="1828800"/>
            <a:ext cx="7391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87" name="Object 43"/>
          <p:cNvGraphicFramePr>
            <a:graphicFrameLocks noChangeAspect="1"/>
          </p:cNvGraphicFramePr>
          <p:nvPr/>
        </p:nvGraphicFramePr>
        <p:xfrm>
          <a:off x="8077200" y="12192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9" name="Equation" r:id="rId30" imgW="545760" imgH="393480" progId="Equation.3">
                  <p:embed/>
                </p:oleObj>
              </mc:Choice>
              <mc:Fallback>
                <p:oleObj name="Equation" r:id="rId30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2192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9" name="Text Box 45"/>
          <p:cNvSpPr txBox="1">
            <a:spLocks noChangeArrowheads="1"/>
          </p:cNvSpPr>
          <p:nvPr/>
        </p:nvSpPr>
        <p:spPr bwMode="auto">
          <a:xfrm>
            <a:off x="7162801" y="5486400"/>
            <a:ext cx="1146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14555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2209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4800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6096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7467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7315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 flipV="1">
            <a:off x="1600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4038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 flipV="1">
            <a:off x="5486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6629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2286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3505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3619501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1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4889501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1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6184901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7543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2895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2971801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/>
        </p:nvGraphicFramePr>
        <p:xfrm>
          <a:off x="4267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4"/>
          <p:cNvGraphicFramePr>
            <a:graphicFrameLocks noChangeAspect="1"/>
          </p:cNvGraphicFramePr>
          <p:nvPr/>
        </p:nvGraphicFramePr>
        <p:xfrm>
          <a:off x="5562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5"/>
          <p:cNvGraphicFramePr>
            <a:graphicFrameLocks noChangeAspect="1"/>
          </p:cNvGraphicFramePr>
          <p:nvPr/>
        </p:nvGraphicFramePr>
        <p:xfrm>
          <a:off x="6858001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4" name="Oval 26"/>
          <p:cNvSpPr>
            <a:spLocks noChangeArrowheads="1"/>
          </p:cNvSpPr>
          <p:nvPr/>
        </p:nvSpPr>
        <p:spPr bwMode="auto">
          <a:xfrm>
            <a:off x="6870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6946901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3810001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29"/>
          <p:cNvGraphicFramePr>
            <a:graphicFrameLocks noChangeAspect="1"/>
          </p:cNvGraphicFramePr>
          <p:nvPr/>
        </p:nvGraphicFramePr>
        <p:xfrm>
          <a:off x="52578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30"/>
          <p:cNvGraphicFramePr>
            <a:graphicFrameLocks noChangeAspect="1"/>
          </p:cNvGraphicFramePr>
          <p:nvPr/>
        </p:nvGraphicFramePr>
        <p:xfrm>
          <a:off x="6324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9" name="Object 31"/>
          <p:cNvGraphicFramePr>
            <a:graphicFrameLocks noChangeAspect="1"/>
          </p:cNvGraphicFramePr>
          <p:nvPr/>
        </p:nvGraphicFramePr>
        <p:xfrm>
          <a:off x="2514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0" name="Freeform 32"/>
          <p:cNvSpPr>
            <a:spLocks/>
          </p:cNvSpPr>
          <p:nvPr/>
        </p:nvSpPr>
        <p:spPr bwMode="auto">
          <a:xfrm>
            <a:off x="6705600" y="27305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401" name="Object 33"/>
          <p:cNvGraphicFramePr>
            <a:graphicFrameLocks noChangeAspect="1"/>
          </p:cNvGraphicFramePr>
          <p:nvPr/>
        </p:nvGraphicFramePr>
        <p:xfrm>
          <a:off x="6718301" y="22860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22860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2" name="Line 34"/>
          <p:cNvSpPr>
            <a:spLocks noChangeShapeType="1"/>
          </p:cNvSpPr>
          <p:nvPr/>
        </p:nvSpPr>
        <p:spPr bwMode="auto">
          <a:xfrm flipV="1">
            <a:off x="6477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Freeform 35"/>
          <p:cNvSpPr>
            <a:spLocks/>
          </p:cNvSpPr>
          <p:nvPr/>
        </p:nvSpPr>
        <p:spPr bwMode="auto">
          <a:xfrm>
            <a:off x="5257800" y="3873500"/>
            <a:ext cx="1676400" cy="8509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Freeform 36"/>
          <p:cNvSpPr>
            <a:spLocks/>
          </p:cNvSpPr>
          <p:nvPr/>
        </p:nvSpPr>
        <p:spPr bwMode="auto">
          <a:xfrm>
            <a:off x="3886200" y="36830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Freeform 37"/>
          <p:cNvSpPr>
            <a:spLocks/>
          </p:cNvSpPr>
          <p:nvPr/>
        </p:nvSpPr>
        <p:spPr bwMode="auto">
          <a:xfrm>
            <a:off x="2667000" y="3124200"/>
            <a:ext cx="4267200" cy="15875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406" name="Group 38"/>
          <p:cNvGrpSpPr>
            <a:grpSpLocks/>
          </p:cNvGrpSpPr>
          <p:nvPr/>
        </p:nvGrpSpPr>
        <p:grpSpPr bwMode="auto">
          <a:xfrm>
            <a:off x="7315201" y="4051300"/>
            <a:ext cx="900113" cy="609600"/>
            <a:chOff x="4224" y="1824"/>
            <a:chExt cx="567" cy="384"/>
          </a:xfrm>
        </p:grpSpPr>
        <p:graphicFrame>
          <p:nvGraphicFramePr>
            <p:cNvPr id="58407" name="Object 39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61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8409" name="Object 41"/>
          <p:cNvGraphicFramePr>
            <a:graphicFrameLocks noChangeAspect="1"/>
          </p:cNvGraphicFramePr>
          <p:nvPr/>
        </p:nvGraphicFramePr>
        <p:xfrm>
          <a:off x="679450" y="1092200"/>
          <a:ext cx="420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2" name="Equation" r:id="rId28" imgW="4203360" imgH="558720" progId="Equation.3">
                  <p:embed/>
                </p:oleObj>
              </mc:Choice>
              <mc:Fallback>
                <p:oleObj name="Equation" r:id="rId28" imgW="42033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092200"/>
                        <a:ext cx="4203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1295400" y="1828800"/>
            <a:ext cx="7391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411" name="Object 43"/>
          <p:cNvGraphicFramePr>
            <a:graphicFrameLocks noChangeAspect="1"/>
          </p:cNvGraphicFramePr>
          <p:nvPr/>
        </p:nvGraphicFramePr>
        <p:xfrm>
          <a:off x="8153400" y="12192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3" name="Equation" r:id="rId30" imgW="545760" imgH="393480" progId="Equation.3">
                  <p:embed/>
                </p:oleObj>
              </mc:Choice>
              <mc:Fallback>
                <p:oleObj name="Equation" r:id="rId30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2192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7162801" y="5486400"/>
            <a:ext cx="804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</p:txBody>
      </p:sp>
      <p:sp>
        <p:nvSpPr>
          <p:cNvPr id="58413" name="Oval 45"/>
          <p:cNvSpPr>
            <a:spLocks noChangeArrowheads="1"/>
          </p:cNvSpPr>
          <p:nvPr/>
        </p:nvSpPr>
        <p:spPr bwMode="auto">
          <a:xfrm>
            <a:off x="20574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4" name="Oval 46"/>
          <p:cNvSpPr>
            <a:spLocks noChangeArrowheads="1"/>
          </p:cNvSpPr>
          <p:nvPr/>
        </p:nvSpPr>
        <p:spPr bwMode="auto">
          <a:xfrm>
            <a:off x="4648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4495801" y="5486400"/>
            <a:ext cx="804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1752601" y="5486400"/>
            <a:ext cx="804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</p:txBody>
      </p:sp>
      <p:sp>
        <p:nvSpPr>
          <p:cNvPr id="58417" name="Rectangle 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Formally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For </a:t>
            </a:r>
            <a:r>
              <a:rPr lang="en-US" altLang="en-US" dirty="0"/>
              <a:t>a DFA</a:t>
            </a:r>
          </a:p>
          <a:p>
            <a:r>
              <a:rPr lang="en-US" altLang="en-US" dirty="0" smtClean="0"/>
              <a:t>Language </a:t>
            </a:r>
            <a:r>
              <a:rPr lang="en-US" altLang="en-US" dirty="0"/>
              <a:t>accepted by       </a:t>
            </a:r>
            <a:r>
              <a:rPr lang="en-US" altLang="en-US" dirty="0" smtClean="0"/>
              <a:t>  :</a:t>
            </a: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91999"/>
              </p:ext>
            </p:extLst>
          </p:nvPr>
        </p:nvGraphicFramePr>
        <p:xfrm>
          <a:off x="2743200" y="1676400"/>
          <a:ext cx="3886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0" name="Equation" r:id="rId3" imgW="3886200" imgH="583920" progId="Equation.3">
                  <p:embed/>
                </p:oleObj>
              </mc:Choice>
              <mc:Fallback>
                <p:oleObj name="Equation" r:id="rId3" imgW="3886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3886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03682"/>
              </p:ext>
            </p:extLst>
          </p:nvPr>
        </p:nvGraphicFramePr>
        <p:xfrm>
          <a:off x="4724400" y="22860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1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860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676400" y="3581401"/>
          <a:ext cx="6477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2" name="Equation" r:id="rId7" imgW="6476760" imgH="583920" progId="Equation.3">
                  <p:embed/>
                </p:oleObj>
              </mc:Choice>
              <mc:Fallback>
                <p:oleObj name="Equation" r:id="rId7" imgW="64767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1"/>
                        <a:ext cx="6477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2286000" y="4114800"/>
            <a:ext cx="21336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143000" y="4800600"/>
            <a:ext cx="1015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alphabet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200400" y="4932364"/>
            <a:ext cx="1085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transition</a:t>
            </a:r>
          </a:p>
          <a:p>
            <a:r>
              <a:rPr lang="en-US" altLang="en-US"/>
              <a:t>function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V="1">
            <a:off x="4267200" y="4114800"/>
            <a:ext cx="9144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5715000" y="4932364"/>
            <a:ext cx="7056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initial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 flipV="1">
            <a:off x="6248400" y="4191000"/>
            <a:ext cx="76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H="1" flipV="1">
            <a:off x="7848600" y="41910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7543800" y="4932364"/>
            <a:ext cx="734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final</a:t>
            </a:r>
          </a:p>
          <a:p>
            <a:r>
              <a:rPr lang="en-US" altLang="en-US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20709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Language accepted by    </a:t>
            </a:r>
            <a:r>
              <a:rPr lang="en-US" altLang="en-US" dirty="0" smtClean="0"/>
              <a:t>   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Language </a:t>
            </a:r>
            <a:r>
              <a:rPr lang="en-US" altLang="en-US" dirty="0"/>
              <a:t>rejected by      :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323217"/>
              </p:ext>
            </p:extLst>
          </p:nvPr>
        </p:nvGraphicFramePr>
        <p:xfrm>
          <a:off x="1695450" y="2617787"/>
          <a:ext cx="6477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6" name="Equation" r:id="rId3" imgW="6476760" imgH="583920" progId="Equation.3">
                  <p:embed/>
                </p:oleObj>
              </mc:Choice>
              <mc:Fallback>
                <p:oleObj name="Equation" r:id="rId3" imgW="64767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617787"/>
                        <a:ext cx="6477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44275"/>
              </p:ext>
            </p:extLst>
          </p:nvPr>
        </p:nvGraphicFramePr>
        <p:xfrm>
          <a:off x="4762500" y="17526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7" name="Equation" r:id="rId5" imgW="419040" imgH="380880" progId="Equation.3">
                  <p:embed/>
                </p:oleObj>
              </mc:Choice>
              <mc:Fallback>
                <p:oleObj name="Equation" r:id="rId5" imgW="419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752600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695450" y="4895850"/>
          <a:ext cx="6477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" name="Equation" r:id="rId7" imgW="6476760" imgH="609480" progId="Equation.3">
                  <p:embed/>
                </p:oleObj>
              </mc:Choice>
              <mc:Fallback>
                <p:oleObj name="Equation" r:id="rId7" imgW="64767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895850"/>
                        <a:ext cx="6477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732813"/>
              </p:ext>
            </p:extLst>
          </p:nvPr>
        </p:nvGraphicFramePr>
        <p:xfrm>
          <a:off x="4495800" y="41148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9" name="Equation" r:id="rId9" imgW="419040" imgH="380880" progId="Equation.3">
                  <p:embed/>
                </p:oleObj>
              </mc:Choice>
              <mc:Fallback>
                <p:oleObj name="Equation" r:id="rId9" imgW="419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14800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Examples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8392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Freeform 12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Freeform 13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9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0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1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2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4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2895600" y="1519239"/>
          <a:ext cx="40767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5" name="Equation" r:id="rId16" imgW="4076640" imgH="711000" progId="Equation.3">
                  <p:embed/>
                </p:oleObj>
              </mc:Choice>
              <mc:Fallback>
                <p:oleObj name="Equation" r:id="rId16" imgW="4076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19239"/>
                        <a:ext cx="40767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4495801" y="5334000"/>
            <a:ext cx="804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7162801" y="5257800"/>
            <a:ext cx="1082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trap state</a:t>
            </a:r>
          </a:p>
        </p:txBody>
      </p:sp>
    </p:spTree>
    <p:extLst>
      <p:ext uri="{BB962C8B-B14F-4D97-AF65-F5344CB8AC3E}">
        <p14:creationId xmlns:p14="http://schemas.microsoft.com/office/powerpoint/2010/main" val="5290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388458"/>
              </p:ext>
            </p:extLst>
          </p:nvPr>
        </p:nvGraphicFramePr>
        <p:xfrm>
          <a:off x="1162050" y="1752600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0" name="Equation" r:id="rId3" imgW="1180800" imgH="558720" progId="Equation.3">
                  <p:embed/>
                </p:oleObj>
              </mc:Choice>
              <mc:Fallback>
                <p:oleObj name="Equation" r:id="rId3" imgW="11808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752600"/>
                        <a:ext cx="1181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441258" y="1752600"/>
            <a:ext cx="49335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= </a:t>
            </a:r>
            <a:r>
              <a:rPr lang="en-US" altLang="en-US" sz="2800" dirty="0"/>
              <a:t>{ all substrings with prefix       </a:t>
            </a:r>
            <a:r>
              <a:rPr lang="en-US" altLang="en-US" sz="2800" dirty="0" smtClean="0"/>
              <a:t>  }</a:t>
            </a:r>
            <a:endParaRPr lang="en-US" altLang="en-US" sz="2800" dirty="0"/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757129"/>
              </p:ext>
            </p:extLst>
          </p:nvPr>
        </p:nvGraphicFramePr>
        <p:xfrm>
          <a:off x="6497916" y="1803399"/>
          <a:ext cx="512484" cy="40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1" name="Equation" r:id="rId5" imgW="545760" imgH="431640" progId="Equation.3">
                  <p:embed/>
                </p:oleObj>
              </mc:Choice>
              <mc:Fallback>
                <p:oleObj name="Equation" r:id="rId5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916" y="1803399"/>
                        <a:ext cx="512484" cy="406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1676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4876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7848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1066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76200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2362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55626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Freeform 15"/>
          <p:cNvSpPr>
            <a:spLocks/>
          </p:cNvSpPr>
          <p:nvPr/>
        </p:nvSpPr>
        <p:spPr bwMode="auto">
          <a:xfrm>
            <a:off x="7696200" y="23622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3429001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2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6553200" y="358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3" name="Equation" r:id="rId9" imgW="279360" imgH="380880" progId="Equation.3">
                  <p:embed/>
                </p:oleObj>
              </mc:Choice>
              <mc:Fallback>
                <p:oleObj name="Equation" r:id="rId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8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7772401" y="19050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4" name="Equation" r:id="rId11" imgW="672840" imgH="444240" progId="Equation.3">
                  <p:embed/>
                </p:oleObj>
              </mc:Choice>
              <mc:Fallback>
                <p:oleObj name="Equation" r:id="rId11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19050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1828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5" name="Equation" r:id="rId13" imgW="419040" imgH="469800" progId="Equation.3">
                  <p:embed/>
                </p:oleObj>
              </mc:Choice>
              <mc:Fallback>
                <p:oleObj name="Equation" r:id="rId1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5067301" y="3657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6" name="Equation" r:id="rId15" imgW="342720" imgH="469800" progId="Equation.3">
                  <p:embed/>
                </p:oleObj>
              </mc:Choice>
              <mc:Fallback>
                <p:oleObj name="Equation" r:id="rId1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1" y="36576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7937501" y="3657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7" name="Equation" r:id="rId17" imgW="393480" imgH="469800" progId="Equation.3">
                  <p:embed/>
                </p:oleObj>
              </mc:Choice>
              <mc:Fallback>
                <p:oleObj name="Equation" r:id="rId1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1" y="3657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7543801" y="4419600"/>
            <a:ext cx="1146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accept</a:t>
            </a:r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4876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2209800" y="41910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Freeform 27"/>
          <p:cNvSpPr>
            <a:spLocks/>
          </p:cNvSpPr>
          <p:nvPr/>
        </p:nvSpPr>
        <p:spPr bwMode="auto">
          <a:xfrm>
            <a:off x="5562600" y="5384800"/>
            <a:ext cx="838200" cy="812800"/>
          </a:xfrm>
          <a:custGeom>
            <a:avLst/>
            <a:gdLst>
              <a:gd name="T0" fmla="*/ 0 w 528"/>
              <a:gd name="T1" fmla="*/ 160 h 512"/>
              <a:gd name="T2" fmla="*/ 336 w 528"/>
              <a:gd name="T3" fmla="*/ 16 h 512"/>
              <a:gd name="T4" fmla="*/ 528 w 528"/>
              <a:gd name="T5" fmla="*/ 256 h 512"/>
              <a:gd name="T6" fmla="*/ 336 w 528"/>
              <a:gd name="T7" fmla="*/ 496 h 512"/>
              <a:gd name="T8" fmla="*/ 0 w 528"/>
              <a:gd name="T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88" name="Object 28"/>
          <p:cNvGraphicFramePr>
            <a:graphicFrameLocks noChangeAspect="1"/>
          </p:cNvGraphicFramePr>
          <p:nvPr/>
        </p:nvGraphicFramePr>
        <p:xfrm>
          <a:off x="6553201" y="5562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8" name="Equation" r:id="rId19" imgW="672840" imgH="444240" progId="Equation.3">
                  <p:embed/>
                </p:oleObj>
              </mc:Choice>
              <mc:Fallback>
                <p:oleObj name="Equation" r:id="rId1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5562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Line 30"/>
          <p:cNvSpPr>
            <a:spLocks noChangeShapeType="1"/>
          </p:cNvSpPr>
          <p:nvPr/>
        </p:nvSpPr>
        <p:spPr bwMode="auto">
          <a:xfrm flipV="1">
            <a:off x="5181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5003801" y="5562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9" name="Equation" r:id="rId20" imgW="393480" imgH="469800" progId="Equation.3">
                  <p:embed/>
                </p:oleObj>
              </mc:Choice>
              <mc:Fallback>
                <p:oleObj name="Equation" r:id="rId20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1" y="5562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2"/>
          <p:cNvGraphicFramePr>
            <a:graphicFrameLocks noChangeAspect="1"/>
          </p:cNvGraphicFramePr>
          <p:nvPr/>
        </p:nvGraphicFramePr>
        <p:xfrm>
          <a:off x="5257801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0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/>
          <p:cNvGraphicFramePr>
            <a:graphicFrameLocks noChangeAspect="1"/>
          </p:cNvGraphicFramePr>
          <p:nvPr/>
        </p:nvGraphicFramePr>
        <p:xfrm>
          <a:off x="3505200" y="4572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1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1519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20813"/>
              </p:ext>
            </p:extLst>
          </p:nvPr>
        </p:nvGraphicFramePr>
        <p:xfrm>
          <a:off x="1600200" y="1385887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6" name="Equation" r:id="rId3" imgW="914400" imgH="444240" progId="Equation.3">
                  <p:embed/>
                </p:oleObj>
              </mc:Choice>
              <mc:Fallback>
                <p:oleObj name="Equation" r:id="rId3" imgW="91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85887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654869" y="1295400"/>
            <a:ext cx="62605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= </a:t>
            </a:r>
            <a:r>
              <a:rPr lang="en-US" altLang="en-US" sz="2800" dirty="0"/>
              <a:t>{ all strings </a:t>
            </a:r>
            <a:r>
              <a:rPr lang="en-US" altLang="en-US" sz="2800" dirty="0" smtClean="0"/>
              <a:t>without  </a:t>
            </a:r>
            <a:r>
              <a:rPr lang="en-US" altLang="en-US" sz="2800" dirty="0"/>
              <a:t>substring          }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463189"/>
              </p:ext>
            </p:extLst>
          </p:nvPr>
        </p:nvGraphicFramePr>
        <p:xfrm>
          <a:off x="7302500" y="1371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7" name="Equation" r:id="rId5" imgW="698400" imgH="368280" progId="Equation.3">
                  <p:embed/>
                </p:oleObj>
              </mc:Choice>
              <mc:Fallback>
                <p:oleObj name="Equation" r:id="rId5" imgW="698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1371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1676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5257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Freeform 9"/>
          <p:cNvSpPr>
            <a:spLocks/>
          </p:cNvSpPr>
          <p:nvPr/>
        </p:nvSpPr>
        <p:spPr bwMode="auto">
          <a:xfrm>
            <a:off x="7772400" y="36576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3505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5486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7848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1905000" y="4800601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8" name="Equation" r:id="rId7" imgW="279360" imgH="342720" progId="Equation.3">
                  <p:embed/>
                </p:oleObj>
              </mc:Choice>
              <mc:Fallback>
                <p:oleObj name="Equation" r:id="rId7" imgW="279360" imgH="3427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1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3733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9" name="Equation" r:id="rId9" imgW="279360" imgH="368280" progId="Equation.3">
                  <p:embed/>
                </p:oleObj>
              </mc:Choice>
              <mc:Fallback>
                <p:oleObj name="Equation" r:id="rId9" imgW="279360" imgH="3682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5562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0" name="Equation" r:id="rId11" imgW="520560" imgH="368280" progId="Equation.3">
                  <p:embed/>
                </p:oleObj>
              </mc:Choice>
              <mc:Fallback>
                <p:oleObj name="Equation" r:id="rId11" imgW="520560" imgH="3682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7848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1" name="Equation" r:id="rId13" imgW="698400" imgH="368280" progId="Equation.3">
                  <p:embed/>
                </p:oleObj>
              </mc:Choice>
              <mc:Fallback>
                <p:oleObj name="Equation" r:id="rId13" imgW="698400" imgH="3682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32766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1447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Freeform 19"/>
          <p:cNvSpPr>
            <a:spLocks/>
          </p:cNvSpPr>
          <p:nvPr/>
        </p:nvSpPr>
        <p:spPr bwMode="auto">
          <a:xfrm>
            <a:off x="1524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Freeform 20"/>
          <p:cNvSpPr>
            <a:spLocks/>
          </p:cNvSpPr>
          <p:nvPr/>
        </p:nvSpPr>
        <p:spPr bwMode="auto">
          <a:xfrm>
            <a:off x="5334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Freeform 21"/>
          <p:cNvSpPr>
            <a:spLocks/>
          </p:cNvSpPr>
          <p:nvPr/>
        </p:nvSpPr>
        <p:spPr bwMode="auto">
          <a:xfrm>
            <a:off x="2514600" y="5334000"/>
            <a:ext cx="838200" cy="304800"/>
          </a:xfrm>
          <a:custGeom>
            <a:avLst/>
            <a:gdLst>
              <a:gd name="T0" fmla="*/ 0 w 528"/>
              <a:gd name="T1" fmla="*/ 0 h 192"/>
              <a:gd name="T2" fmla="*/ 240 w 528"/>
              <a:gd name="T3" fmla="*/ 192 h 192"/>
              <a:gd name="T4" fmla="*/ 528 w 52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Freeform 22"/>
          <p:cNvSpPr>
            <a:spLocks/>
          </p:cNvSpPr>
          <p:nvPr/>
        </p:nvSpPr>
        <p:spPr bwMode="auto">
          <a:xfrm>
            <a:off x="2514600" y="4330700"/>
            <a:ext cx="838200" cy="393700"/>
          </a:xfrm>
          <a:custGeom>
            <a:avLst/>
            <a:gdLst>
              <a:gd name="T0" fmla="*/ 528 w 528"/>
              <a:gd name="T1" fmla="*/ 248 h 248"/>
              <a:gd name="T2" fmla="*/ 288 w 528"/>
              <a:gd name="T3" fmla="*/ 8 h 248"/>
              <a:gd name="T4" fmla="*/ 0 w 528"/>
              <a:gd name="T5" fmla="*/ 20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4419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64008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609" name="Object 25"/>
          <p:cNvGraphicFramePr>
            <a:graphicFrameLocks noChangeAspect="1"/>
          </p:cNvGraphicFramePr>
          <p:nvPr/>
        </p:nvGraphicFramePr>
        <p:xfrm>
          <a:off x="1828801" y="3048001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2" name="Equation" r:id="rId14" imgW="177480" imgH="355320" progId="Equation.3">
                  <p:embed/>
                </p:oleObj>
              </mc:Choice>
              <mc:Fallback>
                <p:oleObj name="Equation" r:id="rId14" imgW="177480" imgH="355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048001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0" name="Object 26"/>
          <p:cNvGraphicFramePr>
            <a:graphicFrameLocks noChangeAspect="1"/>
          </p:cNvGraphicFramePr>
          <p:nvPr/>
        </p:nvGraphicFramePr>
        <p:xfrm>
          <a:off x="2743200" y="5715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3" name="Equation" r:id="rId16" imgW="279360" imgH="368280" progId="Equation.3">
                  <p:embed/>
                </p:oleObj>
              </mc:Choice>
              <mc:Fallback>
                <p:oleObj name="Equation" r:id="rId16" imgW="279360" imgH="3682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15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1" name="Object 27"/>
          <p:cNvGraphicFramePr>
            <a:graphicFrameLocks noChangeAspect="1"/>
          </p:cNvGraphicFramePr>
          <p:nvPr/>
        </p:nvGraphicFramePr>
        <p:xfrm>
          <a:off x="2819401" y="3886201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4" name="Equation" r:id="rId17" imgW="177480" imgH="355320" progId="Equation.3">
                  <p:embed/>
                </p:oleObj>
              </mc:Choice>
              <mc:Fallback>
                <p:oleObj name="Equation" r:id="rId17" imgW="177480" imgH="355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886201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28"/>
          <p:cNvGraphicFramePr>
            <a:graphicFrameLocks noChangeAspect="1"/>
          </p:cNvGraphicFramePr>
          <p:nvPr/>
        </p:nvGraphicFramePr>
        <p:xfrm>
          <a:off x="7086601" y="4572001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5" name="Equation" r:id="rId18" imgW="177480" imgH="355320" progId="Equation.3">
                  <p:embed/>
                </p:oleObj>
              </mc:Choice>
              <mc:Fallback>
                <p:oleObj name="Equation" r:id="rId18" imgW="177480" imgH="355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572001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Object 29"/>
          <p:cNvGraphicFramePr>
            <a:graphicFrameLocks noChangeAspect="1"/>
          </p:cNvGraphicFramePr>
          <p:nvPr/>
        </p:nvGraphicFramePr>
        <p:xfrm>
          <a:off x="4648200" y="4572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6" name="Equation" r:id="rId19" imgW="279360" imgH="368280" progId="Equation.3">
                  <p:embed/>
                </p:oleObj>
              </mc:Choice>
              <mc:Fallback>
                <p:oleObj name="Equation" r:id="rId19" imgW="279360" imgH="3682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4" name="Object 30"/>
          <p:cNvGraphicFramePr>
            <a:graphicFrameLocks noChangeAspect="1"/>
          </p:cNvGraphicFramePr>
          <p:nvPr/>
        </p:nvGraphicFramePr>
        <p:xfrm>
          <a:off x="5562600" y="3048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7" name="Equation" r:id="rId20" imgW="279360" imgH="368280" progId="Equation.3">
                  <p:embed/>
                </p:oleObj>
              </mc:Choice>
              <mc:Fallback>
                <p:oleObj name="Equation" r:id="rId20" imgW="279360" imgH="3682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5" name="Object 31"/>
          <p:cNvGraphicFramePr>
            <a:graphicFrameLocks noChangeAspect="1"/>
          </p:cNvGraphicFramePr>
          <p:nvPr/>
        </p:nvGraphicFramePr>
        <p:xfrm>
          <a:off x="7924800" y="3200401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8" name="Equation" r:id="rId21" imgW="520560" imgH="431640" progId="Equation.3">
                  <p:embed/>
                </p:oleObj>
              </mc:Choice>
              <mc:Fallback>
                <p:oleObj name="Equation" r:id="rId21" imgW="52056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200401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6" name="Line 32"/>
          <p:cNvSpPr>
            <a:spLocks noChangeShapeType="1"/>
          </p:cNvSpPr>
          <p:nvPr/>
        </p:nvSpPr>
        <p:spPr bwMode="auto">
          <a:xfrm>
            <a:off x="762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24455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Languages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24000"/>
            <a:ext cx="8915400" cy="4525963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 language      is regular if there is </a:t>
            </a:r>
            <a:r>
              <a:rPr lang="en-US" altLang="en-US" dirty="0" smtClean="0"/>
              <a:t>a </a:t>
            </a:r>
            <a:r>
              <a:rPr lang="en-US" altLang="en-US" dirty="0"/>
              <a:t>DFA        such that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All regular languages form a language family</a:t>
            </a:r>
          </a:p>
          <a:p>
            <a:pPr marL="457200" lvl="1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78082"/>
              </p:ext>
            </p:extLst>
          </p:nvPr>
        </p:nvGraphicFramePr>
        <p:xfrm>
          <a:off x="2819401" y="2197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97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074670"/>
              </p:ext>
            </p:extLst>
          </p:nvPr>
        </p:nvGraphicFramePr>
        <p:xfrm>
          <a:off x="7620000" y="21971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1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1971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36535"/>
              </p:ext>
            </p:extLst>
          </p:nvPr>
        </p:nvGraphicFramePr>
        <p:xfrm>
          <a:off x="2959100" y="3048000"/>
          <a:ext cx="19939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2" name="Equation" r:id="rId7" imgW="1993680" imgH="558720" progId="Equation.3">
                  <p:embed/>
                </p:oleObj>
              </mc:Choice>
              <mc:Fallback>
                <p:oleObj name="Equation" r:id="rId7" imgW="19936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048000"/>
                        <a:ext cx="19939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0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 students will be able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the extended transition function 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the languages accepted </a:t>
            </a:r>
            <a:r>
              <a:rPr lang="en-US" dirty="0"/>
              <a:t>by DFAs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the regular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language is </a:t>
            </a:r>
            <a:r>
              <a:rPr lang="en-US" altLang="en-US" dirty="0"/>
              <a:t>regular: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806748"/>
              </p:ext>
            </p:extLst>
          </p:nvPr>
        </p:nvGraphicFramePr>
        <p:xfrm>
          <a:off x="990600" y="2260600"/>
          <a:ext cx="4432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2" name="Equation" r:id="rId3" imgW="4431960" imgH="558720" progId="Equation.3">
                  <p:embed/>
                </p:oleObj>
              </mc:Choice>
              <mc:Fallback>
                <p:oleObj name="Equation" r:id="rId3" imgW="44319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60600"/>
                        <a:ext cx="4432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4290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7543800" y="3276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Freeform 7"/>
          <p:cNvSpPr>
            <a:spLocks/>
          </p:cNvSpPr>
          <p:nvPr/>
        </p:nvSpPr>
        <p:spPr bwMode="auto">
          <a:xfrm>
            <a:off x="7696200" y="22098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34290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54102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772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Freeform 17"/>
          <p:cNvSpPr>
            <a:spLocks/>
          </p:cNvSpPr>
          <p:nvPr/>
        </p:nvSpPr>
        <p:spPr bwMode="auto">
          <a:xfrm rot="10903456">
            <a:off x="3429000" y="56388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Freeform 18"/>
          <p:cNvSpPr>
            <a:spLocks/>
          </p:cNvSpPr>
          <p:nvPr/>
        </p:nvSpPr>
        <p:spPr bwMode="auto">
          <a:xfrm>
            <a:off x="5257800" y="25146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41148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Freeform 30"/>
          <p:cNvSpPr>
            <a:spLocks/>
          </p:cNvSpPr>
          <p:nvPr/>
        </p:nvSpPr>
        <p:spPr bwMode="auto">
          <a:xfrm>
            <a:off x="6019800" y="4114800"/>
            <a:ext cx="1600200" cy="393700"/>
          </a:xfrm>
          <a:custGeom>
            <a:avLst/>
            <a:gdLst>
              <a:gd name="T0" fmla="*/ 0 w 1008"/>
              <a:gd name="T1" fmla="*/ 0 h 248"/>
              <a:gd name="T2" fmla="*/ 528 w 1008"/>
              <a:gd name="T3" fmla="*/ 240 h 248"/>
              <a:gd name="T4" fmla="*/ 1008 w 1008"/>
              <a:gd name="T5" fmla="*/ 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248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Freeform 31"/>
          <p:cNvSpPr>
            <a:spLocks/>
          </p:cNvSpPr>
          <p:nvPr/>
        </p:nvSpPr>
        <p:spPr bwMode="auto">
          <a:xfrm>
            <a:off x="6019800" y="3276600"/>
            <a:ext cx="1600200" cy="304800"/>
          </a:xfrm>
          <a:custGeom>
            <a:avLst/>
            <a:gdLst>
              <a:gd name="T0" fmla="*/ 1008 w 1008"/>
              <a:gd name="T1" fmla="*/ 192 h 192"/>
              <a:gd name="T2" fmla="*/ 528 w 1008"/>
              <a:gd name="T3" fmla="*/ 0 h 192"/>
              <a:gd name="T4" fmla="*/ 0 w 100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92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2819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37338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66" name="Object 34"/>
          <p:cNvGraphicFramePr>
            <a:graphicFrameLocks noChangeAspect="1"/>
          </p:cNvGraphicFramePr>
          <p:nvPr/>
        </p:nvGraphicFramePr>
        <p:xfrm>
          <a:off x="4572001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3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7" name="Object 35"/>
          <p:cNvGraphicFramePr>
            <a:graphicFrameLocks noChangeAspect="1"/>
          </p:cNvGraphicFramePr>
          <p:nvPr/>
        </p:nvGraphicFramePr>
        <p:xfrm>
          <a:off x="38100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4" name="Equation" r:id="rId7" imgW="279360" imgH="380880" progId="Equation.3">
                  <p:embed/>
                </p:oleObj>
              </mc:Choice>
              <mc:Fallback>
                <p:oleObj name="Equation" r:id="rId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8" name="Object 36"/>
          <p:cNvGraphicFramePr>
            <a:graphicFrameLocks noChangeAspect="1"/>
          </p:cNvGraphicFramePr>
          <p:nvPr/>
        </p:nvGraphicFramePr>
        <p:xfrm>
          <a:off x="4267201" y="6172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5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6172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9" name="Object 37"/>
          <p:cNvGraphicFramePr>
            <a:graphicFrameLocks noChangeAspect="1"/>
          </p:cNvGraphicFramePr>
          <p:nvPr/>
        </p:nvGraphicFramePr>
        <p:xfrm>
          <a:off x="67056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0" name="Object 38"/>
          <p:cNvGraphicFramePr>
            <a:graphicFrameLocks noChangeAspect="1"/>
          </p:cNvGraphicFramePr>
          <p:nvPr/>
        </p:nvGraphicFramePr>
        <p:xfrm>
          <a:off x="6705600" y="2895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7" name="Equation" r:id="rId12" imgW="279360" imgH="380880" progId="Equation.3">
                  <p:embed/>
                </p:oleObj>
              </mc:Choice>
              <mc:Fallback>
                <p:oleObj name="Equation" r:id="rId12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1" name="Object 39"/>
          <p:cNvGraphicFramePr>
            <a:graphicFrameLocks noChangeAspect="1"/>
          </p:cNvGraphicFramePr>
          <p:nvPr/>
        </p:nvGraphicFramePr>
        <p:xfrm>
          <a:off x="5562600" y="2133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8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2" name="Object 40"/>
          <p:cNvGraphicFramePr>
            <a:graphicFrameLocks noChangeAspect="1"/>
          </p:cNvGraphicFramePr>
          <p:nvPr/>
        </p:nvGraphicFramePr>
        <p:xfrm>
          <a:off x="8001001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9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3" name="Object 41"/>
          <p:cNvGraphicFramePr>
            <a:graphicFrameLocks noChangeAspect="1"/>
          </p:cNvGraphicFramePr>
          <p:nvPr/>
        </p:nvGraphicFramePr>
        <p:xfrm>
          <a:off x="3581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0" name="Equation" r:id="rId15" imgW="419040" imgH="469800" progId="Equation.3">
                  <p:embed/>
                </p:oleObj>
              </mc:Choice>
              <mc:Fallback>
                <p:oleObj name="Equation" r:id="rId15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4" name="Object 42"/>
          <p:cNvGraphicFramePr>
            <a:graphicFrameLocks noChangeAspect="1"/>
          </p:cNvGraphicFramePr>
          <p:nvPr/>
        </p:nvGraphicFramePr>
        <p:xfrm>
          <a:off x="5575301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1" name="Equation" r:id="rId17" imgW="393480" imgH="469800" progId="Equation.3">
                  <p:embed/>
                </p:oleObj>
              </mc:Choice>
              <mc:Fallback>
                <p:oleObj name="Equation" r:id="rId1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1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5" name="Object 43"/>
          <p:cNvGraphicFramePr>
            <a:graphicFrameLocks noChangeAspect="1"/>
          </p:cNvGraphicFramePr>
          <p:nvPr/>
        </p:nvGraphicFramePr>
        <p:xfrm>
          <a:off x="7861301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2" name="Equation" r:id="rId19" imgW="393480" imgH="469800" progId="Equation.3">
                  <p:embed/>
                </p:oleObj>
              </mc:Choice>
              <mc:Fallback>
                <p:oleObj name="Equation" r:id="rId1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6" name="Object 44"/>
          <p:cNvGraphicFramePr>
            <a:graphicFrameLocks noChangeAspect="1"/>
          </p:cNvGraphicFramePr>
          <p:nvPr/>
        </p:nvGraphicFramePr>
        <p:xfrm>
          <a:off x="3581400" y="5181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3" name="Equation" r:id="rId21" imgW="419040" imgH="469800" progId="Equation.3">
                  <p:embed/>
                </p:oleObj>
              </mc:Choice>
              <mc:Fallback>
                <p:oleObj name="Equation" r:id="rId2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81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language L(M) contains all input strings accepted by  M</a:t>
            </a:r>
          </a:p>
          <a:p>
            <a:pPr algn="just"/>
            <a:r>
              <a:rPr lang="en-US" dirty="0"/>
              <a:t>Language accepted by    </a:t>
            </a:r>
            <a:r>
              <a:rPr lang="en-US" dirty="0" smtClean="0"/>
              <a:t>M   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867797"/>
              </p:ext>
            </p:extLst>
          </p:nvPr>
        </p:nvGraphicFramePr>
        <p:xfrm>
          <a:off x="1714500" y="3570288"/>
          <a:ext cx="6477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3" imgW="6476760" imgH="583920" progId="Equation.3">
                  <p:embed/>
                </p:oleObj>
              </mc:Choice>
              <mc:Fallback>
                <p:oleObj name="Equation" r:id="rId3" imgW="64767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570288"/>
                        <a:ext cx="6477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03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Transition Function  </a:t>
            </a:r>
          </a:p>
          <a:p>
            <a:r>
              <a:rPr lang="en-US" dirty="0"/>
              <a:t>Languages Accepted by DFAs</a:t>
            </a:r>
          </a:p>
          <a:p>
            <a:r>
              <a:rPr lang="en-US" dirty="0"/>
              <a:t>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62978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Transition Function 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39930"/>
              </p:ext>
            </p:extLst>
          </p:nvPr>
        </p:nvGraphicFramePr>
        <p:xfrm>
          <a:off x="8382000" y="4064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0" name="Equation" r:id="rId3" imgW="609480" imgH="431640" progId="Equation.3">
                  <p:embed/>
                </p:oleObj>
              </mc:Choice>
              <mc:Fallback>
                <p:oleObj name="Equation" r:id="rId3" imgW="60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06400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5" name="Object 37"/>
          <p:cNvGraphicFramePr>
            <a:graphicFrameLocks noChangeAspect="1"/>
          </p:cNvGraphicFramePr>
          <p:nvPr/>
        </p:nvGraphicFramePr>
        <p:xfrm>
          <a:off x="3352800" y="1524000"/>
          <a:ext cx="317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1" name="Equation" r:id="rId5" imgW="3174840" imgH="533160" progId="Equation.3">
                  <p:embed/>
                </p:oleObj>
              </mc:Choice>
              <mc:Fallback>
                <p:oleObj name="Equation" r:id="rId5" imgW="31748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0"/>
                        <a:ext cx="3175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2098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800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0960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7467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7315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1600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40386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53340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6629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35052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91" name="Group 43"/>
          <p:cNvGrpSpPr>
            <a:grpSpLocks/>
          </p:cNvGrpSpPr>
          <p:nvPr/>
        </p:nvGrpSpPr>
        <p:grpSpPr bwMode="auto">
          <a:xfrm>
            <a:off x="2286001" y="5397500"/>
            <a:ext cx="2995613" cy="469900"/>
            <a:chOff x="1200" y="3400"/>
            <a:chExt cx="1887" cy="296"/>
          </a:xfrm>
        </p:grpSpPr>
        <p:graphicFrame>
          <p:nvGraphicFramePr>
            <p:cNvPr id="53262" name="Object 14"/>
            <p:cNvGraphicFramePr>
              <a:graphicFrameLocks noChangeAspect="1"/>
            </p:cNvGraphicFramePr>
            <p:nvPr/>
          </p:nvGraphicFramePr>
          <p:xfrm>
            <a:off x="1200" y="340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2" name="Equation" r:id="rId7" imgW="419040" imgH="469800" progId="Equation.3">
                    <p:embed/>
                  </p:oleObj>
                </mc:Choice>
                <mc:Fallback>
                  <p:oleObj name="Equation" r:id="rId7" imgW="4190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0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4" name="Object 16"/>
            <p:cNvGraphicFramePr>
              <a:graphicFrameLocks noChangeAspect="1"/>
            </p:cNvGraphicFramePr>
            <p:nvPr/>
          </p:nvGraphicFramePr>
          <p:xfrm>
            <a:off x="2040" y="3400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3" name="Equation" r:id="rId9" imgW="342720" imgH="469800" progId="Equation.3">
                    <p:embed/>
                  </p:oleObj>
                </mc:Choice>
                <mc:Fallback>
                  <p:oleObj name="Equation" r:id="rId9" imgW="3427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00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5" name="Object 17"/>
            <p:cNvGraphicFramePr>
              <a:graphicFrameLocks noChangeAspect="1"/>
            </p:cNvGraphicFramePr>
            <p:nvPr/>
          </p:nvGraphicFramePr>
          <p:xfrm>
            <a:off x="2840" y="3400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4" name="Equation" r:id="rId11" imgW="393480" imgH="469800" progId="Equation.3">
                    <p:embed/>
                  </p:oleObj>
                </mc:Choice>
                <mc:Fallback>
                  <p:oleObj name="Equation" r:id="rId11" imgW="3934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00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61849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5" name="Equation" r:id="rId13" imgW="393480" imgH="469800" progId="Equation.3">
                  <p:embed/>
                </p:oleObj>
              </mc:Choice>
              <mc:Fallback>
                <p:oleObj name="Equation" r:id="rId13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19"/>
          <p:cNvGraphicFramePr>
            <a:graphicFrameLocks noChangeAspect="1"/>
          </p:cNvGraphicFramePr>
          <p:nvPr/>
        </p:nvGraphicFramePr>
        <p:xfrm>
          <a:off x="7543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6" name="Equation" r:id="rId15" imgW="419040" imgH="469800" progId="Equation.3">
                  <p:embed/>
                </p:oleObj>
              </mc:Choice>
              <mc:Fallback>
                <p:oleObj name="Equation" r:id="rId15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27432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29718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7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2"/>
          <p:cNvGraphicFramePr>
            <a:graphicFrameLocks noChangeAspect="1"/>
          </p:cNvGraphicFramePr>
          <p:nvPr/>
        </p:nvGraphicFramePr>
        <p:xfrm>
          <a:off x="4267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8" name="Equation" r:id="rId19" imgW="279360" imgH="380880" progId="Equation.3">
                  <p:embed/>
                </p:oleObj>
              </mc:Choice>
              <mc:Fallback>
                <p:oleObj name="Equation" r:id="rId19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23"/>
          <p:cNvGraphicFramePr>
            <a:graphicFrameLocks noChangeAspect="1"/>
          </p:cNvGraphicFramePr>
          <p:nvPr/>
        </p:nvGraphicFramePr>
        <p:xfrm>
          <a:off x="5562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9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2" name="Object 24"/>
          <p:cNvGraphicFramePr>
            <a:graphicFrameLocks noChangeAspect="1"/>
          </p:cNvGraphicFramePr>
          <p:nvPr/>
        </p:nvGraphicFramePr>
        <p:xfrm>
          <a:off x="68580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0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3" name="Oval 25"/>
          <p:cNvSpPr>
            <a:spLocks noChangeArrowheads="1"/>
          </p:cNvSpPr>
          <p:nvPr/>
        </p:nvSpPr>
        <p:spPr bwMode="auto">
          <a:xfrm>
            <a:off x="6870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74" name="Object 26"/>
          <p:cNvGraphicFramePr>
            <a:graphicFrameLocks noChangeAspect="1"/>
          </p:cNvGraphicFramePr>
          <p:nvPr/>
        </p:nvGraphicFramePr>
        <p:xfrm>
          <a:off x="6946901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1" name="Equation" r:id="rId23" imgW="406080" imgH="469800" progId="Equation.3">
                  <p:embed/>
                </p:oleObj>
              </mc:Choice>
              <mc:Fallback>
                <p:oleObj name="Equation" r:id="rId23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3810001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2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28"/>
          <p:cNvGraphicFramePr>
            <a:graphicFrameLocks noChangeAspect="1"/>
          </p:cNvGraphicFramePr>
          <p:nvPr/>
        </p:nvGraphicFramePr>
        <p:xfrm>
          <a:off x="5029201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3" name="Equation" r:id="rId26" imgW="266400" imgH="279360" progId="Equation.3">
                  <p:embed/>
                </p:oleObj>
              </mc:Choice>
              <mc:Fallback>
                <p:oleObj name="Equation" r:id="rId2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6324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4" name="Equation" r:id="rId27" imgW="279360" imgH="380880" progId="Equation.3">
                  <p:embed/>
                </p:oleObj>
              </mc:Choice>
              <mc:Fallback>
                <p:oleObj name="Equation" r:id="rId2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30"/>
          <p:cNvGraphicFramePr>
            <a:graphicFrameLocks noChangeAspect="1"/>
          </p:cNvGraphicFramePr>
          <p:nvPr/>
        </p:nvGraphicFramePr>
        <p:xfrm>
          <a:off x="2438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5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9" name="Freeform 31"/>
          <p:cNvSpPr>
            <a:spLocks/>
          </p:cNvSpPr>
          <p:nvPr/>
        </p:nvSpPr>
        <p:spPr bwMode="auto">
          <a:xfrm>
            <a:off x="6705600" y="33401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80" name="Object 32"/>
          <p:cNvGraphicFramePr>
            <a:graphicFrameLocks noChangeAspect="1"/>
          </p:cNvGraphicFramePr>
          <p:nvPr/>
        </p:nvGraphicFramePr>
        <p:xfrm>
          <a:off x="67183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6" name="Equation" r:id="rId29" imgW="672840" imgH="444240" progId="Equation.3">
                  <p:embed/>
                </p:oleObj>
              </mc:Choice>
              <mc:Fallback>
                <p:oleObj name="Equation" r:id="rId29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1" name="Line 33"/>
          <p:cNvSpPr>
            <a:spLocks noChangeShapeType="1"/>
          </p:cNvSpPr>
          <p:nvPr/>
        </p:nvSpPr>
        <p:spPr bwMode="auto">
          <a:xfrm flipV="1">
            <a:off x="6477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Freeform 34"/>
          <p:cNvSpPr>
            <a:spLocks/>
          </p:cNvSpPr>
          <p:nvPr/>
        </p:nvSpPr>
        <p:spPr bwMode="auto">
          <a:xfrm>
            <a:off x="5181600" y="44831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Freeform 35"/>
          <p:cNvSpPr>
            <a:spLocks/>
          </p:cNvSpPr>
          <p:nvPr/>
        </p:nvSpPr>
        <p:spPr bwMode="auto">
          <a:xfrm>
            <a:off x="3886200" y="42926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Freeform 36"/>
          <p:cNvSpPr>
            <a:spLocks/>
          </p:cNvSpPr>
          <p:nvPr/>
        </p:nvSpPr>
        <p:spPr bwMode="auto">
          <a:xfrm>
            <a:off x="2590800" y="36703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87" name="Group 39"/>
          <p:cNvGrpSpPr>
            <a:grpSpLocks/>
          </p:cNvGrpSpPr>
          <p:nvPr/>
        </p:nvGrpSpPr>
        <p:grpSpPr bwMode="auto">
          <a:xfrm>
            <a:off x="7315201" y="4660900"/>
            <a:ext cx="900113" cy="609600"/>
            <a:chOff x="4224" y="1824"/>
            <a:chExt cx="567" cy="384"/>
          </a:xfrm>
        </p:grpSpPr>
        <p:graphicFrame>
          <p:nvGraphicFramePr>
            <p:cNvPr id="53288" name="Object 4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7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9" name="Line 4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8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06" name="Object 1062"/>
          <p:cNvGraphicFramePr>
            <a:graphicFrameLocks noChangeAspect="1"/>
          </p:cNvGraphicFramePr>
          <p:nvPr/>
        </p:nvGraphicFramePr>
        <p:xfrm>
          <a:off x="3200400" y="1295400"/>
          <a:ext cx="3162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9" name="Equation" r:id="rId3" imgW="3162240" imgH="583920" progId="Equation.3">
                  <p:embed/>
                </p:oleObj>
              </mc:Choice>
              <mc:Fallback>
                <p:oleObj name="Equation" r:id="rId3" imgW="31622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5400"/>
                        <a:ext cx="3162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9" name="Oval 1065"/>
          <p:cNvSpPr>
            <a:spLocks noChangeArrowheads="1"/>
          </p:cNvSpPr>
          <p:nvPr/>
        </p:nvSpPr>
        <p:spPr bwMode="auto">
          <a:xfrm>
            <a:off x="22098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Oval 1066"/>
          <p:cNvSpPr>
            <a:spLocks noChangeArrowheads="1"/>
          </p:cNvSpPr>
          <p:nvPr/>
        </p:nvSpPr>
        <p:spPr bwMode="auto">
          <a:xfrm>
            <a:off x="4800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Oval 1067"/>
          <p:cNvSpPr>
            <a:spLocks noChangeArrowheads="1"/>
          </p:cNvSpPr>
          <p:nvPr/>
        </p:nvSpPr>
        <p:spPr bwMode="auto">
          <a:xfrm>
            <a:off x="60960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Oval 1068"/>
          <p:cNvSpPr>
            <a:spLocks noChangeArrowheads="1"/>
          </p:cNvSpPr>
          <p:nvPr/>
        </p:nvSpPr>
        <p:spPr bwMode="auto">
          <a:xfrm>
            <a:off x="7467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3" name="Oval 1069"/>
          <p:cNvSpPr>
            <a:spLocks noChangeArrowheads="1"/>
          </p:cNvSpPr>
          <p:nvPr/>
        </p:nvSpPr>
        <p:spPr bwMode="auto">
          <a:xfrm>
            <a:off x="7315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4" name="Line 1070"/>
          <p:cNvSpPr>
            <a:spLocks noChangeShapeType="1"/>
          </p:cNvSpPr>
          <p:nvPr/>
        </p:nvSpPr>
        <p:spPr bwMode="auto">
          <a:xfrm>
            <a:off x="1600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5" name="Line 1071"/>
          <p:cNvSpPr>
            <a:spLocks noChangeShapeType="1"/>
          </p:cNvSpPr>
          <p:nvPr/>
        </p:nvSpPr>
        <p:spPr bwMode="auto">
          <a:xfrm>
            <a:off x="4038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6" name="Line 1072"/>
          <p:cNvSpPr>
            <a:spLocks noChangeShapeType="1"/>
          </p:cNvSpPr>
          <p:nvPr/>
        </p:nvSpPr>
        <p:spPr bwMode="auto">
          <a:xfrm>
            <a:off x="53340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Line 1073"/>
          <p:cNvSpPr>
            <a:spLocks noChangeShapeType="1"/>
          </p:cNvSpPr>
          <p:nvPr/>
        </p:nvSpPr>
        <p:spPr bwMode="auto">
          <a:xfrm>
            <a:off x="6629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9" name="Oval 1075"/>
          <p:cNvSpPr>
            <a:spLocks noChangeArrowheads="1"/>
          </p:cNvSpPr>
          <p:nvPr/>
        </p:nvSpPr>
        <p:spPr bwMode="auto">
          <a:xfrm>
            <a:off x="35052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022" name="Object 1078"/>
          <p:cNvGraphicFramePr>
            <a:graphicFrameLocks noChangeAspect="1"/>
          </p:cNvGraphicFramePr>
          <p:nvPr/>
        </p:nvGraphicFramePr>
        <p:xfrm>
          <a:off x="61849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3" name="Object 1079"/>
          <p:cNvGraphicFramePr>
            <a:graphicFrameLocks noChangeAspect="1"/>
          </p:cNvGraphicFramePr>
          <p:nvPr/>
        </p:nvGraphicFramePr>
        <p:xfrm>
          <a:off x="7543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1" name="Equation" r:id="rId7" imgW="419040" imgH="469800" progId="Equation.3">
                  <p:embed/>
                </p:oleObj>
              </mc:Choice>
              <mc:Fallback>
                <p:oleObj name="Equation" r:id="rId7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4" name="Line 1080"/>
          <p:cNvSpPr>
            <a:spLocks noChangeShapeType="1"/>
          </p:cNvSpPr>
          <p:nvPr/>
        </p:nvSpPr>
        <p:spPr bwMode="auto">
          <a:xfrm>
            <a:off x="2743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025" name="Object 1081"/>
          <p:cNvGraphicFramePr>
            <a:graphicFrameLocks noChangeAspect="1"/>
          </p:cNvGraphicFramePr>
          <p:nvPr/>
        </p:nvGraphicFramePr>
        <p:xfrm>
          <a:off x="29718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2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6" name="Object 1082"/>
          <p:cNvGraphicFramePr>
            <a:graphicFrameLocks noChangeAspect="1"/>
          </p:cNvGraphicFramePr>
          <p:nvPr/>
        </p:nvGraphicFramePr>
        <p:xfrm>
          <a:off x="4267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3" name="Equation" r:id="rId11" imgW="279360" imgH="380880" progId="Equation.3">
                  <p:embed/>
                </p:oleObj>
              </mc:Choice>
              <mc:Fallback>
                <p:oleObj name="Equation" r:id="rId11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7" name="Object 1083"/>
          <p:cNvGraphicFramePr>
            <a:graphicFrameLocks noChangeAspect="1"/>
          </p:cNvGraphicFramePr>
          <p:nvPr/>
        </p:nvGraphicFramePr>
        <p:xfrm>
          <a:off x="5562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4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8" name="Object 1084"/>
          <p:cNvGraphicFramePr>
            <a:graphicFrameLocks noChangeAspect="1"/>
          </p:cNvGraphicFramePr>
          <p:nvPr/>
        </p:nvGraphicFramePr>
        <p:xfrm>
          <a:off x="68580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5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9" name="Oval 1085"/>
          <p:cNvSpPr>
            <a:spLocks noChangeArrowheads="1"/>
          </p:cNvSpPr>
          <p:nvPr/>
        </p:nvSpPr>
        <p:spPr bwMode="auto">
          <a:xfrm>
            <a:off x="6870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030" name="Object 1086"/>
          <p:cNvGraphicFramePr>
            <a:graphicFrameLocks noChangeAspect="1"/>
          </p:cNvGraphicFramePr>
          <p:nvPr/>
        </p:nvGraphicFramePr>
        <p:xfrm>
          <a:off x="6946901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6" name="Equation" r:id="rId15" imgW="406080" imgH="469800" progId="Equation.3">
                  <p:embed/>
                </p:oleObj>
              </mc:Choice>
              <mc:Fallback>
                <p:oleObj name="Equation" r:id="rId15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1" name="Object 1087"/>
          <p:cNvGraphicFramePr>
            <a:graphicFrameLocks noChangeAspect="1"/>
          </p:cNvGraphicFramePr>
          <p:nvPr/>
        </p:nvGraphicFramePr>
        <p:xfrm>
          <a:off x="3810001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7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2" name="Object 1088"/>
          <p:cNvGraphicFramePr>
            <a:graphicFrameLocks noChangeAspect="1"/>
          </p:cNvGraphicFramePr>
          <p:nvPr/>
        </p:nvGraphicFramePr>
        <p:xfrm>
          <a:off x="5029201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3" name="Object 1089"/>
          <p:cNvGraphicFramePr>
            <a:graphicFrameLocks noChangeAspect="1"/>
          </p:cNvGraphicFramePr>
          <p:nvPr/>
        </p:nvGraphicFramePr>
        <p:xfrm>
          <a:off x="6324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" name="Equation" r:id="rId19" imgW="279360" imgH="380880" progId="Equation.3">
                  <p:embed/>
                </p:oleObj>
              </mc:Choice>
              <mc:Fallback>
                <p:oleObj name="Equation" r:id="rId19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4" name="Object 1090"/>
          <p:cNvGraphicFramePr>
            <a:graphicFrameLocks noChangeAspect="1"/>
          </p:cNvGraphicFramePr>
          <p:nvPr/>
        </p:nvGraphicFramePr>
        <p:xfrm>
          <a:off x="2438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" name="Equation" r:id="rId20" imgW="279360" imgH="380880" progId="Equation.3">
                  <p:embed/>
                </p:oleObj>
              </mc:Choice>
              <mc:Fallback>
                <p:oleObj name="Equation" r:id="rId20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35" name="Freeform 1091"/>
          <p:cNvSpPr>
            <a:spLocks/>
          </p:cNvSpPr>
          <p:nvPr/>
        </p:nvSpPr>
        <p:spPr bwMode="auto">
          <a:xfrm>
            <a:off x="6705600" y="33401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036" name="Object 1092"/>
          <p:cNvGraphicFramePr>
            <a:graphicFrameLocks noChangeAspect="1"/>
          </p:cNvGraphicFramePr>
          <p:nvPr/>
        </p:nvGraphicFramePr>
        <p:xfrm>
          <a:off x="67183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" name="Equation" r:id="rId21" imgW="672840" imgH="444240" progId="Equation.3">
                  <p:embed/>
                </p:oleObj>
              </mc:Choice>
              <mc:Fallback>
                <p:oleObj name="Equation" r:id="rId21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37" name="Line 1093"/>
          <p:cNvSpPr>
            <a:spLocks noChangeShapeType="1"/>
          </p:cNvSpPr>
          <p:nvPr/>
        </p:nvSpPr>
        <p:spPr bwMode="auto">
          <a:xfrm flipV="1">
            <a:off x="6477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Freeform 1094"/>
          <p:cNvSpPr>
            <a:spLocks/>
          </p:cNvSpPr>
          <p:nvPr/>
        </p:nvSpPr>
        <p:spPr bwMode="auto">
          <a:xfrm>
            <a:off x="5181600" y="44831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Freeform 1095"/>
          <p:cNvSpPr>
            <a:spLocks/>
          </p:cNvSpPr>
          <p:nvPr/>
        </p:nvSpPr>
        <p:spPr bwMode="auto">
          <a:xfrm>
            <a:off x="3886200" y="42926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Freeform 1096"/>
          <p:cNvSpPr>
            <a:spLocks/>
          </p:cNvSpPr>
          <p:nvPr/>
        </p:nvSpPr>
        <p:spPr bwMode="auto">
          <a:xfrm>
            <a:off x="2590800" y="36703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41" name="Group 1097"/>
          <p:cNvGrpSpPr>
            <a:grpSpLocks/>
          </p:cNvGrpSpPr>
          <p:nvPr/>
        </p:nvGrpSpPr>
        <p:grpSpPr bwMode="auto">
          <a:xfrm>
            <a:off x="7315201" y="4660900"/>
            <a:ext cx="900113" cy="609600"/>
            <a:chOff x="4224" y="1824"/>
            <a:chExt cx="567" cy="384"/>
          </a:xfrm>
        </p:grpSpPr>
        <p:graphicFrame>
          <p:nvGraphicFramePr>
            <p:cNvPr id="84042" name="Object 109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42" name="Equation" r:id="rId23" imgW="672840" imgH="444240" progId="Equation.3">
                    <p:embed/>
                  </p:oleObj>
                </mc:Choice>
                <mc:Fallback>
                  <p:oleObj name="Equation" r:id="rId23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43" name="Line 109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044" name="Group 1100"/>
          <p:cNvGrpSpPr>
            <a:grpSpLocks/>
          </p:cNvGrpSpPr>
          <p:nvPr/>
        </p:nvGrpSpPr>
        <p:grpSpPr bwMode="auto">
          <a:xfrm>
            <a:off x="2286001" y="5397500"/>
            <a:ext cx="2995613" cy="469900"/>
            <a:chOff x="1200" y="3400"/>
            <a:chExt cx="1887" cy="296"/>
          </a:xfrm>
        </p:grpSpPr>
        <p:graphicFrame>
          <p:nvGraphicFramePr>
            <p:cNvPr id="84045" name="Object 1101"/>
            <p:cNvGraphicFramePr>
              <a:graphicFrameLocks noChangeAspect="1"/>
            </p:cNvGraphicFramePr>
            <p:nvPr/>
          </p:nvGraphicFramePr>
          <p:xfrm>
            <a:off x="1200" y="340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43" name="Equation" r:id="rId24" imgW="419040" imgH="469800" progId="Equation.3">
                    <p:embed/>
                  </p:oleObj>
                </mc:Choice>
                <mc:Fallback>
                  <p:oleObj name="Equation" r:id="rId24" imgW="4190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0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46" name="Object 1102"/>
            <p:cNvGraphicFramePr>
              <a:graphicFrameLocks noChangeAspect="1"/>
            </p:cNvGraphicFramePr>
            <p:nvPr/>
          </p:nvGraphicFramePr>
          <p:xfrm>
            <a:off x="2040" y="3400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44" name="Equation" r:id="rId26" imgW="342720" imgH="469800" progId="Equation.3">
                    <p:embed/>
                  </p:oleObj>
                </mc:Choice>
                <mc:Fallback>
                  <p:oleObj name="Equation" r:id="rId26" imgW="3427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00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47" name="Object 1103"/>
            <p:cNvGraphicFramePr>
              <a:graphicFrameLocks noChangeAspect="1"/>
            </p:cNvGraphicFramePr>
            <p:nvPr/>
          </p:nvGraphicFramePr>
          <p:xfrm>
            <a:off x="2840" y="3400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45" name="Equation" r:id="rId28" imgW="393480" imgH="469800" progId="Equation.3">
                    <p:embed/>
                  </p:oleObj>
                </mc:Choice>
                <mc:Fallback>
                  <p:oleObj name="Equation" r:id="rId28" imgW="3934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00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Extended Transition Function  </a:t>
            </a:r>
            <a:endParaRPr lang="en-US" altLang="en-US" dirty="0"/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59182"/>
              </p:ext>
            </p:extLst>
          </p:nvPr>
        </p:nvGraphicFramePr>
        <p:xfrm>
          <a:off x="8382000" y="4064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6" name="Equation" r:id="rId30" imgW="609480" imgH="431640" progId="Equation.3">
                  <p:embed/>
                </p:oleObj>
              </mc:Choice>
              <mc:Fallback>
                <p:oleObj name="Equation" r:id="rId30" imgW="60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06400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1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3200400" y="1371600"/>
          <a:ext cx="368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3" name="Equation" r:id="rId3" imgW="3682800" imgH="583920" progId="Equation.3">
                  <p:embed/>
                </p:oleObj>
              </mc:Choice>
              <mc:Fallback>
                <p:oleObj name="Equation" r:id="rId3" imgW="3682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371600"/>
                        <a:ext cx="368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Oval 4"/>
          <p:cNvSpPr>
            <a:spLocks noChangeArrowheads="1"/>
          </p:cNvSpPr>
          <p:nvPr/>
        </p:nvSpPr>
        <p:spPr bwMode="auto">
          <a:xfrm>
            <a:off x="22098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4800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60960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7467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7315200" y="52451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1600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4038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5334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6629400" y="57023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2286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4" name="Equation" r:id="rId5" imgW="419040" imgH="469800" progId="Equation.3">
                  <p:embed/>
                </p:oleObj>
              </mc:Choice>
              <mc:Fallback>
                <p:oleObj name="Equation" r:id="rId5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35052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9" name="Object 15"/>
          <p:cNvGraphicFramePr>
            <a:graphicFrameLocks noChangeAspect="1"/>
          </p:cNvGraphicFramePr>
          <p:nvPr/>
        </p:nvGraphicFramePr>
        <p:xfrm>
          <a:off x="3619501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5" name="Equation" r:id="rId7" imgW="342720" imgH="469800" progId="Equation.3">
                  <p:embed/>
                </p:oleObj>
              </mc:Choice>
              <mc:Fallback>
                <p:oleObj name="Equation" r:id="rId7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1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48895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6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17"/>
          <p:cNvGraphicFramePr>
            <a:graphicFrameLocks noChangeAspect="1"/>
          </p:cNvGraphicFramePr>
          <p:nvPr/>
        </p:nvGraphicFramePr>
        <p:xfrm>
          <a:off x="61849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7" name="Equation" r:id="rId11" imgW="393480" imgH="469800" progId="Equation.3">
                  <p:embed/>
                </p:oleObj>
              </mc:Choice>
              <mc:Fallback>
                <p:oleObj name="Equation" r:id="rId11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7543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8" name="Equation" r:id="rId13" imgW="419040" imgH="469800" progId="Equation.3">
                  <p:embed/>
                </p:oleObj>
              </mc:Choice>
              <mc:Fallback>
                <p:oleObj name="Equation" r:id="rId1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2743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29718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9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5" name="Object 21"/>
          <p:cNvGraphicFramePr>
            <a:graphicFrameLocks noChangeAspect="1"/>
          </p:cNvGraphicFramePr>
          <p:nvPr/>
        </p:nvGraphicFramePr>
        <p:xfrm>
          <a:off x="4267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0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22"/>
          <p:cNvGraphicFramePr>
            <a:graphicFrameLocks noChangeAspect="1"/>
          </p:cNvGraphicFramePr>
          <p:nvPr/>
        </p:nvGraphicFramePr>
        <p:xfrm>
          <a:off x="5562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1" name="Equation" r:id="rId19" imgW="279360" imgH="380880" progId="Equation.3">
                  <p:embed/>
                </p:oleObj>
              </mc:Choice>
              <mc:Fallback>
                <p:oleObj name="Equation" r:id="rId19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7" name="Object 23"/>
          <p:cNvGraphicFramePr>
            <a:graphicFrameLocks noChangeAspect="1"/>
          </p:cNvGraphicFramePr>
          <p:nvPr/>
        </p:nvGraphicFramePr>
        <p:xfrm>
          <a:off x="68580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2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8" name="Oval 24"/>
          <p:cNvSpPr>
            <a:spLocks noChangeArrowheads="1"/>
          </p:cNvSpPr>
          <p:nvPr/>
        </p:nvSpPr>
        <p:spPr bwMode="auto">
          <a:xfrm>
            <a:off x="6870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9" name="Object 25"/>
          <p:cNvGraphicFramePr>
            <a:graphicFrameLocks noChangeAspect="1"/>
          </p:cNvGraphicFramePr>
          <p:nvPr/>
        </p:nvGraphicFramePr>
        <p:xfrm>
          <a:off x="6946901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3" name="Equation" r:id="rId21" imgW="406080" imgH="469800" progId="Equation.3">
                  <p:embed/>
                </p:oleObj>
              </mc:Choice>
              <mc:Fallback>
                <p:oleObj name="Equation" r:id="rId21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0" name="Object 26"/>
          <p:cNvGraphicFramePr>
            <a:graphicFrameLocks noChangeAspect="1"/>
          </p:cNvGraphicFramePr>
          <p:nvPr/>
        </p:nvGraphicFramePr>
        <p:xfrm>
          <a:off x="3810001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4"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27"/>
          <p:cNvGraphicFramePr>
            <a:graphicFrameLocks noChangeAspect="1"/>
          </p:cNvGraphicFramePr>
          <p:nvPr/>
        </p:nvGraphicFramePr>
        <p:xfrm>
          <a:off x="5029201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5"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2" name="Object 28"/>
          <p:cNvGraphicFramePr>
            <a:graphicFrameLocks noChangeAspect="1"/>
          </p:cNvGraphicFramePr>
          <p:nvPr/>
        </p:nvGraphicFramePr>
        <p:xfrm>
          <a:off x="6324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6" name="Equation" r:id="rId25" imgW="279360" imgH="380880" progId="Equation.3">
                  <p:embed/>
                </p:oleObj>
              </mc:Choice>
              <mc:Fallback>
                <p:oleObj name="Equation" r:id="rId2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3" name="Object 29"/>
          <p:cNvGraphicFramePr>
            <a:graphicFrameLocks noChangeAspect="1"/>
          </p:cNvGraphicFramePr>
          <p:nvPr/>
        </p:nvGraphicFramePr>
        <p:xfrm>
          <a:off x="2438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4" name="Freeform 30"/>
          <p:cNvSpPr>
            <a:spLocks/>
          </p:cNvSpPr>
          <p:nvPr/>
        </p:nvSpPr>
        <p:spPr bwMode="auto">
          <a:xfrm>
            <a:off x="6705600" y="33401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95" name="Object 31"/>
          <p:cNvGraphicFramePr>
            <a:graphicFrameLocks noChangeAspect="1"/>
          </p:cNvGraphicFramePr>
          <p:nvPr/>
        </p:nvGraphicFramePr>
        <p:xfrm>
          <a:off x="67183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8" name="Equation" r:id="rId27" imgW="672840" imgH="444240" progId="Equation.3">
                  <p:embed/>
                </p:oleObj>
              </mc:Choice>
              <mc:Fallback>
                <p:oleObj name="Equation" r:id="rId27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6" name="Line 32"/>
          <p:cNvSpPr>
            <a:spLocks noChangeShapeType="1"/>
          </p:cNvSpPr>
          <p:nvPr/>
        </p:nvSpPr>
        <p:spPr bwMode="auto">
          <a:xfrm flipV="1">
            <a:off x="6477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7" name="Freeform 33"/>
          <p:cNvSpPr>
            <a:spLocks/>
          </p:cNvSpPr>
          <p:nvPr/>
        </p:nvSpPr>
        <p:spPr bwMode="auto">
          <a:xfrm>
            <a:off x="5181600" y="44831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8" name="Freeform 34"/>
          <p:cNvSpPr>
            <a:spLocks/>
          </p:cNvSpPr>
          <p:nvPr/>
        </p:nvSpPr>
        <p:spPr bwMode="auto">
          <a:xfrm>
            <a:off x="3886200" y="42926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9" name="Freeform 35"/>
          <p:cNvSpPr>
            <a:spLocks/>
          </p:cNvSpPr>
          <p:nvPr/>
        </p:nvSpPr>
        <p:spPr bwMode="auto">
          <a:xfrm>
            <a:off x="2590800" y="36703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100" name="Group 36"/>
          <p:cNvGrpSpPr>
            <a:grpSpLocks/>
          </p:cNvGrpSpPr>
          <p:nvPr/>
        </p:nvGrpSpPr>
        <p:grpSpPr bwMode="auto">
          <a:xfrm>
            <a:off x="7315201" y="4660900"/>
            <a:ext cx="900113" cy="609600"/>
            <a:chOff x="4224" y="1824"/>
            <a:chExt cx="567" cy="384"/>
          </a:xfrm>
        </p:grpSpPr>
        <p:graphicFrame>
          <p:nvGraphicFramePr>
            <p:cNvPr id="88101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9" name="Equation" r:id="rId29" imgW="672840" imgH="444240" progId="Equation.3">
                    <p:embed/>
                  </p:oleObj>
                </mc:Choice>
                <mc:Fallback>
                  <p:oleObj name="Equation" r:id="rId29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2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59182"/>
              </p:ext>
            </p:extLst>
          </p:nvPr>
        </p:nvGraphicFramePr>
        <p:xfrm>
          <a:off x="8382000" y="4064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0" name="Equation" r:id="rId30" imgW="609480" imgH="431640" progId="Equation.3">
                  <p:embed/>
                </p:oleObj>
              </mc:Choice>
              <mc:Fallback>
                <p:oleObj name="Equation" r:id="rId30" imgW="60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06400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Extended Transition Function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48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2768600" y="1371600"/>
          <a:ext cx="416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77" name="Equation" r:id="rId3" imgW="4165560" imgH="583920" progId="Equation.3">
                  <p:embed/>
                </p:oleObj>
              </mc:Choice>
              <mc:Fallback>
                <p:oleObj name="Equation" r:id="rId3" imgW="41655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371600"/>
                        <a:ext cx="416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Oval 4"/>
          <p:cNvSpPr>
            <a:spLocks noChangeArrowheads="1"/>
          </p:cNvSpPr>
          <p:nvPr/>
        </p:nvSpPr>
        <p:spPr bwMode="auto">
          <a:xfrm>
            <a:off x="22098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4800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Oval 6"/>
          <p:cNvSpPr>
            <a:spLocks noChangeArrowheads="1"/>
          </p:cNvSpPr>
          <p:nvPr/>
        </p:nvSpPr>
        <p:spPr bwMode="auto">
          <a:xfrm>
            <a:off x="60960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7467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7315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1600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4038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334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6629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Oval 14"/>
          <p:cNvSpPr>
            <a:spLocks noChangeArrowheads="1"/>
          </p:cNvSpPr>
          <p:nvPr/>
        </p:nvSpPr>
        <p:spPr bwMode="auto">
          <a:xfrm>
            <a:off x="35052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3619501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78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1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48895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79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61849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0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7543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1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7" name="Line 19"/>
          <p:cNvSpPr>
            <a:spLocks noChangeShapeType="1"/>
          </p:cNvSpPr>
          <p:nvPr/>
        </p:nvSpPr>
        <p:spPr bwMode="auto">
          <a:xfrm>
            <a:off x="2743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8" name="Object 20"/>
          <p:cNvGraphicFramePr>
            <a:graphicFrameLocks noChangeAspect="1"/>
          </p:cNvGraphicFramePr>
          <p:nvPr/>
        </p:nvGraphicFramePr>
        <p:xfrm>
          <a:off x="29718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2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9" name="Object 21"/>
          <p:cNvGraphicFramePr>
            <a:graphicFrameLocks noChangeAspect="1"/>
          </p:cNvGraphicFramePr>
          <p:nvPr/>
        </p:nvGraphicFramePr>
        <p:xfrm>
          <a:off x="4267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3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5562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1" name="Object 23"/>
          <p:cNvGraphicFramePr>
            <a:graphicFrameLocks noChangeAspect="1"/>
          </p:cNvGraphicFramePr>
          <p:nvPr/>
        </p:nvGraphicFramePr>
        <p:xfrm>
          <a:off x="68580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2" name="Oval 24"/>
          <p:cNvSpPr>
            <a:spLocks noChangeArrowheads="1"/>
          </p:cNvSpPr>
          <p:nvPr/>
        </p:nvSpPr>
        <p:spPr bwMode="auto">
          <a:xfrm>
            <a:off x="6870700" y="4114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13" name="Object 25"/>
          <p:cNvGraphicFramePr>
            <a:graphicFrameLocks noChangeAspect="1"/>
          </p:cNvGraphicFramePr>
          <p:nvPr/>
        </p:nvGraphicFramePr>
        <p:xfrm>
          <a:off x="6946901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4" name="Object 26"/>
          <p:cNvGraphicFramePr>
            <a:graphicFrameLocks noChangeAspect="1"/>
          </p:cNvGraphicFramePr>
          <p:nvPr/>
        </p:nvGraphicFramePr>
        <p:xfrm>
          <a:off x="3810001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7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5" name="Object 27"/>
          <p:cNvGraphicFramePr>
            <a:graphicFrameLocks noChangeAspect="1"/>
          </p:cNvGraphicFramePr>
          <p:nvPr/>
        </p:nvGraphicFramePr>
        <p:xfrm>
          <a:off x="5029201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6" name="Object 28"/>
          <p:cNvGraphicFramePr>
            <a:graphicFrameLocks noChangeAspect="1"/>
          </p:cNvGraphicFramePr>
          <p:nvPr/>
        </p:nvGraphicFramePr>
        <p:xfrm>
          <a:off x="6324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9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7" name="Object 29"/>
          <p:cNvGraphicFramePr>
            <a:graphicFrameLocks noChangeAspect="1"/>
          </p:cNvGraphicFramePr>
          <p:nvPr/>
        </p:nvGraphicFramePr>
        <p:xfrm>
          <a:off x="2438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0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8" name="Freeform 30"/>
          <p:cNvSpPr>
            <a:spLocks/>
          </p:cNvSpPr>
          <p:nvPr/>
        </p:nvSpPr>
        <p:spPr bwMode="auto">
          <a:xfrm>
            <a:off x="6705600" y="33401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19" name="Object 31"/>
          <p:cNvGraphicFramePr>
            <a:graphicFrameLocks noChangeAspect="1"/>
          </p:cNvGraphicFramePr>
          <p:nvPr/>
        </p:nvGraphicFramePr>
        <p:xfrm>
          <a:off x="67183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1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0" name="Line 32"/>
          <p:cNvSpPr>
            <a:spLocks noChangeShapeType="1"/>
          </p:cNvSpPr>
          <p:nvPr/>
        </p:nvSpPr>
        <p:spPr bwMode="auto">
          <a:xfrm flipV="1">
            <a:off x="6477000" y="46355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1" name="Freeform 33"/>
          <p:cNvSpPr>
            <a:spLocks/>
          </p:cNvSpPr>
          <p:nvPr/>
        </p:nvSpPr>
        <p:spPr bwMode="auto">
          <a:xfrm>
            <a:off x="5181600" y="44831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2" name="Freeform 34"/>
          <p:cNvSpPr>
            <a:spLocks/>
          </p:cNvSpPr>
          <p:nvPr/>
        </p:nvSpPr>
        <p:spPr bwMode="auto">
          <a:xfrm>
            <a:off x="3886200" y="42926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3" name="Freeform 35"/>
          <p:cNvSpPr>
            <a:spLocks/>
          </p:cNvSpPr>
          <p:nvPr/>
        </p:nvSpPr>
        <p:spPr bwMode="auto">
          <a:xfrm>
            <a:off x="2590800" y="36703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124" name="Group 36"/>
          <p:cNvGrpSpPr>
            <a:grpSpLocks/>
          </p:cNvGrpSpPr>
          <p:nvPr/>
        </p:nvGrpSpPr>
        <p:grpSpPr bwMode="auto">
          <a:xfrm>
            <a:off x="7315201" y="4660900"/>
            <a:ext cx="900113" cy="609600"/>
            <a:chOff x="4224" y="1824"/>
            <a:chExt cx="567" cy="384"/>
          </a:xfrm>
        </p:grpSpPr>
        <p:graphicFrame>
          <p:nvGraphicFramePr>
            <p:cNvPr id="89125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92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6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9128" name="Object 40"/>
          <p:cNvGraphicFramePr>
            <a:graphicFrameLocks noChangeAspect="1"/>
          </p:cNvGraphicFramePr>
          <p:nvPr/>
        </p:nvGraphicFramePr>
        <p:xfrm>
          <a:off x="2286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" name="Equation" r:id="rId28" imgW="419040" imgH="469800" progId="Equation.3">
                  <p:embed/>
                </p:oleObj>
              </mc:Choice>
              <mc:Fallback>
                <p:oleObj name="Equation" r:id="rId28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Extended Transition Function  </a:t>
            </a:r>
            <a:endParaRPr lang="en-US" altLang="en-US" dirty="0"/>
          </a:p>
        </p:txBody>
      </p:sp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238076"/>
              </p:ext>
            </p:extLst>
          </p:nvPr>
        </p:nvGraphicFramePr>
        <p:xfrm>
          <a:off x="8382000" y="4064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" name="Equation" r:id="rId30" imgW="609480" imgH="431640" progId="Equation.3">
                  <p:embed/>
                </p:oleObj>
              </mc:Choice>
              <mc:Fallback>
                <p:oleObj name="Equation" r:id="rId30" imgW="60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06400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2514600" y="1905000"/>
          <a:ext cx="416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2" name="Equation" r:id="rId3" imgW="4165560" imgH="583920" progId="Equation.3">
                  <p:embed/>
                </p:oleObj>
              </mc:Choice>
              <mc:Fallback>
                <p:oleObj name="Equation" r:id="rId3" imgW="41655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416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Oval 3"/>
          <p:cNvSpPr>
            <a:spLocks noChangeArrowheads="1"/>
          </p:cNvSpPr>
          <p:nvPr/>
        </p:nvSpPr>
        <p:spPr bwMode="auto">
          <a:xfrm>
            <a:off x="22098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4800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60960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Oval 6"/>
          <p:cNvSpPr>
            <a:spLocks noChangeArrowheads="1"/>
          </p:cNvSpPr>
          <p:nvPr/>
        </p:nvSpPr>
        <p:spPr bwMode="auto">
          <a:xfrm>
            <a:off x="7467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7315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1600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4038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5334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6629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35052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149" name="Object 13"/>
          <p:cNvGraphicFramePr>
            <a:graphicFrameLocks noChangeAspect="1"/>
          </p:cNvGraphicFramePr>
          <p:nvPr/>
        </p:nvGraphicFramePr>
        <p:xfrm>
          <a:off x="3619501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3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1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48895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/>
          <p:cNvGraphicFramePr>
            <a:graphicFrameLocks noChangeAspect="1"/>
          </p:cNvGraphicFramePr>
          <p:nvPr/>
        </p:nvGraphicFramePr>
        <p:xfrm>
          <a:off x="61849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2" name="Object 16"/>
          <p:cNvGraphicFramePr>
            <a:graphicFrameLocks noChangeAspect="1"/>
          </p:cNvGraphicFramePr>
          <p:nvPr/>
        </p:nvGraphicFramePr>
        <p:xfrm>
          <a:off x="7543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6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2743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154" name="Object 18"/>
          <p:cNvGraphicFramePr>
            <a:graphicFrameLocks noChangeAspect="1"/>
          </p:cNvGraphicFramePr>
          <p:nvPr/>
        </p:nvGraphicFramePr>
        <p:xfrm>
          <a:off x="29718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5" name="Object 19"/>
          <p:cNvGraphicFramePr>
            <a:graphicFrameLocks noChangeAspect="1"/>
          </p:cNvGraphicFramePr>
          <p:nvPr/>
        </p:nvGraphicFramePr>
        <p:xfrm>
          <a:off x="4267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20"/>
          <p:cNvGraphicFramePr>
            <a:graphicFrameLocks noChangeAspect="1"/>
          </p:cNvGraphicFramePr>
          <p:nvPr/>
        </p:nvGraphicFramePr>
        <p:xfrm>
          <a:off x="5562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Object 21"/>
          <p:cNvGraphicFramePr>
            <a:graphicFrameLocks noChangeAspect="1"/>
          </p:cNvGraphicFramePr>
          <p:nvPr/>
        </p:nvGraphicFramePr>
        <p:xfrm>
          <a:off x="68580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8" name="Oval 22"/>
          <p:cNvSpPr>
            <a:spLocks noChangeArrowheads="1"/>
          </p:cNvSpPr>
          <p:nvPr/>
        </p:nvSpPr>
        <p:spPr bwMode="auto">
          <a:xfrm>
            <a:off x="6870700" y="4114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159" name="Object 23"/>
          <p:cNvGraphicFramePr>
            <a:graphicFrameLocks noChangeAspect="1"/>
          </p:cNvGraphicFramePr>
          <p:nvPr/>
        </p:nvGraphicFramePr>
        <p:xfrm>
          <a:off x="6946901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0" name="Object 24"/>
          <p:cNvGraphicFramePr>
            <a:graphicFrameLocks noChangeAspect="1"/>
          </p:cNvGraphicFramePr>
          <p:nvPr/>
        </p:nvGraphicFramePr>
        <p:xfrm>
          <a:off x="3810001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1" name="Object 25"/>
          <p:cNvGraphicFramePr>
            <a:graphicFrameLocks noChangeAspect="1"/>
          </p:cNvGraphicFramePr>
          <p:nvPr/>
        </p:nvGraphicFramePr>
        <p:xfrm>
          <a:off x="5029201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2" name="Object 26"/>
          <p:cNvGraphicFramePr>
            <a:graphicFrameLocks noChangeAspect="1"/>
          </p:cNvGraphicFramePr>
          <p:nvPr/>
        </p:nvGraphicFramePr>
        <p:xfrm>
          <a:off x="6324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3" name="Object 27"/>
          <p:cNvGraphicFramePr>
            <a:graphicFrameLocks noChangeAspect="1"/>
          </p:cNvGraphicFramePr>
          <p:nvPr/>
        </p:nvGraphicFramePr>
        <p:xfrm>
          <a:off x="2438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4" name="Freeform 28"/>
          <p:cNvSpPr>
            <a:spLocks/>
          </p:cNvSpPr>
          <p:nvPr/>
        </p:nvSpPr>
        <p:spPr bwMode="auto">
          <a:xfrm>
            <a:off x="6705600" y="33401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165" name="Object 29"/>
          <p:cNvGraphicFramePr>
            <a:graphicFrameLocks noChangeAspect="1"/>
          </p:cNvGraphicFramePr>
          <p:nvPr/>
        </p:nvGraphicFramePr>
        <p:xfrm>
          <a:off x="67183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6" name="Line 30"/>
          <p:cNvSpPr>
            <a:spLocks noChangeShapeType="1"/>
          </p:cNvSpPr>
          <p:nvPr/>
        </p:nvSpPr>
        <p:spPr bwMode="auto">
          <a:xfrm flipV="1">
            <a:off x="6477000" y="46355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Freeform 31"/>
          <p:cNvSpPr>
            <a:spLocks/>
          </p:cNvSpPr>
          <p:nvPr/>
        </p:nvSpPr>
        <p:spPr bwMode="auto">
          <a:xfrm>
            <a:off x="5181600" y="44831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Freeform 32"/>
          <p:cNvSpPr>
            <a:spLocks/>
          </p:cNvSpPr>
          <p:nvPr/>
        </p:nvSpPr>
        <p:spPr bwMode="auto">
          <a:xfrm>
            <a:off x="3886200" y="42926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9" name="Freeform 33"/>
          <p:cNvSpPr>
            <a:spLocks/>
          </p:cNvSpPr>
          <p:nvPr/>
        </p:nvSpPr>
        <p:spPr bwMode="auto">
          <a:xfrm>
            <a:off x="2590800" y="36703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70" name="Group 34"/>
          <p:cNvGrpSpPr>
            <a:grpSpLocks/>
          </p:cNvGrpSpPr>
          <p:nvPr/>
        </p:nvGrpSpPr>
        <p:grpSpPr bwMode="auto">
          <a:xfrm>
            <a:off x="7315201" y="4660900"/>
            <a:ext cx="900113" cy="609600"/>
            <a:chOff x="4224" y="1824"/>
            <a:chExt cx="567" cy="384"/>
          </a:xfrm>
        </p:grpSpPr>
        <p:graphicFrame>
          <p:nvGraphicFramePr>
            <p:cNvPr id="91171" name="Object 3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7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2" name="Line 3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1173" name="Object 37"/>
          <p:cNvGraphicFramePr>
            <a:graphicFrameLocks noChangeAspect="1"/>
          </p:cNvGraphicFramePr>
          <p:nvPr/>
        </p:nvGraphicFramePr>
        <p:xfrm>
          <a:off x="2286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8" name="Equation" r:id="rId28" imgW="419040" imgH="469800" progId="Equation.3">
                  <p:embed/>
                </p:oleObj>
              </mc:Choice>
              <mc:Fallback>
                <p:oleObj name="Equation" r:id="rId28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Extended Transition Function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05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Definition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828800" y="1371600"/>
          <a:ext cx="5486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98" name="Equation" r:id="rId3" imgW="5486400" imgH="1320480" progId="Equation.3">
                  <p:embed/>
                </p:oleObj>
              </mc:Choice>
              <mc:Fallback>
                <p:oleObj name="Equation" r:id="rId3" imgW="548640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54864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1676401" y="3200400"/>
            <a:ext cx="6615113" cy="3187700"/>
            <a:chOff x="1593" y="2048"/>
            <a:chExt cx="4167" cy="2008"/>
          </a:xfrm>
        </p:grpSpPr>
        <p:sp>
          <p:nvSpPr>
            <p:cNvPr id="54278" name="Oval 6"/>
            <p:cNvSpPr>
              <a:spLocks noChangeArrowheads="1"/>
            </p:cNvSpPr>
            <p:nvPr/>
          </p:nvSpPr>
          <p:spPr bwMode="auto">
            <a:xfrm>
              <a:off x="1977" y="362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9" name="Oval 7"/>
            <p:cNvSpPr>
              <a:spLocks noChangeArrowheads="1"/>
            </p:cNvSpPr>
            <p:nvPr/>
          </p:nvSpPr>
          <p:spPr bwMode="auto">
            <a:xfrm>
              <a:off x="3609" y="362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4425" y="362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5289" y="362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Oval 10"/>
            <p:cNvSpPr>
              <a:spLocks noChangeArrowheads="1"/>
            </p:cNvSpPr>
            <p:nvPr/>
          </p:nvSpPr>
          <p:spPr bwMode="auto">
            <a:xfrm>
              <a:off x="5193" y="3528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1593" y="3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3129" y="38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3945" y="38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4761" y="3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4287" name="Object 15"/>
            <p:cNvGraphicFramePr>
              <a:graphicFrameLocks noChangeAspect="1"/>
            </p:cNvGraphicFramePr>
            <p:nvPr/>
          </p:nvGraphicFramePr>
          <p:xfrm>
            <a:off x="2025" y="3624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99" name="Equation" r:id="rId5" imgW="419040" imgH="469800" progId="Equation.3">
                    <p:embed/>
                  </p:oleObj>
                </mc:Choice>
                <mc:Fallback>
                  <p:oleObj name="Equation" r:id="rId5" imgW="4190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3624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Oval 16"/>
            <p:cNvSpPr>
              <a:spLocks noChangeArrowheads="1"/>
            </p:cNvSpPr>
            <p:nvPr/>
          </p:nvSpPr>
          <p:spPr bwMode="auto">
            <a:xfrm>
              <a:off x="2793" y="362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4289" name="Object 17"/>
            <p:cNvGraphicFramePr>
              <a:graphicFrameLocks noChangeAspect="1"/>
            </p:cNvGraphicFramePr>
            <p:nvPr/>
          </p:nvGraphicFramePr>
          <p:xfrm>
            <a:off x="2865" y="3624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0" name="Equation" r:id="rId7" imgW="342720" imgH="469800" progId="Equation.3">
                    <p:embed/>
                  </p:oleObj>
                </mc:Choice>
                <mc:Fallback>
                  <p:oleObj name="Equation" r:id="rId7" imgW="3427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" y="3624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18"/>
            <p:cNvGraphicFramePr>
              <a:graphicFrameLocks noChangeAspect="1"/>
            </p:cNvGraphicFramePr>
            <p:nvPr/>
          </p:nvGraphicFramePr>
          <p:xfrm>
            <a:off x="3665" y="3624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1" name="Equation" r:id="rId9" imgW="393480" imgH="469800" progId="Equation.3">
                    <p:embed/>
                  </p:oleObj>
                </mc:Choice>
                <mc:Fallback>
                  <p:oleObj name="Equation" r:id="rId9" imgW="3934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3624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1" name="Object 19"/>
            <p:cNvGraphicFramePr>
              <a:graphicFrameLocks noChangeAspect="1"/>
            </p:cNvGraphicFramePr>
            <p:nvPr/>
          </p:nvGraphicFramePr>
          <p:xfrm>
            <a:off x="4481" y="3624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2" name="Equation" r:id="rId11" imgW="393480" imgH="469800" progId="Equation.3">
                    <p:embed/>
                  </p:oleObj>
                </mc:Choice>
                <mc:Fallback>
                  <p:oleObj name="Equation" r:id="rId11" imgW="3934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3624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2" name="Object 20"/>
            <p:cNvGraphicFramePr>
              <a:graphicFrameLocks noChangeAspect="1"/>
            </p:cNvGraphicFramePr>
            <p:nvPr/>
          </p:nvGraphicFramePr>
          <p:xfrm>
            <a:off x="5337" y="3624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3" name="Equation" r:id="rId13" imgW="419040" imgH="469800" progId="Equation.3">
                    <p:embed/>
                  </p:oleObj>
                </mc:Choice>
                <mc:Fallback>
                  <p:oleObj name="Equation" r:id="rId13" imgW="4190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3624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2313" y="38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4294" name="Object 22"/>
            <p:cNvGraphicFramePr>
              <a:graphicFrameLocks noChangeAspect="1"/>
            </p:cNvGraphicFramePr>
            <p:nvPr/>
          </p:nvGraphicFramePr>
          <p:xfrm>
            <a:off x="2457" y="36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4"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7" y="36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5" name="Object 23"/>
            <p:cNvGraphicFramePr>
              <a:graphicFrameLocks noChangeAspect="1"/>
            </p:cNvGraphicFramePr>
            <p:nvPr/>
          </p:nvGraphicFramePr>
          <p:xfrm>
            <a:off x="3273" y="3576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5" name="Equation" r:id="rId17" imgW="279360" imgH="380880" progId="Equation.3">
                    <p:embed/>
                  </p:oleObj>
                </mc:Choice>
                <mc:Fallback>
                  <p:oleObj name="Equation" r:id="rId17" imgW="2793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3576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6" name="Object 24"/>
            <p:cNvGraphicFramePr>
              <a:graphicFrameLocks noChangeAspect="1"/>
            </p:cNvGraphicFramePr>
            <p:nvPr/>
          </p:nvGraphicFramePr>
          <p:xfrm>
            <a:off x="4089" y="3576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6" name="Equation" r:id="rId19" imgW="279360" imgH="380880" progId="Equation.3">
                    <p:embed/>
                  </p:oleObj>
                </mc:Choice>
                <mc:Fallback>
                  <p:oleObj name="Equation" r:id="rId19" imgW="2793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3576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7" name="Object 25"/>
            <p:cNvGraphicFramePr>
              <a:graphicFrameLocks noChangeAspect="1"/>
            </p:cNvGraphicFramePr>
            <p:nvPr/>
          </p:nvGraphicFramePr>
          <p:xfrm>
            <a:off x="4905" y="36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7" name="Equation" r:id="rId20" imgW="266400" imgH="279360" progId="Equation.3">
                    <p:embed/>
                  </p:oleObj>
                </mc:Choice>
                <mc:Fallback>
                  <p:oleObj name="Equation" r:id="rId20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36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8" name="Oval 26"/>
            <p:cNvSpPr>
              <a:spLocks noChangeArrowheads="1"/>
            </p:cNvSpPr>
            <p:nvPr/>
          </p:nvSpPr>
          <p:spPr bwMode="auto">
            <a:xfrm>
              <a:off x="4913" y="28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4299" name="Object 27"/>
            <p:cNvGraphicFramePr>
              <a:graphicFrameLocks noChangeAspect="1"/>
            </p:cNvGraphicFramePr>
            <p:nvPr/>
          </p:nvGraphicFramePr>
          <p:xfrm>
            <a:off x="4961" y="2816"/>
            <a:ext cx="2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8" name="Equation" r:id="rId21" imgW="406080" imgH="469800" progId="Equation.3">
                    <p:embed/>
                  </p:oleObj>
                </mc:Choice>
                <mc:Fallback>
                  <p:oleObj name="Equation" r:id="rId21" imgW="4060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" y="2816"/>
                          <a:ext cx="25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0" name="Object 28"/>
            <p:cNvGraphicFramePr>
              <a:graphicFrameLocks noChangeAspect="1"/>
            </p:cNvGraphicFramePr>
            <p:nvPr/>
          </p:nvGraphicFramePr>
          <p:xfrm>
            <a:off x="2985" y="33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9" name="Equation" r:id="rId23" imgW="266400" imgH="279360" progId="Equation.3">
                    <p:embed/>
                  </p:oleObj>
                </mc:Choice>
                <mc:Fallback>
                  <p:oleObj name="Equation" r:id="rId2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" y="33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1" name="Object 29"/>
            <p:cNvGraphicFramePr>
              <a:graphicFrameLocks noChangeAspect="1"/>
            </p:cNvGraphicFramePr>
            <p:nvPr/>
          </p:nvGraphicFramePr>
          <p:xfrm>
            <a:off x="3753" y="338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10" name="Equation" r:id="rId24" imgW="266400" imgH="279360" progId="Equation.3">
                    <p:embed/>
                  </p:oleObj>
                </mc:Choice>
                <mc:Fallback>
                  <p:oleObj name="Equation" r:id="rId24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3" y="338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2" name="Object 30"/>
            <p:cNvGraphicFramePr>
              <a:graphicFrameLocks noChangeAspect="1"/>
            </p:cNvGraphicFramePr>
            <p:nvPr/>
          </p:nvGraphicFramePr>
          <p:xfrm>
            <a:off x="4569" y="3336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11" name="Equation" r:id="rId25" imgW="279360" imgH="380880" progId="Equation.3">
                    <p:embed/>
                  </p:oleObj>
                </mc:Choice>
                <mc:Fallback>
                  <p:oleObj name="Equation" r:id="rId25" imgW="2793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3336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3" name="Object 31"/>
            <p:cNvGraphicFramePr>
              <a:graphicFrameLocks noChangeAspect="1"/>
            </p:cNvGraphicFramePr>
            <p:nvPr/>
          </p:nvGraphicFramePr>
          <p:xfrm>
            <a:off x="2121" y="328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12" name="Equation" r:id="rId26" imgW="279360" imgH="380880" progId="Equation.3">
                    <p:embed/>
                  </p:oleObj>
                </mc:Choice>
                <mc:Fallback>
                  <p:oleObj name="Equation" r:id="rId26" imgW="2793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" y="328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4" name="Freeform 32"/>
            <p:cNvSpPr>
              <a:spLocks/>
            </p:cNvSpPr>
            <p:nvPr/>
          </p:nvSpPr>
          <p:spPr bwMode="auto">
            <a:xfrm>
              <a:off x="4809" y="2328"/>
              <a:ext cx="416" cy="536"/>
            </a:xfrm>
            <a:custGeom>
              <a:avLst/>
              <a:gdLst>
                <a:gd name="T0" fmla="*/ 152 w 416"/>
                <a:gd name="T1" fmla="*/ 536 h 536"/>
                <a:gd name="T2" fmla="*/ 8 w 416"/>
                <a:gd name="T3" fmla="*/ 200 h 536"/>
                <a:gd name="T4" fmla="*/ 200 w 416"/>
                <a:gd name="T5" fmla="*/ 8 h 536"/>
                <a:gd name="T6" fmla="*/ 392 w 416"/>
                <a:gd name="T7" fmla="*/ 152 h 536"/>
                <a:gd name="T8" fmla="*/ 344 w 416"/>
                <a:gd name="T9" fmla="*/ 48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536">
                  <a:moveTo>
                    <a:pt x="152" y="536"/>
                  </a:moveTo>
                  <a:cubicBezTo>
                    <a:pt x="76" y="412"/>
                    <a:pt x="0" y="288"/>
                    <a:pt x="8" y="200"/>
                  </a:cubicBezTo>
                  <a:cubicBezTo>
                    <a:pt x="16" y="112"/>
                    <a:pt x="136" y="16"/>
                    <a:pt x="200" y="8"/>
                  </a:cubicBezTo>
                  <a:cubicBezTo>
                    <a:pt x="264" y="0"/>
                    <a:pt x="368" y="72"/>
                    <a:pt x="392" y="152"/>
                  </a:cubicBezTo>
                  <a:cubicBezTo>
                    <a:pt x="416" y="232"/>
                    <a:pt x="380" y="360"/>
                    <a:pt x="344" y="4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4305" name="Object 33"/>
            <p:cNvGraphicFramePr>
              <a:graphicFrameLocks noChangeAspect="1"/>
            </p:cNvGraphicFramePr>
            <p:nvPr/>
          </p:nvGraphicFramePr>
          <p:xfrm>
            <a:off x="4817" y="2048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13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2048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 flipV="1">
              <a:off x="4665" y="314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Freeform 35"/>
            <p:cNvSpPr>
              <a:spLocks/>
            </p:cNvSpPr>
            <p:nvPr/>
          </p:nvSpPr>
          <p:spPr bwMode="auto">
            <a:xfrm>
              <a:off x="3849" y="3048"/>
              <a:ext cx="1104" cy="624"/>
            </a:xfrm>
            <a:custGeom>
              <a:avLst/>
              <a:gdLst>
                <a:gd name="T0" fmla="*/ 0 w 1104"/>
                <a:gd name="T1" fmla="*/ 624 h 624"/>
                <a:gd name="T2" fmla="*/ 432 w 1104"/>
                <a:gd name="T3" fmla="*/ 192 h 624"/>
                <a:gd name="T4" fmla="*/ 1104 w 1104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Freeform 36"/>
            <p:cNvSpPr>
              <a:spLocks/>
            </p:cNvSpPr>
            <p:nvPr/>
          </p:nvSpPr>
          <p:spPr bwMode="auto">
            <a:xfrm>
              <a:off x="3033" y="2928"/>
              <a:ext cx="1872" cy="744"/>
            </a:xfrm>
            <a:custGeom>
              <a:avLst/>
              <a:gdLst>
                <a:gd name="T0" fmla="*/ 0 w 1872"/>
                <a:gd name="T1" fmla="*/ 744 h 744"/>
                <a:gd name="T2" fmla="*/ 720 w 1872"/>
                <a:gd name="T3" fmla="*/ 120 h 744"/>
                <a:gd name="T4" fmla="*/ 1872 w 1872"/>
                <a:gd name="T5" fmla="*/ 2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" h="744">
                  <a:moveTo>
                    <a:pt x="0" y="744"/>
                  </a:moveTo>
                  <a:cubicBezTo>
                    <a:pt x="204" y="492"/>
                    <a:pt x="408" y="240"/>
                    <a:pt x="720" y="120"/>
                  </a:cubicBezTo>
                  <a:cubicBezTo>
                    <a:pt x="1032" y="0"/>
                    <a:pt x="1452" y="12"/>
                    <a:pt x="1872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Freeform 37"/>
            <p:cNvSpPr>
              <a:spLocks/>
            </p:cNvSpPr>
            <p:nvPr/>
          </p:nvSpPr>
          <p:spPr bwMode="auto">
            <a:xfrm>
              <a:off x="2217" y="2536"/>
              <a:ext cx="2736" cy="1136"/>
            </a:xfrm>
            <a:custGeom>
              <a:avLst/>
              <a:gdLst>
                <a:gd name="T0" fmla="*/ 0 w 2736"/>
                <a:gd name="T1" fmla="*/ 1136 h 1136"/>
                <a:gd name="T2" fmla="*/ 720 w 2736"/>
                <a:gd name="T3" fmla="*/ 128 h 1136"/>
                <a:gd name="T4" fmla="*/ 2736 w 2736"/>
                <a:gd name="T5" fmla="*/ 368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36" h="1136">
                  <a:moveTo>
                    <a:pt x="0" y="1136"/>
                  </a:moveTo>
                  <a:cubicBezTo>
                    <a:pt x="132" y="696"/>
                    <a:pt x="264" y="256"/>
                    <a:pt x="720" y="128"/>
                  </a:cubicBezTo>
                  <a:cubicBezTo>
                    <a:pt x="1176" y="0"/>
                    <a:pt x="1956" y="184"/>
                    <a:pt x="2736" y="36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310" name="Group 38"/>
            <p:cNvGrpSpPr>
              <a:grpSpLocks/>
            </p:cNvGrpSpPr>
            <p:nvPr/>
          </p:nvGrpSpPr>
          <p:grpSpPr bwMode="auto">
            <a:xfrm>
              <a:off x="5193" y="3160"/>
              <a:ext cx="567" cy="384"/>
              <a:chOff x="4224" y="1824"/>
              <a:chExt cx="567" cy="384"/>
            </a:xfrm>
          </p:grpSpPr>
          <p:graphicFrame>
            <p:nvGraphicFramePr>
              <p:cNvPr id="54311" name="Object 39"/>
              <p:cNvGraphicFramePr>
                <a:graphicFrameLocks noChangeAspect="1"/>
              </p:cNvGraphicFramePr>
              <p:nvPr/>
            </p:nvGraphicFramePr>
            <p:xfrm>
              <a:off x="4368" y="1824"/>
              <a:ext cx="423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14" name="Equation" r:id="rId29" imgW="672840" imgH="444240" progId="Equation.3">
                      <p:embed/>
                    </p:oleObj>
                  </mc:Choice>
                  <mc:Fallback>
                    <p:oleObj name="Equation" r:id="rId29" imgW="672840" imgH="444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824"/>
                            <a:ext cx="423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12" name="Line 40"/>
              <p:cNvSpPr>
                <a:spLocks noChangeShapeType="1"/>
              </p:cNvSpPr>
              <p:nvPr/>
            </p:nvSpPr>
            <p:spPr bwMode="auto">
              <a:xfrm flipH="1" flipV="1">
                <a:off x="4224" y="182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8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195</Words>
  <Application>Microsoft Office PowerPoint</Application>
  <PresentationFormat>A4 Paper (210x297 mm)</PresentationFormat>
  <Paragraphs>84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Comic Sans MS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Extended Transition Function  </vt:lpstr>
      <vt:lpstr>PowerPoint Presentation</vt:lpstr>
      <vt:lpstr>PowerPoint Presentation</vt:lpstr>
      <vt:lpstr>PowerPoint Presentation</vt:lpstr>
      <vt:lpstr>PowerPoint Presentation</vt:lpstr>
      <vt:lpstr>Recursive Definition</vt:lpstr>
      <vt:lpstr>PowerPoint Presentation</vt:lpstr>
      <vt:lpstr>Languages Accepted by DFAs</vt:lpstr>
      <vt:lpstr>Example</vt:lpstr>
      <vt:lpstr>Another Example</vt:lpstr>
      <vt:lpstr>Formally</vt:lpstr>
      <vt:lpstr>Observation</vt:lpstr>
      <vt:lpstr>More Examples</vt:lpstr>
      <vt:lpstr>More Examples</vt:lpstr>
      <vt:lpstr>More Examples</vt:lpstr>
      <vt:lpstr>Regular Languages</vt:lpstr>
      <vt:lpstr>Example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229</cp:revision>
  <dcterms:created xsi:type="dcterms:W3CDTF">2006-08-16T00:00:00Z</dcterms:created>
  <dcterms:modified xsi:type="dcterms:W3CDTF">2019-01-16T03:07:19Z</dcterms:modified>
</cp:coreProperties>
</file>