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50" r:id="rId2"/>
    <p:sldId id="307" r:id="rId3"/>
    <p:sldId id="351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2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21208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718123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31: Computing Functions with Turing Machines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38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7924799" cy="559125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7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42974"/>
            <a:ext cx="7715250" cy="581988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46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147762"/>
            <a:ext cx="7500471" cy="51768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4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33437"/>
            <a:ext cx="7403940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71575"/>
            <a:ext cx="7338580" cy="5381625"/>
          </a:xfrm>
          <a:prstGeom prst="rect">
            <a:avLst/>
          </a:prstGeom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800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923925"/>
            <a:ext cx="7724775" cy="5596738"/>
          </a:xfrm>
          <a:prstGeom prst="rect">
            <a:avLst/>
          </a:prstGeom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47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04887"/>
            <a:ext cx="7643757" cy="5472113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31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1019174"/>
            <a:ext cx="7744503" cy="5457825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69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24" y="838200"/>
            <a:ext cx="7925376" cy="5831049"/>
          </a:xfrm>
          <a:prstGeom prst="rect">
            <a:avLst/>
          </a:prstGeom>
        </p:spPr>
      </p:pic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91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947737"/>
            <a:ext cx="7907899" cy="5605463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128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functions with Turing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the role of Turing machine for solving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7" y="942974"/>
            <a:ext cx="7854240" cy="5686426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61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971550"/>
            <a:ext cx="7982393" cy="5657850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0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19162"/>
            <a:ext cx="7823134" cy="5710238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78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981074"/>
            <a:ext cx="7848266" cy="5495925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46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904875"/>
            <a:ext cx="7820025" cy="5804780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45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71550"/>
            <a:ext cx="6819900" cy="4914900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54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976312"/>
            <a:ext cx="7739063" cy="5589926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647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971550"/>
            <a:ext cx="7960463" cy="5657850"/>
          </a:xfrm>
          <a:prstGeom prst="rect">
            <a:avLst/>
          </a:prstGeom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2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23937"/>
            <a:ext cx="7666022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00137"/>
            <a:ext cx="6715125" cy="4657725"/>
          </a:xfrm>
          <a:prstGeom prst="rect">
            <a:avLst/>
          </a:prstGeom>
        </p:spPr>
      </p:pic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00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Turing </a:t>
            </a:r>
            <a:r>
              <a:rPr lang="en-US" dirty="0" smtClean="0"/>
              <a:t>Machines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The role of Turing machine for solving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6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Text Box 2"/>
          <p:cNvSpPr txBox="1">
            <a:spLocks noChangeArrowheads="1"/>
          </p:cNvSpPr>
          <p:nvPr/>
        </p:nvSpPr>
        <p:spPr bwMode="auto">
          <a:xfrm>
            <a:off x="229852" y="1154668"/>
            <a:ext cx="4875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Turing </a:t>
            </a:r>
            <a:r>
              <a:rPr lang="en-US" altLang="en-US" sz="2800" dirty="0" smtClean="0">
                <a:solidFill>
                  <a:srgbClr val="CC0099"/>
                </a:solidFill>
              </a:rPr>
              <a:t>Machine </a:t>
            </a:r>
            <a:r>
              <a:rPr lang="en-US" altLang="en-US" sz="2800" dirty="0">
                <a:solidFill>
                  <a:srgbClr val="CC0099"/>
                </a:solidFill>
              </a:rPr>
              <a:t>Pseudocode for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788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085915"/>
              </p:ext>
            </p:extLst>
          </p:nvPr>
        </p:nvGraphicFramePr>
        <p:xfrm>
          <a:off x="5177107" y="1163626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2031840" imgH="533160" progId="Equation.3">
                  <p:embed/>
                </p:oleObj>
              </mc:Choice>
              <mc:Fallback>
                <p:oleObj name="Equation" r:id="rId3" imgW="2031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107" y="1163626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1449996" y="2072297"/>
            <a:ext cx="3727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Replace every 1 with $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1442035" y="3020704"/>
            <a:ext cx="1471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sz="2800" dirty="0">
                <a:solidFill>
                  <a:srgbClr val="008000"/>
                </a:solidFill>
              </a:rPr>
              <a:t>Repeat:</a:t>
            </a: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2369990" y="3574702"/>
            <a:ext cx="52588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Find rightmost $, replace it with 1</a:t>
            </a:r>
          </a:p>
          <a:p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 Go to right end, insert 1</a:t>
            </a:r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1600200" y="5181600"/>
            <a:ext cx="579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8000"/>
                </a:solidFill>
              </a:rPr>
              <a:t>Until </a:t>
            </a:r>
            <a:r>
              <a:rPr lang="en-US" altLang="en-US" sz="2800" dirty="0"/>
              <a:t>no more $ remain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289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057274"/>
            <a:ext cx="7049074" cy="5572125"/>
          </a:xfrm>
          <a:prstGeom prst="rect">
            <a:avLst/>
          </a:prstGeom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73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876300"/>
            <a:ext cx="7695845" cy="5753100"/>
          </a:xfrm>
          <a:prstGeom prst="rect">
            <a:avLst/>
          </a:prstGeom>
        </p:spPr>
      </p:pic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550797" y="110271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670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847850"/>
            <a:ext cx="7594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066800"/>
            <a:ext cx="6696075" cy="47244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47812" y="74232"/>
            <a:ext cx="67806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 </a:t>
            </a:r>
            <a:r>
              <a:rPr lang="en-US" altLang="en-US" sz="4400" dirty="0"/>
              <a:t>for  </a:t>
            </a:r>
            <a:r>
              <a:rPr lang="en-US" altLang="en-US" sz="4400" dirty="0" smtClean="0"/>
              <a:t>Function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933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Text Box 2"/>
          <p:cNvSpPr txBox="1">
            <a:spLocks noChangeArrowheads="1"/>
          </p:cNvSpPr>
          <p:nvPr/>
        </p:nvSpPr>
        <p:spPr bwMode="auto">
          <a:xfrm>
            <a:off x="1662112" y="118659"/>
            <a:ext cx="67998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Turing Machine </a:t>
            </a:r>
            <a:r>
              <a:rPr lang="en-US" altLang="en-US" sz="4400" dirty="0" smtClean="0"/>
              <a:t>Pseudocode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885825"/>
            <a:ext cx="6581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581150"/>
            <a:ext cx="6067425" cy="3695700"/>
          </a:xfrm>
          <a:prstGeom prst="rect">
            <a:avLst/>
          </a:prstGeo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71800" y="152400"/>
            <a:ext cx="373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Turing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36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47750"/>
            <a:ext cx="6743700" cy="4762500"/>
          </a:xfrm>
          <a:prstGeom prst="rect">
            <a:avLst/>
          </a:prstGeom>
        </p:spPr>
      </p:pic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971800" y="237366"/>
            <a:ext cx="373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/>
              <a:t>Turing’s Thesis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2590800" y="1477956"/>
            <a:ext cx="6477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Do Turing machines </a:t>
            </a:r>
            <a:r>
              <a:rPr lang="en-US" altLang="en-US" sz="2800" dirty="0" smtClean="0"/>
              <a:t>have the </a:t>
            </a:r>
            <a:r>
              <a:rPr lang="en-US" altLang="en-US" sz="2800" dirty="0"/>
              <a:t>same power with </a:t>
            </a:r>
            <a:r>
              <a:rPr lang="en-US" altLang="en-US" sz="2800" dirty="0" smtClean="0"/>
              <a:t>a </a:t>
            </a:r>
            <a:r>
              <a:rPr lang="en-US" altLang="en-US" sz="2800" dirty="0"/>
              <a:t>digital computer?</a:t>
            </a:r>
          </a:p>
        </p:txBody>
      </p:sp>
      <p:sp>
        <p:nvSpPr>
          <p:cNvPr id="807939" name="Text Box 3"/>
          <p:cNvSpPr txBox="1">
            <a:spLocks noChangeArrowheads="1"/>
          </p:cNvSpPr>
          <p:nvPr/>
        </p:nvSpPr>
        <p:spPr bwMode="auto">
          <a:xfrm>
            <a:off x="775273" y="3313248"/>
            <a:ext cx="3255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Intuitive answer:</a:t>
            </a:r>
            <a:r>
              <a:rPr lang="en-US" altLang="en-US" sz="2800" dirty="0"/>
              <a:t>  Yes</a:t>
            </a:r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1752601" y="4876800"/>
            <a:ext cx="4316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There is no formal answer!!!</a:t>
            </a:r>
          </a:p>
        </p:txBody>
      </p:sp>
      <p:sp>
        <p:nvSpPr>
          <p:cNvPr id="807941" name="Text Box 5"/>
          <p:cNvSpPr txBox="1">
            <a:spLocks noChangeArrowheads="1"/>
          </p:cNvSpPr>
          <p:nvPr/>
        </p:nvSpPr>
        <p:spPr bwMode="auto">
          <a:xfrm>
            <a:off x="762000" y="1401012"/>
            <a:ext cx="164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Question: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95600" y="191404"/>
            <a:ext cx="373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Turing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229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autoUpdateAnimBg="0"/>
      <p:bldP spid="80794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295399"/>
            <a:ext cx="7258050" cy="4810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85801" y="1474789"/>
            <a:ext cx="3031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Turing’s thesis: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752601" y="2590800"/>
            <a:ext cx="81533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Any computation  carried </a:t>
            </a:r>
            <a:r>
              <a:rPr lang="en-US" altLang="en-US" sz="2800" dirty="0" smtClean="0"/>
              <a:t>out by </a:t>
            </a:r>
            <a:r>
              <a:rPr lang="en-US" altLang="en-US" sz="2800" dirty="0"/>
              <a:t>mechanical </a:t>
            </a:r>
            <a:r>
              <a:rPr lang="en-US" altLang="en-US" sz="2800" dirty="0" smtClean="0"/>
              <a:t>means can </a:t>
            </a:r>
            <a:r>
              <a:rPr lang="en-US" altLang="en-US" sz="2800" dirty="0"/>
              <a:t>be performed by a Turing Machine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3581401" y="4063425"/>
            <a:ext cx="1268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CC0099"/>
                </a:solidFill>
              </a:rPr>
              <a:t>(1930)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19400" y="181077"/>
            <a:ext cx="35156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Turing’s Thesis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40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3581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Computer Science Law: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990600" y="2351901"/>
            <a:ext cx="79248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 computation is mechanical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and only </a:t>
            </a:r>
            <a:r>
              <a:rPr lang="en-US" altLang="en-US" sz="2800" dirty="0" smtClean="0"/>
              <a:t>if it </a:t>
            </a:r>
            <a:r>
              <a:rPr lang="en-US" altLang="en-US" sz="2800" dirty="0"/>
              <a:t>can be performed by a Turing Machine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1015621" y="5029200"/>
            <a:ext cx="8001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CC0099"/>
                </a:solidFill>
              </a:rPr>
              <a:t>There is no known model of </a:t>
            </a:r>
            <a:r>
              <a:rPr lang="en-US" altLang="en-US" sz="2800" dirty="0" smtClean="0">
                <a:solidFill>
                  <a:srgbClr val="CC0099"/>
                </a:solidFill>
              </a:rPr>
              <a:t>computation more </a:t>
            </a:r>
            <a:r>
              <a:rPr lang="en-US" altLang="en-US" sz="2800" dirty="0">
                <a:solidFill>
                  <a:srgbClr val="CC0099"/>
                </a:solidFill>
              </a:rPr>
              <a:t>powerful than Turing Machines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19400" y="181077"/>
            <a:ext cx="37355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Turing 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9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981200" y="152400"/>
            <a:ext cx="54561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Definition of </a:t>
            </a:r>
            <a:r>
              <a:rPr lang="en-US" altLang="en-US" sz="4400" dirty="0" smtClean="0"/>
              <a:t>Algorithm</a:t>
            </a:r>
            <a:endParaRPr lang="en-US" altLang="en-US" sz="4400" dirty="0"/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1295400" y="2286000"/>
            <a:ext cx="79406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An algorithm for function</a:t>
            </a:r>
          </a:p>
          <a:p>
            <a:r>
              <a:rPr lang="en-US" altLang="en-US" sz="3200" dirty="0"/>
              <a:t>is a </a:t>
            </a:r>
          </a:p>
          <a:p>
            <a:r>
              <a:rPr lang="en-US" altLang="en-US" sz="3200" dirty="0"/>
              <a:t>Turing Machine which computes </a:t>
            </a:r>
          </a:p>
        </p:txBody>
      </p:sp>
      <p:graphicFrame>
        <p:nvGraphicFramePr>
          <p:cNvPr id="811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83030"/>
              </p:ext>
            </p:extLst>
          </p:nvPr>
        </p:nvGraphicFramePr>
        <p:xfrm>
          <a:off x="5943600" y="2368788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1079280" imgH="533160" progId="Equation.3">
                  <p:embed/>
                </p:oleObj>
              </mc:Choice>
              <mc:Fallback>
                <p:oleObj name="Equation" r:id="rId3" imgW="1079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8788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84200"/>
              </p:ext>
            </p:extLst>
          </p:nvPr>
        </p:nvGraphicFramePr>
        <p:xfrm>
          <a:off x="7041297" y="3269932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1079280" imgH="533160" progId="Equation.3">
                  <p:embed/>
                </p:oleObj>
              </mc:Choice>
              <mc:Fallback>
                <p:oleObj name="Equation" r:id="rId5" imgW="1079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297" y="3269932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2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685800" y="1603739"/>
            <a:ext cx="2512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CC0099"/>
                </a:solidFill>
              </a:rPr>
              <a:t>When we say:</a:t>
            </a: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1610078" y="77563"/>
            <a:ext cx="76122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Algorithms are Turing Machines</a:t>
            </a: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797497" y="3306669"/>
            <a:ext cx="1671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We mean: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2209800" y="3891444"/>
            <a:ext cx="68738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There exists a Turing </a:t>
            </a:r>
            <a:r>
              <a:rPr lang="en-US" altLang="en-US" sz="2800" dirty="0" smtClean="0"/>
              <a:t>Machine that </a:t>
            </a:r>
            <a:r>
              <a:rPr lang="en-US" altLang="en-US" sz="2800" dirty="0"/>
              <a:t>executes the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3931" y="2407722"/>
            <a:ext cx="3850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There exists an algorithm</a:t>
            </a:r>
          </a:p>
        </p:txBody>
      </p:sp>
    </p:spTree>
    <p:extLst>
      <p:ext uri="{BB962C8B-B14F-4D97-AF65-F5344CB8AC3E}">
        <p14:creationId xmlns:p14="http://schemas.microsoft.com/office/powerpoint/2010/main" val="30305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Turing machines have the same power with a digital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Any </a:t>
            </a:r>
            <a:r>
              <a:rPr lang="en-US" dirty="0"/>
              <a:t>computation  carried out by mechanical means can be performed by a Turing Machine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computation is mechanical if and only if it can be performed by a Turing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1026"/>
          <p:cNvSpPr txBox="1">
            <a:spLocks noChangeArrowheads="1"/>
          </p:cNvSpPr>
          <p:nvPr/>
        </p:nvSpPr>
        <p:spPr bwMode="auto">
          <a:xfrm>
            <a:off x="898525" y="2101968"/>
            <a:ext cx="5892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function may have many parameters:</a:t>
            </a:r>
          </a:p>
        </p:txBody>
      </p:sp>
      <p:graphicFrame>
        <p:nvGraphicFramePr>
          <p:cNvPr id="81305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83478"/>
              </p:ext>
            </p:extLst>
          </p:nvPr>
        </p:nvGraphicFramePr>
        <p:xfrm>
          <a:off x="1905000" y="3866429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66429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0" name="Text Box 1028"/>
          <p:cNvSpPr txBox="1">
            <a:spLocks noChangeArrowheads="1"/>
          </p:cNvSpPr>
          <p:nvPr/>
        </p:nvSpPr>
        <p:spPr bwMode="auto">
          <a:xfrm>
            <a:off x="898525" y="2988748"/>
            <a:ext cx="1511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813061" name="Text Box 1029"/>
          <p:cNvSpPr txBox="1">
            <a:spLocks noChangeArrowheads="1"/>
          </p:cNvSpPr>
          <p:nvPr/>
        </p:nvSpPr>
        <p:spPr bwMode="auto">
          <a:xfrm>
            <a:off x="2402453" y="2988748"/>
            <a:ext cx="2735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Addition function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Functions with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071562"/>
            <a:ext cx="7248525" cy="545291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Functions with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Text Box 2"/>
          <p:cNvSpPr txBox="1">
            <a:spLocks noChangeArrowheads="1"/>
          </p:cNvSpPr>
          <p:nvPr/>
        </p:nvSpPr>
        <p:spPr bwMode="auto">
          <a:xfrm>
            <a:off x="3580542" y="152400"/>
            <a:ext cx="24495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Definition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711"/>
            <a:ext cx="8058355" cy="54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07" y="1133474"/>
            <a:ext cx="7787793" cy="54959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Functions with Turing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212"/>
            <a:ext cx="8777426" cy="54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378</Words>
  <Application>Microsoft Office PowerPoint</Application>
  <PresentationFormat>A4 Paper (210x297 mm)</PresentationFormat>
  <Paragraphs>87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Functions with Turing Machines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Turing’s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217</cp:revision>
  <dcterms:created xsi:type="dcterms:W3CDTF">2006-08-16T00:00:00Z</dcterms:created>
  <dcterms:modified xsi:type="dcterms:W3CDTF">2019-01-16T02:38:08Z</dcterms:modified>
</cp:coreProperties>
</file>