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75" r:id="rId2"/>
    <p:sldId id="307" r:id="rId3"/>
    <p:sldId id="37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77" r:id="rId41"/>
    <p:sldId id="378" r:id="rId4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24" autoAdjust="0"/>
  </p:normalViewPr>
  <p:slideViewPr>
    <p:cSldViewPr>
      <p:cViewPr varScale="1">
        <p:scale>
          <a:sx n="74" d="100"/>
          <a:sy n="74" d="100"/>
        </p:scale>
        <p:origin x="111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4.wmf"/><Relationship Id="rId1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4.wmf"/><Relationship Id="rId1" Type="http://schemas.openxmlformats.org/officeDocument/2006/relationships/image" Target="../media/image12.wmf"/><Relationship Id="rId5" Type="http://schemas.openxmlformats.org/officeDocument/2006/relationships/image" Target="../media/image29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Relationship Id="rId5" Type="http://schemas.openxmlformats.org/officeDocument/2006/relationships/image" Target="../media/image11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6.wmf"/><Relationship Id="rId2" Type="http://schemas.openxmlformats.org/officeDocument/2006/relationships/image" Target="../media/image11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13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4.wmf"/><Relationship Id="rId7" Type="http://schemas.openxmlformats.org/officeDocument/2006/relationships/image" Target="../media/image2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1.wmf"/><Relationship Id="rId4" Type="http://schemas.openxmlformats.org/officeDocument/2006/relationships/image" Target="../media/image13.wmf"/><Relationship Id="rId9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4.wmf"/><Relationship Id="rId7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3.wmf"/><Relationship Id="rId9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13.wmf"/><Relationship Id="rId7" Type="http://schemas.openxmlformats.org/officeDocument/2006/relationships/image" Target="../media/image11.wmf"/><Relationship Id="rId2" Type="http://schemas.openxmlformats.org/officeDocument/2006/relationships/image" Target="../media/image3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E927932-3CC5-4169-A404-AD74FE11D69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D918F41-660B-4607-AE82-CA9EE50FD8E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493F7F7-CB4F-4FEE-9627-DAE5D94DDBF6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6A55BD0-0D4F-4F49-B540-0EC4D156D137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5361618-8EAF-49F0-8737-EDE37DEDEB06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C496986-AB78-40F2-A4DC-5D58BB4BF23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259A6F8-9941-49E0-8DDE-FF8077C1493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0CD4E14-99ED-47EA-A87E-3514F161B75B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EAA5891-58AF-47EB-B050-0DD5DC5DD72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4129829-0A43-43E0-A30A-29967033C731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16404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22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1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6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1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25.wmf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13.wmf"/><Relationship Id="rId23" Type="http://schemas.openxmlformats.org/officeDocument/2006/relationships/oleObject" Target="../embeddings/oleObject43.bin"/><Relationship Id="rId28" Type="http://schemas.openxmlformats.org/officeDocument/2006/relationships/oleObject" Target="../embeddings/oleObject48.bin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26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2.bin"/><Relationship Id="rId27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31.w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70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66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61.bin"/><Relationship Id="rId27" Type="http://schemas.openxmlformats.org/officeDocument/2006/relationships/oleObject" Target="../embeddings/oleObject65.bin"/><Relationship Id="rId30" Type="http://schemas.openxmlformats.org/officeDocument/2006/relationships/oleObject" Target="../embeddings/oleObject68.bin"/><Relationship Id="rId8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8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87.bin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6.bin"/><Relationship Id="rId33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93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4.bin"/><Relationship Id="rId28" Type="http://schemas.openxmlformats.org/officeDocument/2006/relationships/oleObject" Target="../embeddings/oleObject89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9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83.bin"/><Relationship Id="rId27" Type="http://schemas.openxmlformats.org/officeDocument/2006/relationships/oleObject" Target="../embeddings/oleObject88.bin"/><Relationship Id="rId30" Type="http://schemas.openxmlformats.org/officeDocument/2006/relationships/oleObject" Target="../embeddings/oleObject91.bin"/><Relationship Id="rId8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9.bin"/><Relationship Id="rId21" Type="http://schemas.openxmlformats.org/officeDocument/2006/relationships/oleObject" Target="../embeddings/oleObject105.bin"/><Relationship Id="rId34" Type="http://schemas.openxmlformats.org/officeDocument/2006/relationships/oleObject" Target="../embeddings/oleObject117.bin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4.bin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107.bin"/><Relationship Id="rId32" Type="http://schemas.openxmlformats.org/officeDocument/2006/relationships/oleObject" Target="../embeddings/oleObject115.bin"/><Relationship Id="rId37" Type="http://schemas.openxmlformats.org/officeDocument/2006/relationships/image" Target="../media/image36.wmf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26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111.bin"/><Relationship Id="rId36" Type="http://schemas.openxmlformats.org/officeDocument/2006/relationships/oleObject" Target="../embeddings/oleObject119.bin"/><Relationship Id="rId10" Type="http://schemas.openxmlformats.org/officeDocument/2006/relationships/oleObject" Target="../embeddings/oleObject98.bin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14.bin"/><Relationship Id="rId4" Type="http://schemas.openxmlformats.org/officeDocument/2006/relationships/image" Target="../media/image21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6.bin"/><Relationship Id="rId27" Type="http://schemas.openxmlformats.org/officeDocument/2006/relationships/oleObject" Target="../embeddings/oleObject110.bin"/><Relationship Id="rId30" Type="http://schemas.openxmlformats.org/officeDocument/2006/relationships/oleObject" Target="../embeddings/oleObject113.bin"/><Relationship Id="rId35" Type="http://schemas.openxmlformats.org/officeDocument/2006/relationships/oleObject" Target="../embeddings/oleObject118.bin"/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5.bin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1.bin"/><Relationship Id="rId18" Type="http://schemas.openxmlformats.org/officeDocument/2006/relationships/oleObject" Target="../embeddings/oleObject146.bin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0.bin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39.bin"/><Relationship Id="rId24" Type="http://schemas.openxmlformats.org/officeDocument/2006/relationships/oleObject" Target="../embeddings/oleObject151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3.bin"/><Relationship Id="rId23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5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75338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+mj-lt"/>
                <a:ea typeface="+mj-ea"/>
                <a:cs typeface="+mj-cs"/>
              </a:rPr>
              <a:t>Lecture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32: Variations of Turing Machines -1 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78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7" name="Text Box 3"/>
          <p:cNvSpPr txBox="1">
            <a:spLocks noChangeArrowheads="1"/>
          </p:cNvSpPr>
          <p:nvPr/>
        </p:nvSpPr>
        <p:spPr bwMode="auto">
          <a:xfrm>
            <a:off x="597150" y="1585436"/>
            <a:ext cx="869925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Configurations in the Original </a:t>
            </a:r>
            <a:r>
              <a:rPr lang="en-US" altLang="en-US" sz="2800" dirty="0" smtClean="0"/>
              <a:t>Machine correspond </a:t>
            </a:r>
            <a:r>
              <a:rPr lang="en-US" altLang="en-US" sz="2800" dirty="0"/>
              <a:t>to configurations </a:t>
            </a:r>
            <a:r>
              <a:rPr lang="en-US" altLang="en-US" sz="2800" dirty="0" smtClean="0"/>
              <a:t> in </a:t>
            </a:r>
            <a:r>
              <a:rPr lang="en-US" altLang="en-US" sz="2800" dirty="0"/>
              <a:t>the Simulation Machine</a:t>
            </a:r>
          </a:p>
        </p:txBody>
      </p:sp>
      <p:graphicFrame>
        <p:nvGraphicFramePr>
          <p:cNvPr id="820228" name="Object 4"/>
          <p:cNvGraphicFramePr>
            <a:graphicFrameLocks noChangeAspect="1"/>
          </p:cNvGraphicFramePr>
          <p:nvPr/>
        </p:nvGraphicFramePr>
        <p:xfrm>
          <a:off x="4495800" y="3429001"/>
          <a:ext cx="439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3" imgW="4394160" imgH="583920" progId="Equation.3">
                  <p:embed/>
                </p:oleObj>
              </mc:Choice>
              <mc:Fallback>
                <p:oleObj name="Equation" r:id="rId3" imgW="43941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1"/>
                        <a:ext cx="4394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838200" y="3352800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Original Machine:</a:t>
            </a:r>
          </a:p>
        </p:txBody>
      </p:sp>
      <p:sp>
        <p:nvSpPr>
          <p:cNvPr id="820231" name="Text Box 7"/>
          <p:cNvSpPr txBox="1">
            <a:spLocks noChangeArrowheads="1"/>
          </p:cNvSpPr>
          <p:nvPr/>
        </p:nvSpPr>
        <p:spPr bwMode="auto">
          <a:xfrm>
            <a:off x="381001" y="5410200"/>
            <a:ext cx="3185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Simulation Machine:</a:t>
            </a:r>
          </a:p>
        </p:txBody>
      </p:sp>
      <p:graphicFrame>
        <p:nvGraphicFramePr>
          <p:cNvPr id="820232" name="Object 8"/>
          <p:cNvGraphicFramePr>
            <a:graphicFrameLocks noChangeAspect="1"/>
          </p:cNvGraphicFramePr>
          <p:nvPr/>
        </p:nvGraphicFramePr>
        <p:xfrm>
          <a:off x="4495800" y="5029200"/>
          <a:ext cx="4597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5" imgW="4597200" imgH="1002960" progId="Equation.3">
                  <p:embed/>
                </p:oleObj>
              </mc:Choice>
              <mc:Fallback>
                <p:oleObj name="Equation" r:id="rId5" imgW="4597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29200"/>
                        <a:ext cx="4597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33" name="Line 9"/>
          <p:cNvSpPr>
            <a:spLocks noChangeShapeType="1"/>
          </p:cNvSpPr>
          <p:nvPr/>
        </p:nvSpPr>
        <p:spPr bwMode="auto">
          <a:xfrm>
            <a:off x="47244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34" name="Line 10"/>
          <p:cNvSpPr>
            <a:spLocks noChangeShapeType="1"/>
          </p:cNvSpPr>
          <p:nvPr/>
        </p:nvSpPr>
        <p:spPr bwMode="auto">
          <a:xfrm>
            <a:off x="59436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236" name="Line 12"/>
          <p:cNvSpPr>
            <a:spLocks noChangeShapeType="1"/>
          </p:cNvSpPr>
          <p:nvPr/>
        </p:nvSpPr>
        <p:spPr bwMode="auto">
          <a:xfrm>
            <a:off x="86106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Simulation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543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Text Box 2"/>
          <p:cNvSpPr txBox="1">
            <a:spLocks noChangeArrowheads="1"/>
          </p:cNvSpPr>
          <p:nvPr/>
        </p:nvSpPr>
        <p:spPr bwMode="auto">
          <a:xfrm>
            <a:off x="685800" y="4800600"/>
            <a:ext cx="8686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The Simulation </a:t>
            </a:r>
            <a:r>
              <a:rPr lang="en-US" altLang="en-US" sz="2800" dirty="0" smtClean="0"/>
              <a:t>Machine and </a:t>
            </a:r>
            <a:r>
              <a:rPr lang="en-US" altLang="en-US" sz="2800" dirty="0"/>
              <a:t>the Original </a:t>
            </a:r>
            <a:r>
              <a:rPr lang="en-US" altLang="en-US" sz="2800" dirty="0" smtClean="0"/>
              <a:t>Machine accept </a:t>
            </a:r>
            <a:r>
              <a:rPr lang="en-US" altLang="en-US" sz="2800" dirty="0"/>
              <a:t>the same language</a:t>
            </a:r>
          </a:p>
        </p:txBody>
      </p:sp>
      <p:graphicFrame>
        <p:nvGraphicFramePr>
          <p:cNvPr id="827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400181"/>
              </p:ext>
            </p:extLst>
          </p:nvPr>
        </p:nvGraphicFramePr>
        <p:xfrm>
          <a:off x="6207696" y="1753874"/>
          <a:ext cx="544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3" imgW="545760" imgH="609480" progId="Equation.3">
                  <p:embed/>
                </p:oleObj>
              </mc:Choice>
              <mc:Fallback>
                <p:oleObj name="Equation" r:id="rId3" imgW="5457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696" y="1753874"/>
                        <a:ext cx="544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847950" y="1714500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Original Machine: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787429" y="3644900"/>
            <a:ext cx="3185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Simulation Machine:</a:t>
            </a:r>
          </a:p>
        </p:txBody>
      </p:sp>
      <p:graphicFrame>
        <p:nvGraphicFramePr>
          <p:cNvPr id="827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356224"/>
              </p:ext>
            </p:extLst>
          </p:nvPr>
        </p:nvGraphicFramePr>
        <p:xfrm>
          <a:off x="6219308" y="3576310"/>
          <a:ext cx="5953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5" imgW="596880" imgH="660240" progId="Equation.3">
                  <p:embed/>
                </p:oleObj>
              </mc:Choice>
              <mc:Fallback>
                <p:oleObj name="Equation" r:id="rId5" imgW="5968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308" y="3576310"/>
                        <a:ext cx="5953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00" name="Line 8"/>
          <p:cNvSpPr>
            <a:spLocks noChangeShapeType="1"/>
          </p:cNvSpPr>
          <p:nvPr/>
        </p:nvSpPr>
        <p:spPr bwMode="auto">
          <a:xfrm>
            <a:off x="6516964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7402" name="Text Box 10"/>
          <p:cNvSpPr txBox="1">
            <a:spLocks noChangeArrowheads="1"/>
          </p:cNvSpPr>
          <p:nvPr/>
        </p:nvSpPr>
        <p:spPr bwMode="auto">
          <a:xfrm>
            <a:off x="5410200" y="1135549"/>
            <a:ext cx="29370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Final Configuration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Simulation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293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Turing Machines with Stay-Option</a:t>
            </a:r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auto">
          <a:xfrm>
            <a:off x="838200" y="1981200"/>
            <a:ext cx="5833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head can stay in the same position</a:t>
            </a:r>
          </a:p>
        </p:txBody>
      </p:sp>
      <p:sp>
        <p:nvSpPr>
          <p:cNvPr id="821263" name="Line 15"/>
          <p:cNvSpPr>
            <a:spLocks noChangeShapeType="1"/>
          </p:cNvSpPr>
          <p:nvPr/>
        </p:nvSpPr>
        <p:spPr bwMode="auto">
          <a:xfrm>
            <a:off x="1524000" y="373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4" name="Line 16"/>
          <p:cNvSpPr>
            <a:spLocks noChangeShapeType="1"/>
          </p:cNvSpPr>
          <p:nvPr/>
        </p:nvSpPr>
        <p:spPr bwMode="auto">
          <a:xfrm>
            <a:off x="1524000" y="4191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5" name="Line 17"/>
          <p:cNvSpPr>
            <a:spLocks noChangeShapeType="1"/>
          </p:cNvSpPr>
          <p:nvPr/>
        </p:nvSpPr>
        <p:spPr bwMode="auto">
          <a:xfrm>
            <a:off x="1981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6" name="Line 18"/>
          <p:cNvSpPr>
            <a:spLocks noChangeShapeType="1"/>
          </p:cNvSpPr>
          <p:nvPr/>
        </p:nvSpPr>
        <p:spPr bwMode="auto">
          <a:xfrm>
            <a:off x="2362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7" name="Line 19"/>
          <p:cNvSpPr>
            <a:spLocks noChangeShapeType="1"/>
          </p:cNvSpPr>
          <p:nvPr/>
        </p:nvSpPr>
        <p:spPr bwMode="auto">
          <a:xfrm>
            <a:off x="274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8" name="Line 20"/>
          <p:cNvSpPr>
            <a:spLocks noChangeShapeType="1"/>
          </p:cNvSpPr>
          <p:nvPr/>
        </p:nvSpPr>
        <p:spPr bwMode="auto">
          <a:xfrm>
            <a:off x="3124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69" name="Line 21"/>
          <p:cNvSpPr>
            <a:spLocks noChangeShapeType="1"/>
          </p:cNvSpPr>
          <p:nvPr/>
        </p:nvSpPr>
        <p:spPr bwMode="auto">
          <a:xfrm>
            <a:off x="3505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0" name="Line 22"/>
          <p:cNvSpPr>
            <a:spLocks noChangeShapeType="1"/>
          </p:cNvSpPr>
          <p:nvPr/>
        </p:nvSpPr>
        <p:spPr bwMode="auto">
          <a:xfrm>
            <a:off x="3886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1" name="Line 23"/>
          <p:cNvSpPr>
            <a:spLocks noChangeShapeType="1"/>
          </p:cNvSpPr>
          <p:nvPr/>
        </p:nvSpPr>
        <p:spPr bwMode="auto">
          <a:xfrm>
            <a:off x="4267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2" name="Line 24"/>
          <p:cNvSpPr>
            <a:spLocks noChangeShapeType="1"/>
          </p:cNvSpPr>
          <p:nvPr/>
        </p:nvSpPr>
        <p:spPr bwMode="auto">
          <a:xfrm>
            <a:off x="4648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3" name="Line 25"/>
          <p:cNvSpPr>
            <a:spLocks noChangeShapeType="1"/>
          </p:cNvSpPr>
          <p:nvPr/>
        </p:nvSpPr>
        <p:spPr bwMode="auto">
          <a:xfrm>
            <a:off x="5029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4" name="Line 26"/>
          <p:cNvSpPr>
            <a:spLocks noChangeShapeType="1"/>
          </p:cNvSpPr>
          <p:nvPr/>
        </p:nvSpPr>
        <p:spPr bwMode="auto">
          <a:xfrm>
            <a:off x="5410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5" name="Line 27"/>
          <p:cNvSpPr>
            <a:spLocks noChangeShapeType="1"/>
          </p:cNvSpPr>
          <p:nvPr/>
        </p:nvSpPr>
        <p:spPr bwMode="auto">
          <a:xfrm>
            <a:off x="5791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6" name="Line 28"/>
          <p:cNvSpPr>
            <a:spLocks noChangeShapeType="1"/>
          </p:cNvSpPr>
          <p:nvPr/>
        </p:nvSpPr>
        <p:spPr bwMode="auto">
          <a:xfrm>
            <a:off x="6172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7" name="Line 29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8" name="Line 30"/>
          <p:cNvSpPr>
            <a:spLocks noChangeShapeType="1"/>
          </p:cNvSpPr>
          <p:nvPr/>
        </p:nvSpPr>
        <p:spPr bwMode="auto">
          <a:xfrm>
            <a:off x="6934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279" name="Line 31"/>
          <p:cNvSpPr>
            <a:spLocks noChangeShapeType="1"/>
          </p:cNvSpPr>
          <p:nvPr/>
        </p:nvSpPr>
        <p:spPr bwMode="auto">
          <a:xfrm flipV="1">
            <a:off x="2514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282" name="Object 34"/>
          <p:cNvGraphicFramePr>
            <a:graphicFrameLocks noChangeAspect="1"/>
          </p:cNvGraphicFramePr>
          <p:nvPr/>
        </p:nvGraphicFramePr>
        <p:xfrm>
          <a:off x="2057401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1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3" name="Object 35"/>
          <p:cNvGraphicFramePr>
            <a:graphicFrameLocks noChangeAspect="1"/>
          </p:cNvGraphicFramePr>
          <p:nvPr/>
        </p:nvGraphicFramePr>
        <p:xfrm>
          <a:off x="1600201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4" name="Object 36"/>
          <p:cNvGraphicFramePr>
            <a:graphicFrameLocks noChangeAspect="1"/>
          </p:cNvGraphicFramePr>
          <p:nvPr/>
        </p:nvGraphicFramePr>
        <p:xfrm>
          <a:off x="2438401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3"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5" name="Object 37"/>
          <p:cNvGraphicFramePr>
            <a:graphicFrameLocks noChangeAspect="1"/>
          </p:cNvGraphicFramePr>
          <p:nvPr/>
        </p:nvGraphicFramePr>
        <p:xfrm>
          <a:off x="2819401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4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6" name="Object 38"/>
          <p:cNvGraphicFramePr>
            <a:graphicFrameLocks noChangeAspect="1"/>
          </p:cNvGraphicFramePr>
          <p:nvPr/>
        </p:nvGraphicFramePr>
        <p:xfrm>
          <a:off x="4737101" y="388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5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3886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7" name="Object 39"/>
          <p:cNvGraphicFramePr>
            <a:graphicFrameLocks noChangeAspect="1"/>
          </p:cNvGraphicFramePr>
          <p:nvPr/>
        </p:nvGraphicFramePr>
        <p:xfrm>
          <a:off x="6629401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6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8" name="Object 40"/>
          <p:cNvGraphicFramePr>
            <a:graphicFrameLocks noChangeAspect="1"/>
          </p:cNvGraphicFramePr>
          <p:nvPr/>
        </p:nvGraphicFramePr>
        <p:xfrm>
          <a:off x="6248401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89" name="Object 41"/>
          <p:cNvGraphicFramePr>
            <a:graphicFrameLocks noChangeAspect="1"/>
          </p:cNvGraphicFramePr>
          <p:nvPr/>
        </p:nvGraphicFramePr>
        <p:xfrm>
          <a:off x="7010401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8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0" name="Object 42"/>
          <p:cNvGraphicFramePr>
            <a:graphicFrameLocks noChangeAspect="1"/>
          </p:cNvGraphicFramePr>
          <p:nvPr/>
        </p:nvGraphicFramePr>
        <p:xfrm>
          <a:off x="3200401" y="3810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9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810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1" name="Object 43"/>
          <p:cNvGraphicFramePr>
            <a:graphicFrameLocks noChangeAspect="1"/>
          </p:cNvGraphicFramePr>
          <p:nvPr/>
        </p:nvGraphicFramePr>
        <p:xfrm>
          <a:off x="3581401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0"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2" name="Object 44"/>
          <p:cNvGraphicFramePr>
            <a:graphicFrameLocks noChangeAspect="1"/>
          </p:cNvGraphicFramePr>
          <p:nvPr/>
        </p:nvGraphicFramePr>
        <p:xfrm>
          <a:off x="5486401" y="388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" name="Equation" r:id="rId17" imgW="241200" imgH="279360" progId="Equation.3">
                  <p:embed/>
                </p:oleObj>
              </mc:Choice>
              <mc:Fallback>
                <p:oleObj name="Equation" r:id="rId17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3886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3" name="Object 45"/>
          <p:cNvGraphicFramePr>
            <a:graphicFrameLocks noChangeAspect="1"/>
          </p:cNvGraphicFramePr>
          <p:nvPr/>
        </p:nvGraphicFramePr>
        <p:xfrm>
          <a:off x="3962401" y="3810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"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810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4" name="Object 46"/>
          <p:cNvGraphicFramePr>
            <a:graphicFrameLocks noChangeAspect="1"/>
          </p:cNvGraphicFramePr>
          <p:nvPr/>
        </p:nvGraphicFramePr>
        <p:xfrm>
          <a:off x="4343401" y="3810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3810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5" name="Object 47"/>
          <p:cNvGraphicFramePr>
            <a:graphicFrameLocks noChangeAspect="1"/>
          </p:cNvGraphicFramePr>
          <p:nvPr/>
        </p:nvGraphicFramePr>
        <p:xfrm>
          <a:off x="5105401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4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96" name="Object 48"/>
          <p:cNvGraphicFramePr>
            <a:graphicFrameLocks noChangeAspect="1"/>
          </p:cNvGraphicFramePr>
          <p:nvPr/>
        </p:nvGraphicFramePr>
        <p:xfrm>
          <a:off x="5867401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5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99" name="Text Box 51"/>
          <p:cNvSpPr txBox="1">
            <a:spLocks noChangeArrowheads="1"/>
          </p:cNvSpPr>
          <p:nvPr/>
        </p:nvSpPr>
        <p:spPr bwMode="auto">
          <a:xfrm>
            <a:off x="990601" y="4648200"/>
            <a:ext cx="24418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Left, Right, Stay</a:t>
            </a:r>
          </a:p>
        </p:txBody>
      </p:sp>
      <p:sp>
        <p:nvSpPr>
          <p:cNvPr id="821301" name="Text Box 53"/>
          <p:cNvSpPr txBox="1">
            <a:spLocks noChangeArrowheads="1"/>
          </p:cNvSpPr>
          <p:nvPr/>
        </p:nvSpPr>
        <p:spPr bwMode="auto">
          <a:xfrm>
            <a:off x="1524001" y="5943600"/>
            <a:ext cx="2008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L,R,S: moves</a:t>
            </a:r>
          </a:p>
        </p:txBody>
      </p:sp>
    </p:spTree>
    <p:extLst>
      <p:ext uri="{BB962C8B-B14F-4D97-AF65-F5344CB8AC3E}">
        <p14:creationId xmlns:p14="http://schemas.microsoft.com/office/powerpoint/2010/main" val="395413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942975"/>
            <a:ext cx="7086601" cy="569985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Turing Machines with Stay-Option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090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1219200" y="2286000"/>
            <a:ext cx="82296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Stay-Option </a:t>
            </a:r>
            <a:r>
              <a:rPr lang="en-US" altLang="en-US" sz="2800" dirty="0" smtClean="0"/>
              <a:t>Machines have </a:t>
            </a:r>
            <a:r>
              <a:rPr lang="en-US" altLang="en-US" sz="2800" dirty="0"/>
              <a:t>the same power with </a:t>
            </a:r>
            <a:r>
              <a:rPr lang="en-US" altLang="en-US" sz="2800" dirty="0" smtClean="0"/>
              <a:t> Standard </a:t>
            </a:r>
            <a:r>
              <a:rPr lang="en-US" altLang="en-US" sz="2800" dirty="0"/>
              <a:t>Turing machines</a:t>
            </a:r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762000" y="1600200"/>
            <a:ext cx="1624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Turing Machines with Stay-Option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0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Text Box 2"/>
          <p:cNvSpPr txBox="1">
            <a:spLocks noChangeArrowheads="1"/>
          </p:cNvSpPr>
          <p:nvPr/>
        </p:nvSpPr>
        <p:spPr bwMode="auto">
          <a:xfrm>
            <a:off x="599850" y="1324570"/>
            <a:ext cx="1097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Proof: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824323" name="Text Box 3"/>
          <p:cNvSpPr txBox="1">
            <a:spLocks noChangeArrowheads="1"/>
          </p:cNvSpPr>
          <p:nvPr/>
        </p:nvSpPr>
        <p:spPr bwMode="auto">
          <a:xfrm>
            <a:off x="1371600" y="1509236"/>
            <a:ext cx="83058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Part 1:</a:t>
            </a:r>
            <a:r>
              <a:rPr lang="en-US" altLang="en-US" sz="2800" dirty="0"/>
              <a:t>   Stay-Option </a:t>
            </a:r>
            <a:r>
              <a:rPr lang="en-US" altLang="en-US" sz="2800" dirty="0" smtClean="0"/>
              <a:t>Machines are </a:t>
            </a:r>
            <a:r>
              <a:rPr lang="en-US" altLang="en-US" sz="2800" dirty="0"/>
              <a:t>at least as powerful </a:t>
            </a:r>
            <a:r>
              <a:rPr lang="en-US" altLang="en-US" sz="2800" dirty="0" smtClean="0"/>
              <a:t>as Standard </a:t>
            </a:r>
            <a:r>
              <a:rPr lang="en-US" altLang="en-US" sz="2800" dirty="0"/>
              <a:t>machines </a:t>
            </a:r>
          </a:p>
        </p:txBody>
      </p:sp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1057023" y="4267200"/>
            <a:ext cx="10765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Proof</a:t>
            </a:r>
            <a:r>
              <a:rPr lang="en-US" altLang="en-US" sz="2800" b="1" dirty="0">
                <a:solidFill>
                  <a:srgbClr val="FF3399"/>
                </a:solidFill>
              </a:rPr>
              <a:t>:</a:t>
            </a:r>
            <a:endParaRPr lang="en-US" altLang="en-US" sz="2800" dirty="0">
              <a:solidFill>
                <a:srgbClr val="FF3399"/>
              </a:solidFill>
            </a:endParaRPr>
          </a:p>
        </p:txBody>
      </p:sp>
      <p:sp>
        <p:nvSpPr>
          <p:cNvPr id="824326" name="Text Box 6"/>
          <p:cNvSpPr txBox="1">
            <a:spLocks noChangeArrowheads="1"/>
          </p:cNvSpPr>
          <p:nvPr/>
        </p:nvSpPr>
        <p:spPr bwMode="auto">
          <a:xfrm>
            <a:off x="2133600" y="42672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a Standard machine is </a:t>
            </a:r>
            <a:r>
              <a:rPr lang="en-US" altLang="en-US" sz="2800" dirty="0" smtClean="0"/>
              <a:t>also a </a:t>
            </a:r>
            <a:r>
              <a:rPr lang="en-US" altLang="en-US" sz="2800" dirty="0"/>
              <a:t>Stay-Option </a:t>
            </a:r>
            <a:r>
              <a:rPr lang="en-US" altLang="en-US" sz="2800" dirty="0" smtClean="0"/>
              <a:t>machine (</a:t>
            </a:r>
            <a:r>
              <a:rPr lang="en-US" altLang="en-US" sz="2800" dirty="0"/>
              <a:t>that never uses the S move)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Turing Machines with Stay-Option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973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Text Box 2"/>
          <p:cNvSpPr txBox="1">
            <a:spLocks noChangeArrowheads="1"/>
          </p:cNvSpPr>
          <p:nvPr/>
        </p:nvSpPr>
        <p:spPr bwMode="auto">
          <a:xfrm>
            <a:off x="1447801" y="1905000"/>
            <a:ext cx="7772399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Part 2:</a:t>
            </a:r>
            <a:r>
              <a:rPr lang="en-US" altLang="en-US" sz="2800" dirty="0"/>
              <a:t>   Standard </a:t>
            </a:r>
            <a:r>
              <a:rPr lang="en-US" altLang="en-US" sz="2800" dirty="0" smtClean="0"/>
              <a:t>Machines are </a:t>
            </a:r>
            <a:r>
              <a:rPr lang="en-US" altLang="en-US" sz="2800" dirty="0"/>
              <a:t>at least as powerful </a:t>
            </a:r>
            <a:r>
              <a:rPr lang="en-US" altLang="en-US" sz="2800" dirty="0" smtClean="0"/>
              <a:t>as Stay-Option </a:t>
            </a:r>
            <a:r>
              <a:rPr lang="en-US" altLang="en-US" sz="2800" dirty="0"/>
              <a:t>machines </a:t>
            </a:r>
          </a:p>
        </p:txBody>
      </p:sp>
      <p:sp>
        <p:nvSpPr>
          <p:cNvPr id="825347" name="Text Box 3"/>
          <p:cNvSpPr txBox="1">
            <a:spLocks noChangeArrowheads="1"/>
          </p:cNvSpPr>
          <p:nvPr/>
        </p:nvSpPr>
        <p:spPr bwMode="auto">
          <a:xfrm>
            <a:off x="1234962" y="4357577"/>
            <a:ext cx="10733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Proof: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2286000" y="4192137"/>
            <a:ext cx="69342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a standard machine can </a:t>
            </a:r>
            <a:r>
              <a:rPr lang="en-US" altLang="en-US" sz="2800" dirty="0" smtClean="0"/>
              <a:t>simulate a </a:t>
            </a:r>
            <a:r>
              <a:rPr lang="en-US" altLang="en-US" sz="2800" dirty="0"/>
              <a:t>Stay-Option machine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495300" y="1560670"/>
            <a:ext cx="1097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Proof: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Turing Machines with Stay-Option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351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914400"/>
            <a:ext cx="6748463" cy="5775022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Turing Machines with Stay-Option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673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93" y="1195387"/>
            <a:ext cx="6777582" cy="5357813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Turing Machines with Stay-Option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083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052512"/>
            <a:ext cx="7686496" cy="565308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Turing Machines with Stay-Option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196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standard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variations of the standard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power of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 err="1" smtClean="0"/>
              <a:t>turing</a:t>
            </a:r>
            <a:r>
              <a:rPr lang="en-US" dirty="0" smtClean="0"/>
              <a:t> machines with stay-option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 standard machine--multiple track tape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semi-infinite tape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Discuss the off-line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000" dirty="0">
                <a:solidFill>
                  <a:schemeClr val="tx1"/>
                </a:solidFill>
                <a:latin typeface="+mj-lt"/>
              </a:rPr>
              <a:t>Standard Machine--Multiple Track Tape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76350"/>
            <a:ext cx="8160438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6477000" cy="5715649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000" dirty="0">
                <a:solidFill>
                  <a:schemeClr val="tx1"/>
                </a:solidFill>
                <a:latin typeface="+mj-lt"/>
              </a:rPr>
              <a:t>Standard Machine--Multiple Track Tape</a:t>
            </a:r>
          </a:p>
        </p:txBody>
      </p:sp>
    </p:spTree>
    <p:extLst>
      <p:ext uri="{BB962C8B-B14F-4D97-AF65-F5344CB8AC3E}">
        <p14:creationId xmlns:p14="http://schemas.microsoft.com/office/powerpoint/2010/main" val="308921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Semi-Infinite Tape</a:t>
            </a:r>
          </a:p>
        </p:txBody>
      </p:sp>
      <p:sp>
        <p:nvSpPr>
          <p:cNvPr id="833539" name="Line 3"/>
          <p:cNvSpPr>
            <a:spLocks noChangeShapeType="1"/>
          </p:cNvSpPr>
          <p:nvPr/>
        </p:nvSpPr>
        <p:spPr bwMode="auto">
          <a:xfrm>
            <a:off x="2438400" y="1981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3540" name="Line 4"/>
          <p:cNvSpPr>
            <a:spLocks noChangeShapeType="1"/>
          </p:cNvSpPr>
          <p:nvPr/>
        </p:nvSpPr>
        <p:spPr bwMode="auto">
          <a:xfrm>
            <a:off x="2438400" y="2667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3541" name="Line 5"/>
          <p:cNvSpPr>
            <a:spLocks noChangeShapeType="1"/>
          </p:cNvSpPr>
          <p:nvPr/>
        </p:nvSpPr>
        <p:spPr bwMode="auto">
          <a:xfrm>
            <a:off x="24384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2" name="Line 6"/>
          <p:cNvSpPr>
            <a:spLocks noChangeShapeType="1"/>
          </p:cNvSpPr>
          <p:nvPr/>
        </p:nvSpPr>
        <p:spPr bwMode="auto">
          <a:xfrm>
            <a:off x="29718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3" name="Line 7"/>
          <p:cNvSpPr>
            <a:spLocks noChangeShapeType="1"/>
          </p:cNvSpPr>
          <p:nvPr/>
        </p:nvSpPr>
        <p:spPr bwMode="auto">
          <a:xfrm>
            <a:off x="35052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4" name="Line 8"/>
          <p:cNvSpPr>
            <a:spLocks noChangeShapeType="1"/>
          </p:cNvSpPr>
          <p:nvPr/>
        </p:nvSpPr>
        <p:spPr bwMode="auto">
          <a:xfrm>
            <a:off x="40386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5" name="Line 9"/>
          <p:cNvSpPr>
            <a:spLocks noChangeShapeType="1"/>
          </p:cNvSpPr>
          <p:nvPr/>
        </p:nvSpPr>
        <p:spPr bwMode="auto">
          <a:xfrm>
            <a:off x="45720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6" name="Line 10"/>
          <p:cNvSpPr>
            <a:spLocks noChangeShapeType="1"/>
          </p:cNvSpPr>
          <p:nvPr/>
        </p:nvSpPr>
        <p:spPr bwMode="auto">
          <a:xfrm>
            <a:off x="51054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7" name="Line 11"/>
          <p:cNvSpPr>
            <a:spLocks noChangeShapeType="1"/>
          </p:cNvSpPr>
          <p:nvPr/>
        </p:nvSpPr>
        <p:spPr bwMode="auto">
          <a:xfrm>
            <a:off x="56388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8" name="Line 12"/>
          <p:cNvSpPr>
            <a:spLocks noChangeShapeType="1"/>
          </p:cNvSpPr>
          <p:nvPr/>
        </p:nvSpPr>
        <p:spPr bwMode="auto">
          <a:xfrm>
            <a:off x="6172200" y="1981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3549" name="Text Box 13"/>
          <p:cNvSpPr txBox="1">
            <a:spLocks noChangeArrowheads="1"/>
          </p:cNvSpPr>
          <p:nvPr/>
        </p:nvSpPr>
        <p:spPr bwMode="auto">
          <a:xfrm>
            <a:off x="6858001" y="19050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graphicFrame>
        <p:nvGraphicFramePr>
          <p:cNvPr id="833550" name="Object 14"/>
          <p:cNvGraphicFramePr>
            <a:graphicFrameLocks noChangeAspect="1"/>
          </p:cNvGraphicFramePr>
          <p:nvPr/>
        </p:nvGraphicFramePr>
        <p:xfrm>
          <a:off x="2590801" y="2133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1" name="Equation" r:id="rId3" imgW="253800" imgH="380880" progId="Equation.3">
                  <p:embed/>
                </p:oleObj>
              </mc:Choice>
              <mc:Fallback>
                <p:oleObj name="Equation" r:id="rId3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133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1" name="Object 15"/>
          <p:cNvGraphicFramePr>
            <a:graphicFrameLocks noChangeAspect="1"/>
          </p:cNvGraphicFramePr>
          <p:nvPr/>
        </p:nvGraphicFramePr>
        <p:xfrm>
          <a:off x="3124201" y="2209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2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2209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2" name="Object 16"/>
          <p:cNvGraphicFramePr>
            <a:graphicFrameLocks noChangeAspect="1"/>
          </p:cNvGraphicFramePr>
          <p:nvPr/>
        </p:nvGraphicFramePr>
        <p:xfrm>
          <a:off x="3657601" y="2133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3" name="Equation" r:id="rId7" imgW="253800" imgH="393480" progId="Equation.3">
                  <p:embed/>
                </p:oleObj>
              </mc:Choice>
              <mc:Fallback>
                <p:oleObj name="Equation" r:id="rId7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133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3" name="Object 17"/>
          <p:cNvGraphicFramePr>
            <a:graphicFrameLocks noChangeAspect="1"/>
          </p:cNvGraphicFramePr>
          <p:nvPr/>
        </p:nvGraphicFramePr>
        <p:xfrm>
          <a:off x="4191001" y="2209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4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209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4" name="Object 18"/>
          <p:cNvGraphicFramePr>
            <a:graphicFrameLocks noChangeAspect="1"/>
          </p:cNvGraphicFramePr>
          <p:nvPr/>
        </p:nvGraphicFramePr>
        <p:xfrm>
          <a:off x="4724401" y="2209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5" name="Equation" r:id="rId10" imgW="241200" imgH="279360" progId="Equation.3">
                  <p:embed/>
                </p:oleObj>
              </mc:Choice>
              <mc:Fallback>
                <p:oleObj name="Equation" r:id="rId10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2209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5" name="Object 19"/>
          <p:cNvGraphicFramePr>
            <a:graphicFrameLocks noChangeAspect="1"/>
          </p:cNvGraphicFramePr>
          <p:nvPr/>
        </p:nvGraphicFramePr>
        <p:xfrm>
          <a:off x="5257801" y="2133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6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2133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56" name="Object 20"/>
          <p:cNvGraphicFramePr>
            <a:graphicFrameLocks noChangeAspect="1"/>
          </p:cNvGraphicFramePr>
          <p:nvPr/>
        </p:nvGraphicFramePr>
        <p:xfrm>
          <a:off x="5791201" y="2133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7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2133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57" name="Line 21"/>
          <p:cNvSpPr>
            <a:spLocks noChangeShapeType="1"/>
          </p:cNvSpPr>
          <p:nvPr/>
        </p:nvSpPr>
        <p:spPr bwMode="auto">
          <a:xfrm flipV="1">
            <a:off x="32004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8001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Standard Turing machines </a:t>
            </a:r>
            <a:r>
              <a:rPr lang="en-US" altLang="en-US" sz="2800" dirty="0" smtClean="0"/>
              <a:t>simulate Semi-infinite </a:t>
            </a:r>
            <a:r>
              <a:rPr lang="en-US" altLang="en-US" sz="2800" dirty="0"/>
              <a:t>tape machines:</a:t>
            </a:r>
          </a:p>
        </p:txBody>
      </p:sp>
      <p:sp>
        <p:nvSpPr>
          <p:cNvPr id="834563" name="Text Box 3"/>
          <p:cNvSpPr txBox="1">
            <a:spLocks noChangeArrowheads="1"/>
          </p:cNvSpPr>
          <p:nvPr/>
        </p:nvSpPr>
        <p:spPr bwMode="auto">
          <a:xfrm>
            <a:off x="4724400" y="3886200"/>
            <a:ext cx="12119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Trivial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Semi-Infinite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86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537052" y="1555509"/>
            <a:ext cx="8302148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Semi-infinite tape machines </a:t>
            </a:r>
            <a:r>
              <a:rPr lang="en-US" altLang="en-US" sz="2800" dirty="0" smtClean="0"/>
              <a:t>simulate Standard </a:t>
            </a:r>
            <a:r>
              <a:rPr lang="en-US" altLang="en-US" sz="2800" dirty="0"/>
              <a:t>Turing machines:</a:t>
            </a:r>
          </a:p>
        </p:txBody>
      </p:sp>
      <p:sp>
        <p:nvSpPr>
          <p:cNvPr id="835587" name="Line 3"/>
          <p:cNvSpPr>
            <a:spLocks noChangeShapeType="1"/>
          </p:cNvSpPr>
          <p:nvPr/>
        </p:nvSpPr>
        <p:spPr bwMode="auto">
          <a:xfrm>
            <a:off x="2362200" y="3200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5588" name="Line 4"/>
          <p:cNvSpPr>
            <a:spLocks noChangeShapeType="1"/>
          </p:cNvSpPr>
          <p:nvPr/>
        </p:nvSpPr>
        <p:spPr bwMode="auto">
          <a:xfrm>
            <a:off x="2362200" y="3810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5589" name="Line 5"/>
          <p:cNvSpPr>
            <a:spLocks noChangeShapeType="1"/>
          </p:cNvSpPr>
          <p:nvPr/>
        </p:nvSpPr>
        <p:spPr bwMode="auto">
          <a:xfrm>
            <a:off x="2362200" y="3200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0" name="Line 6"/>
          <p:cNvSpPr>
            <a:spLocks noChangeShapeType="1"/>
          </p:cNvSpPr>
          <p:nvPr/>
        </p:nvSpPr>
        <p:spPr bwMode="auto">
          <a:xfrm>
            <a:off x="28956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1" name="Line 7"/>
          <p:cNvSpPr>
            <a:spLocks noChangeShapeType="1"/>
          </p:cNvSpPr>
          <p:nvPr/>
        </p:nvSpPr>
        <p:spPr bwMode="auto">
          <a:xfrm>
            <a:off x="35052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2" name="Line 8"/>
          <p:cNvSpPr>
            <a:spLocks noChangeShapeType="1"/>
          </p:cNvSpPr>
          <p:nvPr/>
        </p:nvSpPr>
        <p:spPr bwMode="auto">
          <a:xfrm>
            <a:off x="41148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3" name="Line 9"/>
          <p:cNvSpPr>
            <a:spLocks noChangeShapeType="1"/>
          </p:cNvSpPr>
          <p:nvPr/>
        </p:nvSpPr>
        <p:spPr bwMode="auto">
          <a:xfrm>
            <a:off x="47244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4" name="Line 10"/>
          <p:cNvSpPr>
            <a:spLocks noChangeShapeType="1"/>
          </p:cNvSpPr>
          <p:nvPr/>
        </p:nvSpPr>
        <p:spPr bwMode="auto">
          <a:xfrm>
            <a:off x="53340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5" name="Line 11"/>
          <p:cNvSpPr>
            <a:spLocks noChangeShapeType="1"/>
          </p:cNvSpPr>
          <p:nvPr/>
        </p:nvSpPr>
        <p:spPr bwMode="auto">
          <a:xfrm>
            <a:off x="59436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6" name="Line 12"/>
          <p:cNvSpPr>
            <a:spLocks noChangeShapeType="1"/>
          </p:cNvSpPr>
          <p:nvPr/>
        </p:nvSpPr>
        <p:spPr bwMode="auto">
          <a:xfrm>
            <a:off x="6553200" y="3200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7" name="Line 13"/>
          <p:cNvSpPr>
            <a:spLocks noChangeShapeType="1"/>
          </p:cNvSpPr>
          <p:nvPr/>
        </p:nvSpPr>
        <p:spPr bwMode="auto">
          <a:xfrm flipV="1">
            <a:off x="3200400" y="3810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598" name="Text Box 14"/>
          <p:cNvSpPr txBox="1">
            <a:spLocks noChangeArrowheads="1"/>
          </p:cNvSpPr>
          <p:nvPr/>
        </p:nvSpPr>
        <p:spPr bwMode="auto">
          <a:xfrm>
            <a:off x="3124201" y="2514600"/>
            <a:ext cx="2826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5599" name="Line 15"/>
          <p:cNvSpPr>
            <a:spLocks noChangeShapeType="1"/>
          </p:cNvSpPr>
          <p:nvPr/>
        </p:nvSpPr>
        <p:spPr bwMode="auto">
          <a:xfrm>
            <a:off x="2438400" y="5486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5600" name="Line 16"/>
          <p:cNvSpPr>
            <a:spLocks noChangeShapeType="1"/>
          </p:cNvSpPr>
          <p:nvPr/>
        </p:nvSpPr>
        <p:spPr bwMode="auto">
          <a:xfrm>
            <a:off x="2438400" y="6172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5601" name="Line 17"/>
          <p:cNvSpPr>
            <a:spLocks noChangeShapeType="1"/>
          </p:cNvSpPr>
          <p:nvPr/>
        </p:nvSpPr>
        <p:spPr bwMode="auto">
          <a:xfrm>
            <a:off x="2438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2" name="Line 18"/>
          <p:cNvSpPr>
            <a:spLocks noChangeShapeType="1"/>
          </p:cNvSpPr>
          <p:nvPr/>
        </p:nvSpPr>
        <p:spPr bwMode="auto">
          <a:xfrm>
            <a:off x="29718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3" name="Line 19"/>
          <p:cNvSpPr>
            <a:spLocks noChangeShapeType="1"/>
          </p:cNvSpPr>
          <p:nvPr/>
        </p:nvSpPr>
        <p:spPr bwMode="auto">
          <a:xfrm>
            <a:off x="35052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4" name="Line 20"/>
          <p:cNvSpPr>
            <a:spLocks noChangeShapeType="1"/>
          </p:cNvSpPr>
          <p:nvPr/>
        </p:nvSpPr>
        <p:spPr bwMode="auto">
          <a:xfrm>
            <a:off x="40386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5" name="Line 21"/>
          <p:cNvSpPr>
            <a:spLocks noChangeShapeType="1"/>
          </p:cNvSpPr>
          <p:nvPr/>
        </p:nvSpPr>
        <p:spPr bwMode="auto">
          <a:xfrm>
            <a:off x="45720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6" name="Line 22"/>
          <p:cNvSpPr>
            <a:spLocks noChangeShapeType="1"/>
          </p:cNvSpPr>
          <p:nvPr/>
        </p:nvSpPr>
        <p:spPr bwMode="auto">
          <a:xfrm>
            <a:off x="5105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7" name="Line 23"/>
          <p:cNvSpPr>
            <a:spLocks noChangeShapeType="1"/>
          </p:cNvSpPr>
          <p:nvPr/>
        </p:nvSpPr>
        <p:spPr bwMode="auto">
          <a:xfrm>
            <a:off x="56388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8" name="Line 24"/>
          <p:cNvSpPr>
            <a:spLocks noChangeShapeType="1"/>
          </p:cNvSpPr>
          <p:nvPr/>
        </p:nvSpPr>
        <p:spPr bwMode="auto">
          <a:xfrm>
            <a:off x="61722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5609" name="Text Box 25"/>
          <p:cNvSpPr txBox="1">
            <a:spLocks noChangeArrowheads="1"/>
          </p:cNvSpPr>
          <p:nvPr/>
        </p:nvSpPr>
        <p:spPr bwMode="auto">
          <a:xfrm>
            <a:off x="6858001" y="54102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35610" name="Line 26"/>
          <p:cNvSpPr>
            <a:spLocks noChangeShapeType="1"/>
          </p:cNvSpPr>
          <p:nvPr/>
        </p:nvSpPr>
        <p:spPr bwMode="auto">
          <a:xfrm flipV="1">
            <a:off x="3200400" y="617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5611" name="Text Box 27"/>
          <p:cNvSpPr txBox="1">
            <a:spLocks noChangeArrowheads="1"/>
          </p:cNvSpPr>
          <p:nvPr/>
        </p:nvSpPr>
        <p:spPr bwMode="auto">
          <a:xfrm>
            <a:off x="2133600" y="4800600"/>
            <a:ext cx="4098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35612" name="Text Box 28"/>
          <p:cNvSpPr txBox="1">
            <a:spLocks noChangeArrowheads="1"/>
          </p:cNvSpPr>
          <p:nvPr/>
        </p:nvSpPr>
        <p:spPr bwMode="auto">
          <a:xfrm>
            <a:off x="7315201" y="30480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35613" name="Text Box 29"/>
          <p:cNvSpPr txBox="1">
            <a:spLocks noChangeArrowheads="1"/>
          </p:cNvSpPr>
          <p:nvPr/>
        </p:nvSpPr>
        <p:spPr bwMode="auto">
          <a:xfrm>
            <a:off x="1066801" y="30480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Semi-Infinite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439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Line 2"/>
          <p:cNvSpPr>
            <a:spLocks noChangeShapeType="1"/>
          </p:cNvSpPr>
          <p:nvPr/>
        </p:nvSpPr>
        <p:spPr bwMode="auto">
          <a:xfrm>
            <a:off x="2286000" y="1066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11" name="Line 3"/>
          <p:cNvSpPr>
            <a:spLocks noChangeShapeType="1"/>
          </p:cNvSpPr>
          <p:nvPr/>
        </p:nvSpPr>
        <p:spPr bwMode="auto">
          <a:xfrm>
            <a:off x="22860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12" name="Line 4"/>
          <p:cNvSpPr>
            <a:spLocks noChangeShapeType="1"/>
          </p:cNvSpPr>
          <p:nvPr/>
        </p:nvSpPr>
        <p:spPr bwMode="auto">
          <a:xfrm>
            <a:off x="2286000" y="1066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13" name="Line 5"/>
          <p:cNvSpPr>
            <a:spLocks noChangeShapeType="1"/>
          </p:cNvSpPr>
          <p:nvPr/>
        </p:nvSpPr>
        <p:spPr bwMode="auto">
          <a:xfrm>
            <a:off x="2819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14" name="Line 6"/>
          <p:cNvSpPr>
            <a:spLocks noChangeShapeType="1"/>
          </p:cNvSpPr>
          <p:nvPr/>
        </p:nvSpPr>
        <p:spPr bwMode="auto">
          <a:xfrm>
            <a:off x="3429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15" name="Line 7"/>
          <p:cNvSpPr>
            <a:spLocks noChangeShapeType="1"/>
          </p:cNvSpPr>
          <p:nvPr/>
        </p:nvSpPr>
        <p:spPr bwMode="auto">
          <a:xfrm>
            <a:off x="40386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16" name="Line 8"/>
          <p:cNvSpPr>
            <a:spLocks noChangeShapeType="1"/>
          </p:cNvSpPr>
          <p:nvPr/>
        </p:nvSpPr>
        <p:spPr bwMode="auto">
          <a:xfrm>
            <a:off x="4648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17" name="Line 9"/>
          <p:cNvSpPr>
            <a:spLocks noChangeShapeType="1"/>
          </p:cNvSpPr>
          <p:nvPr/>
        </p:nvSpPr>
        <p:spPr bwMode="auto">
          <a:xfrm>
            <a:off x="52578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18" name="Line 10"/>
          <p:cNvSpPr>
            <a:spLocks noChangeShapeType="1"/>
          </p:cNvSpPr>
          <p:nvPr/>
        </p:nvSpPr>
        <p:spPr bwMode="auto">
          <a:xfrm>
            <a:off x="5867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19" name="Line 11"/>
          <p:cNvSpPr>
            <a:spLocks noChangeShapeType="1"/>
          </p:cNvSpPr>
          <p:nvPr/>
        </p:nvSpPr>
        <p:spPr bwMode="auto">
          <a:xfrm>
            <a:off x="6477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20" name="Line 12"/>
          <p:cNvSpPr>
            <a:spLocks noChangeShapeType="1"/>
          </p:cNvSpPr>
          <p:nvPr/>
        </p:nvSpPr>
        <p:spPr bwMode="auto">
          <a:xfrm flipV="1">
            <a:off x="31242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6621" name="Text Box 13"/>
          <p:cNvSpPr txBox="1">
            <a:spLocks noChangeArrowheads="1"/>
          </p:cNvSpPr>
          <p:nvPr/>
        </p:nvSpPr>
        <p:spPr bwMode="auto">
          <a:xfrm>
            <a:off x="153645" y="1997214"/>
            <a:ext cx="2826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6622" name="Line 14"/>
          <p:cNvSpPr>
            <a:spLocks noChangeShapeType="1"/>
          </p:cNvSpPr>
          <p:nvPr/>
        </p:nvSpPr>
        <p:spPr bwMode="auto">
          <a:xfrm>
            <a:off x="2514600" y="4953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23" name="Line 15"/>
          <p:cNvSpPr>
            <a:spLocks noChangeShapeType="1"/>
          </p:cNvSpPr>
          <p:nvPr/>
        </p:nvSpPr>
        <p:spPr bwMode="auto">
          <a:xfrm>
            <a:off x="2514600" y="6172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24" name="Line 16"/>
          <p:cNvSpPr>
            <a:spLocks noChangeShapeType="1"/>
          </p:cNvSpPr>
          <p:nvPr/>
        </p:nvSpPr>
        <p:spPr bwMode="auto">
          <a:xfrm>
            <a:off x="2514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25" name="Line 17"/>
          <p:cNvSpPr>
            <a:spLocks noChangeShapeType="1"/>
          </p:cNvSpPr>
          <p:nvPr/>
        </p:nvSpPr>
        <p:spPr bwMode="auto">
          <a:xfrm>
            <a:off x="312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26" name="Line 18"/>
          <p:cNvSpPr>
            <a:spLocks noChangeShapeType="1"/>
          </p:cNvSpPr>
          <p:nvPr/>
        </p:nvSpPr>
        <p:spPr bwMode="auto">
          <a:xfrm>
            <a:off x="43434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27" name="Line 19"/>
          <p:cNvSpPr>
            <a:spLocks noChangeShapeType="1"/>
          </p:cNvSpPr>
          <p:nvPr/>
        </p:nvSpPr>
        <p:spPr bwMode="auto">
          <a:xfrm>
            <a:off x="49530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28" name="Line 20"/>
          <p:cNvSpPr>
            <a:spLocks noChangeShapeType="1"/>
          </p:cNvSpPr>
          <p:nvPr/>
        </p:nvSpPr>
        <p:spPr bwMode="auto">
          <a:xfrm>
            <a:off x="5562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29" name="Text Box 21"/>
          <p:cNvSpPr txBox="1">
            <a:spLocks noChangeArrowheads="1"/>
          </p:cNvSpPr>
          <p:nvPr/>
        </p:nvSpPr>
        <p:spPr bwMode="auto">
          <a:xfrm>
            <a:off x="7086601" y="51054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36630" name="Line 22"/>
          <p:cNvSpPr>
            <a:spLocks noChangeShapeType="1"/>
          </p:cNvSpPr>
          <p:nvPr/>
        </p:nvSpPr>
        <p:spPr bwMode="auto">
          <a:xfrm flipV="1">
            <a:off x="4648200" y="617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31" name="Text Box 23"/>
          <p:cNvSpPr txBox="1">
            <a:spLocks noChangeArrowheads="1"/>
          </p:cNvSpPr>
          <p:nvPr/>
        </p:nvSpPr>
        <p:spPr bwMode="auto">
          <a:xfrm>
            <a:off x="1678619" y="4091970"/>
            <a:ext cx="6416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Semi-infinite tape machine with two tracks</a:t>
            </a:r>
          </a:p>
        </p:txBody>
      </p:sp>
      <p:sp>
        <p:nvSpPr>
          <p:cNvPr id="836632" name="Line 24"/>
          <p:cNvSpPr>
            <a:spLocks noChangeShapeType="1"/>
          </p:cNvSpPr>
          <p:nvPr/>
        </p:nvSpPr>
        <p:spPr bwMode="auto">
          <a:xfrm>
            <a:off x="25146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33" name="Line 25"/>
          <p:cNvSpPr>
            <a:spLocks noChangeShapeType="1"/>
          </p:cNvSpPr>
          <p:nvPr/>
        </p:nvSpPr>
        <p:spPr bwMode="auto">
          <a:xfrm>
            <a:off x="37338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34" name="Line 26"/>
          <p:cNvSpPr>
            <a:spLocks noChangeShapeType="1"/>
          </p:cNvSpPr>
          <p:nvPr/>
        </p:nvSpPr>
        <p:spPr bwMode="auto">
          <a:xfrm>
            <a:off x="6172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35" name="Text Box 27"/>
          <p:cNvSpPr txBox="1">
            <a:spLocks noChangeArrowheads="1"/>
          </p:cNvSpPr>
          <p:nvPr/>
        </p:nvSpPr>
        <p:spPr bwMode="auto">
          <a:xfrm>
            <a:off x="7391401" y="9906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36636" name="Text Box 28"/>
          <p:cNvSpPr txBox="1">
            <a:spLocks noChangeArrowheads="1"/>
          </p:cNvSpPr>
          <p:nvPr/>
        </p:nvSpPr>
        <p:spPr bwMode="auto">
          <a:xfrm>
            <a:off x="914401" y="9144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36637" name="Line 29"/>
          <p:cNvSpPr>
            <a:spLocks noChangeShapeType="1"/>
          </p:cNvSpPr>
          <p:nvPr/>
        </p:nvSpPr>
        <p:spPr bwMode="auto">
          <a:xfrm flipV="1">
            <a:off x="4648200" y="914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6638" name="Text Box 30"/>
          <p:cNvSpPr txBox="1">
            <a:spLocks noChangeArrowheads="1"/>
          </p:cNvSpPr>
          <p:nvPr/>
        </p:nvSpPr>
        <p:spPr bwMode="auto">
          <a:xfrm>
            <a:off x="3048001" y="2184399"/>
            <a:ext cx="2423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reference point</a:t>
            </a:r>
          </a:p>
        </p:txBody>
      </p:sp>
      <p:graphicFrame>
        <p:nvGraphicFramePr>
          <p:cNvPr id="836639" name="Object 31"/>
          <p:cNvGraphicFramePr>
            <a:graphicFrameLocks noChangeAspect="1"/>
          </p:cNvGraphicFramePr>
          <p:nvPr/>
        </p:nvGraphicFramePr>
        <p:xfrm>
          <a:off x="2743201" y="5029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8" name="Equation" r:id="rId3" imgW="253800" imgH="380880" progId="Equation.3">
                  <p:embed/>
                </p:oleObj>
              </mc:Choice>
              <mc:Fallback>
                <p:oleObj name="Equation" r:id="rId3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029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0" name="Object 32"/>
          <p:cNvGraphicFramePr>
            <a:graphicFrameLocks noChangeAspect="1"/>
          </p:cNvGraphicFramePr>
          <p:nvPr/>
        </p:nvGraphicFramePr>
        <p:xfrm>
          <a:off x="2743201" y="5715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9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715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41" name="Text Box 33"/>
          <p:cNvSpPr txBox="1">
            <a:spLocks noChangeArrowheads="1"/>
          </p:cNvSpPr>
          <p:nvPr/>
        </p:nvSpPr>
        <p:spPr bwMode="auto">
          <a:xfrm>
            <a:off x="381001" y="4876800"/>
            <a:ext cx="1624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Right part</a:t>
            </a:r>
          </a:p>
        </p:txBody>
      </p:sp>
      <p:sp>
        <p:nvSpPr>
          <p:cNvPr id="836642" name="Text Box 34"/>
          <p:cNvSpPr txBox="1">
            <a:spLocks noChangeArrowheads="1"/>
          </p:cNvSpPr>
          <p:nvPr/>
        </p:nvSpPr>
        <p:spPr bwMode="auto">
          <a:xfrm>
            <a:off x="381001" y="5562600"/>
            <a:ext cx="1427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Left part</a:t>
            </a:r>
          </a:p>
        </p:txBody>
      </p:sp>
      <p:graphicFrame>
        <p:nvGraphicFramePr>
          <p:cNvPr id="836643" name="Object 35"/>
          <p:cNvGraphicFramePr>
            <a:graphicFrameLocks noChangeAspect="1"/>
          </p:cNvGraphicFramePr>
          <p:nvPr/>
        </p:nvGraphicFramePr>
        <p:xfrm>
          <a:off x="24384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0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4" name="Object 36"/>
          <p:cNvGraphicFramePr>
            <a:graphicFrameLocks noChangeAspect="1"/>
          </p:cNvGraphicFramePr>
          <p:nvPr/>
        </p:nvGraphicFramePr>
        <p:xfrm>
          <a:off x="60198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5" name="Object 37"/>
          <p:cNvGraphicFramePr>
            <a:graphicFrameLocks noChangeAspect="1"/>
          </p:cNvGraphicFramePr>
          <p:nvPr/>
        </p:nvGraphicFramePr>
        <p:xfrm>
          <a:off x="66294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6" name="Object 38"/>
          <p:cNvGraphicFramePr>
            <a:graphicFrameLocks noChangeAspect="1"/>
          </p:cNvGraphicFramePr>
          <p:nvPr/>
        </p:nvGraphicFramePr>
        <p:xfrm>
          <a:off x="3048001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7" name="Object 39"/>
          <p:cNvGraphicFramePr>
            <a:graphicFrameLocks noChangeAspect="1"/>
          </p:cNvGraphicFramePr>
          <p:nvPr/>
        </p:nvGraphicFramePr>
        <p:xfrm>
          <a:off x="3581401" y="1219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219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8" name="Object 40"/>
          <p:cNvGraphicFramePr>
            <a:graphicFrameLocks noChangeAspect="1"/>
          </p:cNvGraphicFramePr>
          <p:nvPr/>
        </p:nvGraphicFramePr>
        <p:xfrm>
          <a:off x="4197351" y="1274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1" y="1274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9" name="Object 41"/>
          <p:cNvGraphicFramePr>
            <a:graphicFrameLocks noChangeAspect="1"/>
          </p:cNvGraphicFramePr>
          <p:nvPr/>
        </p:nvGraphicFramePr>
        <p:xfrm>
          <a:off x="4800601" y="12192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6" imgW="304560" imgH="393480" progId="Equation.3">
                  <p:embed/>
                </p:oleObj>
              </mc:Choice>
              <mc:Fallback>
                <p:oleObj name="Equation" r:id="rId16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2192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0" name="Object 42"/>
          <p:cNvGraphicFramePr>
            <a:graphicFrameLocks noChangeAspect="1"/>
          </p:cNvGraphicFramePr>
          <p:nvPr/>
        </p:nvGraphicFramePr>
        <p:xfrm>
          <a:off x="5446713" y="127476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18" imgW="228600" imgH="279360" progId="Equation.3">
                  <p:embed/>
                </p:oleObj>
              </mc:Choice>
              <mc:Fallback>
                <p:oleObj name="Equation" r:id="rId18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1274763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1" name="Object 43"/>
          <p:cNvGraphicFramePr>
            <a:graphicFrameLocks noChangeAspect="1"/>
          </p:cNvGraphicFramePr>
          <p:nvPr/>
        </p:nvGraphicFramePr>
        <p:xfrm>
          <a:off x="4495801" y="571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71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2" name="Object 44"/>
          <p:cNvGraphicFramePr>
            <a:graphicFrameLocks noChangeAspect="1"/>
          </p:cNvGraphicFramePr>
          <p:nvPr/>
        </p:nvGraphicFramePr>
        <p:xfrm>
          <a:off x="3276601" y="5715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715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3" name="Object 45"/>
          <p:cNvGraphicFramePr>
            <a:graphicFrameLocks noChangeAspect="1"/>
          </p:cNvGraphicFramePr>
          <p:nvPr/>
        </p:nvGraphicFramePr>
        <p:xfrm>
          <a:off x="3886201" y="5638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638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4" name="Object 46"/>
          <p:cNvGraphicFramePr>
            <a:graphicFrameLocks noChangeAspect="1"/>
          </p:cNvGraphicFramePr>
          <p:nvPr/>
        </p:nvGraphicFramePr>
        <p:xfrm>
          <a:off x="3276601" y="50292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23" imgW="304560" imgH="393480" progId="Equation.3">
                  <p:embed/>
                </p:oleObj>
              </mc:Choice>
              <mc:Fallback>
                <p:oleObj name="Equation" r:id="rId23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0292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5" name="Object 47"/>
          <p:cNvGraphicFramePr>
            <a:graphicFrameLocks noChangeAspect="1"/>
          </p:cNvGraphicFramePr>
          <p:nvPr/>
        </p:nvGraphicFramePr>
        <p:xfrm>
          <a:off x="3886200" y="5105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24" imgW="228600" imgH="279360" progId="Equation.3">
                  <p:embed/>
                </p:oleObj>
              </mc:Choice>
              <mc:Fallback>
                <p:oleObj name="Equation" r:id="rId24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054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6" name="Object 48"/>
          <p:cNvGraphicFramePr>
            <a:graphicFrameLocks noChangeAspect="1"/>
          </p:cNvGraphicFramePr>
          <p:nvPr/>
        </p:nvGraphicFramePr>
        <p:xfrm>
          <a:off x="4495801" y="502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02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7" name="Object 49"/>
          <p:cNvGraphicFramePr>
            <a:graphicFrameLocks noChangeAspect="1"/>
          </p:cNvGraphicFramePr>
          <p:nvPr/>
        </p:nvGraphicFramePr>
        <p:xfrm>
          <a:off x="5105401" y="502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02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8" name="Object 50"/>
          <p:cNvGraphicFramePr>
            <a:graphicFrameLocks noChangeAspect="1"/>
          </p:cNvGraphicFramePr>
          <p:nvPr/>
        </p:nvGraphicFramePr>
        <p:xfrm>
          <a:off x="5105401" y="5715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715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59" name="Object 51"/>
          <p:cNvGraphicFramePr>
            <a:graphicFrameLocks noChangeAspect="1"/>
          </p:cNvGraphicFramePr>
          <p:nvPr/>
        </p:nvGraphicFramePr>
        <p:xfrm>
          <a:off x="5791200" y="50292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60" name="Object 52"/>
          <p:cNvGraphicFramePr>
            <a:graphicFrameLocks noChangeAspect="1"/>
          </p:cNvGraphicFramePr>
          <p:nvPr/>
        </p:nvGraphicFramePr>
        <p:xfrm>
          <a:off x="5791201" y="5715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715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Semi-Infinite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6637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895350"/>
            <a:ext cx="7186899" cy="5581650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Semi-Infinite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345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008099"/>
            <a:ext cx="6881813" cy="5697501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Semi-Infinite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776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Line 2"/>
          <p:cNvSpPr>
            <a:spLocks noChangeShapeType="1"/>
          </p:cNvSpPr>
          <p:nvPr/>
        </p:nvSpPr>
        <p:spPr bwMode="auto">
          <a:xfrm>
            <a:off x="2286000" y="1066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683" name="Line 3"/>
          <p:cNvSpPr>
            <a:spLocks noChangeShapeType="1"/>
          </p:cNvSpPr>
          <p:nvPr/>
        </p:nvSpPr>
        <p:spPr bwMode="auto">
          <a:xfrm>
            <a:off x="22860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684" name="Line 4"/>
          <p:cNvSpPr>
            <a:spLocks noChangeShapeType="1"/>
          </p:cNvSpPr>
          <p:nvPr/>
        </p:nvSpPr>
        <p:spPr bwMode="auto">
          <a:xfrm>
            <a:off x="2286000" y="1066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85" name="Line 5"/>
          <p:cNvSpPr>
            <a:spLocks noChangeShapeType="1"/>
          </p:cNvSpPr>
          <p:nvPr/>
        </p:nvSpPr>
        <p:spPr bwMode="auto">
          <a:xfrm>
            <a:off x="2819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86" name="Line 6"/>
          <p:cNvSpPr>
            <a:spLocks noChangeShapeType="1"/>
          </p:cNvSpPr>
          <p:nvPr/>
        </p:nvSpPr>
        <p:spPr bwMode="auto">
          <a:xfrm>
            <a:off x="3429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87" name="Line 7"/>
          <p:cNvSpPr>
            <a:spLocks noChangeShapeType="1"/>
          </p:cNvSpPr>
          <p:nvPr/>
        </p:nvSpPr>
        <p:spPr bwMode="auto">
          <a:xfrm>
            <a:off x="40386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88" name="Line 8"/>
          <p:cNvSpPr>
            <a:spLocks noChangeShapeType="1"/>
          </p:cNvSpPr>
          <p:nvPr/>
        </p:nvSpPr>
        <p:spPr bwMode="auto">
          <a:xfrm>
            <a:off x="4648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89" name="Line 9"/>
          <p:cNvSpPr>
            <a:spLocks noChangeShapeType="1"/>
          </p:cNvSpPr>
          <p:nvPr/>
        </p:nvSpPr>
        <p:spPr bwMode="auto">
          <a:xfrm>
            <a:off x="52578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90" name="Line 10"/>
          <p:cNvSpPr>
            <a:spLocks noChangeShapeType="1"/>
          </p:cNvSpPr>
          <p:nvPr/>
        </p:nvSpPr>
        <p:spPr bwMode="auto">
          <a:xfrm>
            <a:off x="5867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91" name="Line 11"/>
          <p:cNvSpPr>
            <a:spLocks noChangeShapeType="1"/>
          </p:cNvSpPr>
          <p:nvPr/>
        </p:nvSpPr>
        <p:spPr bwMode="auto">
          <a:xfrm>
            <a:off x="6477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92" name="Line 12"/>
          <p:cNvSpPr>
            <a:spLocks noChangeShapeType="1"/>
          </p:cNvSpPr>
          <p:nvPr/>
        </p:nvSpPr>
        <p:spPr bwMode="auto">
          <a:xfrm flipV="1">
            <a:off x="31242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9693" name="Text Box 13"/>
          <p:cNvSpPr txBox="1">
            <a:spLocks noChangeArrowheads="1"/>
          </p:cNvSpPr>
          <p:nvPr/>
        </p:nvSpPr>
        <p:spPr bwMode="auto">
          <a:xfrm>
            <a:off x="62938" y="2143779"/>
            <a:ext cx="2826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39694" name="Text Box 14"/>
          <p:cNvSpPr txBox="1">
            <a:spLocks noChangeArrowheads="1"/>
          </p:cNvSpPr>
          <p:nvPr/>
        </p:nvSpPr>
        <p:spPr bwMode="auto">
          <a:xfrm>
            <a:off x="7391401" y="9906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39695" name="Text Box 15"/>
          <p:cNvSpPr txBox="1">
            <a:spLocks noChangeArrowheads="1"/>
          </p:cNvSpPr>
          <p:nvPr/>
        </p:nvSpPr>
        <p:spPr bwMode="auto">
          <a:xfrm>
            <a:off x="914401" y="9144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graphicFrame>
        <p:nvGraphicFramePr>
          <p:cNvPr id="839697" name="Object 17"/>
          <p:cNvGraphicFramePr>
            <a:graphicFrameLocks noChangeAspect="1"/>
          </p:cNvGraphicFramePr>
          <p:nvPr/>
        </p:nvGraphicFramePr>
        <p:xfrm>
          <a:off x="24384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8" name="Object 18"/>
          <p:cNvGraphicFramePr>
            <a:graphicFrameLocks noChangeAspect="1"/>
          </p:cNvGraphicFramePr>
          <p:nvPr/>
        </p:nvGraphicFramePr>
        <p:xfrm>
          <a:off x="60198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9" name="Object 19"/>
          <p:cNvGraphicFramePr>
            <a:graphicFrameLocks noChangeAspect="1"/>
          </p:cNvGraphicFramePr>
          <p:nvPr/>
        </p:nvGraphicFramePr>
        <p:xfrm>
          <a:off x="66294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0" name="Object 20"/>
          <p:cNvGraphicFramePr>
            <a:graphicFrameLocks noChangeAspect="1"/>
          </p:cNvGraphicFramePr>
          <p:nvPr/>
        </p:nvGraphicFramePr>
        <p:xfrm>
          <a:off x="3048001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1" name="Object 21"/>
          <p:cNvGraphicFramePr>
            <a:graphicFrameLocks noChangeAspect="1"/>
          </p:cNvGraphicFramePr>
          <p:nvPr/>
        </p:nvGraphicFramePr>
        <p:xfrm>
          <a:off x="3581401" y="1219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219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2" name="Object 22"/>
          <p:cNvGraphicFramePr>
            <a:graphicFrameLocks noChangeAspect="1"/>
          </p:cNvGraphicFramePr>
          <p:nvPr/>
        </p:nvGraphicFramePr>
        <p:xfrm>
          <a:off x="4197351" y="1274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1" y="1274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3" name="Object 23"/>
          <p:cNvGraphicFramePr>
            <a:graphicFrameLocks noChangeAspect="1"/>
          </p:cNvGraphicFramePr>
          <p:nvPr/>
        </p:nvGraphicFramePr>
        <p:xfrm>
          <a:off x="4800601" y="12192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13" imgW="304560" imgH="393480" progId="Equation.3">
                  <p:embed/>
                </p:oleObj>
              </mc:Choice>
              <mc:Fallback>
                <p:oleObj name="Equation" r:id="rId13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2192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4" name="Object 24"/>
          <p:cNvGraphicFramePr>
            <a:graphicFrameLocks noChangeAspect="1"/>
          </p:cNvGraphicFramePr>
          <p:nvPr/>
        </p:nvGraphicFramePr>
        <p:xfrm>
          <a:off x="5446713" y="127476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9" name="Equation" r:id="rId15" imgW="228600" imgH="279360" progId="Equation.3">
                  <p:embed/>
                </p:oleObj>
              </mc:Choice>
              <mc:Fallback>
                <p:oleObj name="Equation" r:id="rId15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1274763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05" name="Object 25"/>
          <p:cNvGraphicFramePr>
            <a:graphicFrameLocks noChangeAspect="1"/>
          </p:cNvGraphicFramePr>
          <p:nvPr/>
        </p:nvGraphicFramePr>
        <p:xfrm>
          <a:off x="2971800" y="2209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" name="Equation" r:id="rId17" imgW="380880" imgH="520560" progId="Equation.3">
                  <p:embed/>
                </p:oleObj>
              </mc:Choice>
              <mc:Fallback>
                <p:oleObj name="Equation" r:id="rId17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6" name="Line 26"/>
          <p:cNvSpPr>
            <a:spLocks noChangeShapeType="1"/>
          </p:cNvSpPr>
          <p:nvPr/>
        </p:nvSpPr>
        <p:spPr bwMode="auto">
          <a:xfrm>
            <a:off x="2514600" y="4419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07" name="Line 27"/>
          <p:cNvSpPr>
            <a:spLocks noChangeShapeType="1"/>
          </p:cNvSpPr>
          <p:nvPr/>
        </p:nvSpPr>
        <p:spPr bwMode="auto">
          <a:xfrm>
            <a:off x="2514600" y="5638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08" name="Line 28"/>
          <p:cNvSpPr>
            <a:spLocks noChangeShapeType="1"/>
          </p:cNvSpPr>
          <p:nvPr/>
        </p:nvSpPr>
        <p:spPr bwMode="auto">
          <a:xfrm>
            <a:off x="2514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09" name="Line 29"/>
          <p:cNvSpPr>
            <a:spLocks noChangeShapeType="1"/>
          </p:cNvSpPr>
          <p:nvPr/>
        </p:nvSpPr>
        <p:spPr bwMode="auto">
          <a:xfrm>
            <a:off x="3124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10" name="Line 30"/>
          <p:cNvSpPr>
            <a:spLocks noChangeShapeType="1"/>
          </p:cNvSpPr>
          <p:nvPr/>
        </p:nvSpPr>
        <p:spPr bwMode="auto">
          <a:xfrm>
            <a:off x="43434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11" name="Line 31"/>
          <p:cNvSpPr>
            <a:spLocks noChangeShapeType="1"/>
          </p:cNvSpPr>
          <p:nvPr/>
        </p:nvSpPr>
        <p:spPr bwMode="auto">
          <a:xfrm>
            <a:off x="4953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12" name="Line 32"/>
          <p:cNvSpPr>
            <a:spLocks noChangeShapeType="1"/>
          </p:cNvSpPr>
          <p:nvPr/>
        </p:nvSpPr>
        <p:spPr bwMode="auto">
          <a:xfrm>
            <a:off x="5562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13" name="Text Box 33"/>
          <p:cNvSpPr txBox="1">
            <a:spLocks noChangeArrowheads="1"/>
          </p:cNvSpPr>
          <p:nvPr/>
        </p:nvSpPr>
        <p:spPr bwMode="auto">
          <a:xfrm>
            <a:off x="7162801" y="44958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39714" name="Line 34"/>
          <p:cNvSpPr>
            <a:spLocks noChangeShapeType="1"/>
          </p:cNvSpPr>
          <p:nvPr/>
        </p:nvSpPr>
        <p:spPr bwMode="auto">
          <a:xfrm flipV="1">
            <a:off x="46482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15" name="Text Box 35"/>
          <p:cNvSpPr txBox="1">
            <a:spLocks noChangeArrowheads="1"/>
          </p:cNvSpPr>
          <p:nvPr/>
        </p:nvSpPr>
        <p:spPr bwMode="auto">
          <a:xfrm>
            <a:off x="2133600" y="3657600"/>
            <a:ext cx="4098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39716" name="Line 36"/>
          <p:cNvSpPr>
            <a:spLocks noChangeShapeType="1"/>
          </p:cNvSpPr>
          <p:nvPr/>
        </p:nvSpPr>
        <p:spPr bwMode="auto">
          <a:xfrm>
            <a:off x="2514600" y="5029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17" name="Line 37"/>
          <p:cNvSpPr>
            <a:spLocks noChangeShapeType="1"/>
          </p:cNvSpPr>
          <p:nvPr/>
        </p:nvSpPr>
        <p:spPr bwMode="auto">
          <a:xfrm>
            <a:off x="37338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18" name="Line 38"/>
          <p:cNvSpPr>
            <a:spLocks noChangeShapeType="1"/>
          </p:cNvSpPr>
          <p:nvPr/>
        </p:nvSpPr>
        <p:spPr bwMode="auto">
          <a:xfrm>
            <a:off x="6172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9719" name="Object 39"/>
          <p:cNvGraphicFramePr>
            <a:graphicFrameLocks noChangeAspect="1"/>
          </p:cNvGraphicFramePr>
          <p:nvPr/>
        </p:nvGraphicFramePr>
        <p:xfrm>
          <a:off x="2743201" y="4495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"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495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0" name="Object 40"/>
          <p:cNvGraphicFramePr>
            <a:graphicFrameLocks noChangeAspect="1"/>
          </p:cNvGraphicFramePr>
          <p:nvPr/>
        </p:nvGraphicFramePr>
        <p:xfrm>
          <a:off x="2743201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Equation" r:id="rId21" imgW="253800" imgH="380880" progId="Equation.3">
                  <p:embed/>
                </p:oleObj>
              </mc:Choice>
              <mc:Fallback>
                <p:oleObj name="Equation" r:id="rId21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1" name="Text Box 41"/>
          <p:cNvSpPr txBox="1">
            <a:spLocks noChangeArrowheads="1"/>
          </p:cNvSpPr>
          <p:nvPr/>
        </p:nvSpPr>
        <p:spPr bwMode="auto">
          <a:xfrm>
            <a:off x="381001" y="4343400"/>
            <a:ext cx="1624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Right part</a:t>
            </a:r>
          </a:p>
        </p:txBody>
      </p:sp>
      <p:sp>
        <p:nvSpPr>
          <p:cNvPr id="839722" name="Text Box 42"/>
          <p:cNvSpPr txBox="1">
            <a:spLocks noChangeArrowheads="1"/>
          </p:cNvSpPr>
          <p:nvPr/>
        </p:nvSpPr>
        <p:spPr bwMode="auto">
          <a:xfrm>
            <a:off x="381001" y="5029200"/>
            <a:ext cx="1427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Left part</a:t>
            </a:r>
          </a:p>
        </p:txBody>
      </p:sp>
      <p:graphicFrame>
        <p:nvGraphicFramePr>
          <p:cNvPr id="839723" name="Object 43"/>
          <p:cNvGraphicFramePr>
            <a:graphicFrameLocks noChangeAspect="1"/>
          </p:cNvGraphicFramePr>
          <p:nvPr/>
        </p:nvGraphicFramePr>
        <p:xfrm>
          <a:off x="4495801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4" name="Object 44"/>
          <p:cNvGraphicFramePr>
            <a:graphicFrameLocks noChangeAspect="1"/>
          </p:cNvGraphicFramePr>
          <p:nvPr/>
        </p:nvGraphicFramePr>
        <p:xfrm>
          <a:off x="3276601" y="5181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24" imgW="241200" imgH="279360" progId="Equation.3">
                  <p:embed/>
                </p:oleObj>
              </mc:Choice>
              <mc:Fallback>
                <p:oleObj name="Equation" r:id="rId24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181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5" name="Object 45"/>
          <p:cNvGraphicFramePr>
            <a:graphicFrameLocks noChangeAspect="1"/>
          </p:cNvGraphicFramePr>
          <p:nvPr/>
        </p:nvGraphicFramePr>
        <p:xfrm>
          <a:off x="3886201" y="51054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1054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6" name="Object 46"/>
          <p:cNvGraphicFramePr>
            <a:graphicFrameLocks noChangeAspect="1"/>
          </p:cNvGraphicFramePr>
          <p:nvPr/>
        </p:nvGraphicFramePr>
        <p:xfrm>
          <a:off x="3276601" y="44958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Equation" r:id="rId26" imgW="304560" imgH="393480" progId="Equation.3">
                  <p:embed/>
                </p:oleObj>
              </mc:Choice>
              <mc:Fallback>
                <p:oleObj name="Equation" r:id="rId26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4958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7" name="Object 47"/>
          <p:cNvGraphicFramePr>
            <a:graphicFrameLocks noChangeAspect="1"/>
          </p:cNvGraphicFramePr>
          <p:nvPr/>
        </p:nvGraphicFramePr>
        <p:xfrm>
          <a:off x="3886200" y="4572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7" name="Equation" r:id="rId27" imgW="228600" imgH="279360" progId="Equation.3">
                  <p:embed/>
                </p:oleObj>
              </mc:Choice>
              <mc:Fallback>
                <p:oleObj name="Equation" r:id="rId27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8" name="Object 48"/>
          <p:cNvGraphicFramePr>
            <a:graphicFrameLocks noChangeAspect="1"/>
          </p:cNvGraphicFramePr>
          <p:nvPr/>
        </p:nvGraphicFramePr>
        <p:xfrm>
          <a:off x="4495801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8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9" name="Object 49"/>
          <p:cNvGraphicFramePr>
            <a:graphicFrameLocks noChangeAspect="1"/>
          </p:cNvGraphicFramePr>
          <p:nvPr/>
        </p:nvGraphicFramePr>
        <p:xfrm>
          <a:off x="5105401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9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0" name="Object 50"/>
          <p:cNvGraphicFramePr>
            <a:graphicFrameLocks noChangeAspect="1"/>
          </p:cNvGraphicFramePr>
          <p:nvPr/>
        </p:nvGraphicFramePr>
        <p:xfrm>
          <a:off x="5105401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1" name="Object 51"/>
          <p:cNvGraphicFramePr>
            <a:graphicFrameLocks noChangeAspect="1"/>
          </p:cNvGraphicFramePr>
          <p:nvPr/>
        </p:nvGraphicFramePr>
        <p:xfrm>
          <a:off x="5791200" y="44958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2" name="Object 52"/>
          <p:cNvGraphicFramePr>
            <a:graphicFrameLocks noChangeAspect="1"/>
          </p:cNvGraphicFramePr>
          <p:nvPr/>
        </p:nvGraphicFramePr>
        <p:xfrm>
          <a:off x="5791201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3" name="Object 53"/>
          <p:cNvGraphicFramePr>
            <a:graphicFrameLocks noChangeAspect="1"/>
          </p:cNvGraphicFramePr>
          <p:nvPr/>
        </p:nvGraphicFramePr>
        <p:xfrm>
          <a:off x="4419600" y="5943601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Equation" r:id="rId33" imgW="520560" imgH="672840" progId="Equation.3">
                  <p:embed/>
                </p:oleObj>
              </mc:Choice>
              <mc:Fallback>
                <p:oleObj name="Equation" r:id="rId33" imgW="5205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943601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4" name="Text Box 54"/>
          <p:cNvSpPr txBox="1">
            <a:spLocks noChangeArrowheads="1"/>
          </p:cNvSpPr>
          <p:nvPr/>
        </p:nvSpPr>
        <p:spPr bwMode="auto">
          <a:xfrm>
            <a:off x="4238472" y="174315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1</a:t>
            </a:r>
          </a:p>
        </p:txBody>
      </p:sp>
      <p:sp>
        <p:nvSpPr>
          <p:cNvPr id="839735" name="Line 55"/>
          <p:cNvSpPr>
            <a:spLocks noChangeShapeType="1"/>
          </p:cNvSpPr>
          <p:nvPr/>
        </p:nvSpPr>
        <p:spPr bwMode="auto">
          <a:xfrm flipV="1">
            <a:off x="4648200" y="914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Text Box 2"/>
          <p:cNvSpPr txBox="1">
            <a:spLocks noChangeArrowheads="1"/>
          </p:cNvSpPr>
          <p:nvPr/>
        </p:nvSpPr>
        <p:spPr bwMode="auto">
          <a:xfrm>
            <a:off x="4376586" y="112377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2</a:t>
            </a:r>
          </a:p>
        </p:txBody>
      </p:sp>
      <p:sp>
        <p:nvSpPr>
          <p:cNvPr id="840707" name="Line 3"/>
          <p:cNvSpPr>
            <a:spLocks noChangeShapeType="1"/>
          </p:cNvSpPr>
          <p:nvPr/>
        </p:nvSpPr>
        <p:spPr bwMode="auto">
          <a:xfrm>
            <a:off x="2286000" y="1066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08" name="Line 4"/>
          <p:cNvSpPr>
            <a:spLocks noChangeShapeType="1"/>
          </p:cNvSpPr>
          <p:nvPr/>
        </p:nvSpPr>
        <p:spPr bwMode="auto">
          <a:xfrm>
            <a:off x="2286000" y="1676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09" name="Line 5"/>
          <p:cNvSpPr>
            <a:spLocks noChangeShapeType="1"/>
          </p:cNvSpPr>
          <p:nvPr/>
        </p:nvSpPr>
        <p:spPr bwMode="auto">
          <a:xfrm>
            <a:off x="2286000" y="1066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0" name="Line 6"/>
          <p:cNvSpPr>
            <a:spLocks noChangeShapeType="1"/>
          </p:cNvSpPr>
          <p:nvPr/>
        </p:nvSpPr>
        <p:spPr bwMode="auto">
          <a:xfrm>
            <a:off x="2819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1" name="Line 7"/>
          <p:cNvSpPr>
            <a:spLocks noChangeShapeType="1"/>
          </p:cNvSpPr>
          <p:nvPr/>
        </p:nvSpPr>
        <p:spPr bwMode="auto">
          <a:xfrm>
            <a:off x="3429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2" name="Line 8"/>
          <p:cNvSpPr>
            <a:spLocks noChangeShapeType="1"/>
          </p:cNvSpPr>
          <p:nvPr/>
        </p:nvSpPr>
        <p:spPr bwMode="auto">
          <a:xfrm>
            <a:off x="40386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3" name="Line 9"/>
          <p:cNvSpPr>
            <a:spLocks noChangeShapeType="1"/>
          </p:cNvSpPr>
          <p:nvPr/>
        </p:nvSpPr>
        <p:spPr bwMode="auto">
          <a:xfrm>
            <a:off x="4648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4" name="Line 10"/>
          <p:cNvSpPr>
            <a:spLocks noChangeShapeType="1"/>
          </p:cNvSpPr>
          <p:nvPr/>
        </p:nvSpPr>
        <p:spPr bwMode="auto">
          <a:xfrm>
            <a:off x="52578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5" name="Line 11"/>
          <p:cNvSpPr>
            <a:spLocks noChangeShapeType="1"/>
          </p:cNvSpPr>
          <p:nvPr/>
        </p:nvSpPr>
        <p:spPr bwMode="auto">
          <a:xfrm>
            <a:off x="58674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6" name="Line 12"/>
          <p:cNvSpPr>
            <a:spLocks noChangeShapeType="1"/>
          </p:cNvSpPr>
          <p:nvPr/>
        </p:nvSpPr>
        <p:spPr bwMode="auto">
          <a:xfrm>
            <a:off x="64770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0717" name="Line 13"/>
          <p:cNvSpPr>
            <a:spLocks noChangeShapeType="1"/>
          </p:cNvSpPr>
          <p:nvPr/>
        </p:nvSpPr>
        <p:spPr bwMode="auto">
          <a:xfrm flipV="1">
            <a:off x="37338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0722" name="Object 18"/>
          <p:cNvGraphicFramePr>
            <a:graphicFrameLocks noChangeAspect="1"/>
          </p:cNvGraphicFramePr>
          <p:nvPr/>
        </p:nvGraphicFramePr>
        <p:xfrm>
          <a:off x="24384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3" name="Object 19"/>
          <p:cNvGraphicFramePr>
            <a:graphicFrameLocks noChangeAspect="1"/>
          </p:cNvGraphicFramePr>
          <p:nvPr/>
        </p:nvGraphicFramePr>
        <p:xfrm>
          <a:off x="60198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4" name="Object 20"/>
          <p:cNvGraphicFramePr>
            <a:graphicFrameLocks noChangeAspect="1"/>
          </p:cNvGraphicFramePr>
          <p:nvPr/>
        </p:nvGraphicFramePr>
        <p:xfrm>
          <a:off x="6629401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5" name="Object 21"/>
          <p:cNvGraphicFramePr>
            <a:graphicFrameLocks noChangeAspect="1"/>
          </p:cNvGraphicFramePr>
          <p:nvPr/>
        </p:nvGraphicFramePr>
        <p:xfrm>
          <a:off x="3022601" y="125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7" imgW="317160" imgH="368280" progId="Equation.3">
                  <p:embed/>
                </p:oleObj>
              </mc:Choice>
              <mc:Fallback>
                <p:oleObj name="Equation" r:id="rId7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1" y="1250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6" name="Object 22"/>
          <p:cNvGraphicFramePr>
            <a:graphicFrameLocks noChangeAspect="1"/>
          </p:cNvGraphicFramePr>
          <p:nvPr/>
        </p:nvGraphicFramePr>
        <p:xfrm>
          <a:off x="3581401" y="1219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219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7" name="Object 23"/>
          <p:cNvGraphicFramePr>
            <a:graphicFrameLocks noChangeAspect="1"/>
          </p:cNvGraphicFramePr>
          <p:nvPr/>
        </p:nvGraphicFramePr>
        <p:xfrm>
          <a:off x="4197351" y="12747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1" y="12747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8" name="Object 24"/>
          <p:cNvGraphicFramePr>
            <a:graphicFrameLocks noChangeAspect="1"/>
          </p:cNvGraphicFramePr>
          <p:nvPr/>
        </p:nvGraphicFramePr>
        <p:xfrm>
          <a:off x="4800601" y="12192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13" imgW="304560" imgH="393480" progId="Equation.3">
                  <p:embed/>
                </p:oleObj>
              </mc:Choice>
              <mc:Fallback>
                <p:oleObj name="Equation" r:id="rId13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2192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29" name="Object 25"/>
          <p:cNvGraphicFramePr>
            <a:graphicFrameLocks noChangeAspect="1"/>
          </p:cNvGraphicFramePr>
          <p:nvPr/>
        </p:nvGraphicFramePr>
        <p:xfrm>
          <a:off x="5446713" y="1274763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15" imgW="228600" imgH="279360" progId="Equation.3">
                  <p:embed/>
                </p:oleObj>
              </mc:Choice>
              <mc:Fallback>
                <p:oleObj name="Equation" r:id="rId15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1274763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30" name="Object 26"/>
          <p:cNvGraphicFramePr>
            <a:graphicFrameLocks noChangeAspect="1"/>
          </p:cNvGraphicFramePr>
          <p:nvPr/>
        </p:nvGraphicFramePr>
        <p:xfrm>
          <a:off x="3505201" y="2133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17" imgW="444240" imgH="520560" progId="Equation.3">
                  <p:embed/>
                </p:oleObj>
              </mc:Choice>
              <mc:Fallback>
                <p:oleObj name="Equation" r:id="rId17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133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31" name="Line 27"/>
          <p:cNvSpPr>
            <a:spLocks noChangeShapeType="1"/>
          </p:cNvSpPr>
          <p:nvPr/>
        </p:nvSpPr>
        <p:spPr bwMode="auto">
          <a:xfrm>
            <a:off x="2514600" y="4419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32" name="Line 28"/>
          <p:cNvSpPr>
            <a:spLocks noChangeShapeType="1"/>
          </p:cNvSpPr>
          <p:nvPr/>
        </p:nvSpPr>
        <p:spPr bwMode="auto">
          <a:xfrm>
            <a:off x="2514600" y="5638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33" name="Line 29"/>
          <p:cNvSpPr>
            <a:spLocks noChangeShapeType="1"/>
          </p:cNvSpPr>
          <p:nvPr/>
        </p:nvSpPr>
        <p:spPr bwMode="auto">
          <a:xfrm>
            <a:off x="2514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34" name="Line 30"/>
          <p:cNvSpPr>
            <a:spLocks noChangeShapeType="1"/>
          </p:cNvSpPr>
          <p:nvPr/>
        </p:nvSpPr>
        <p:spPr bwMode="auto">
          <a:xfrm>
            <a:off x="3124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35" name="Line 31"/>
          <p:cNvSpPr>
            <a:spLocks noChangeShapeType="1"/>
          </p:cNvSpPr>
          <p:nvPr/>
        </p:nvSpPr>
        <p:spPr bwMode="auto">
          <a:xfrm>
            <a:off x="43434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36" name="Line 32"/>
          <p:cNvSpPr>
            <a:spLocks noChangeShapeType="1"/>
          </p:cNvSpPr>
          <p:nvPr/>
        </p:nvSpPr>
        <p:spPr bwMode="auto">
          <a:xfrm>
            <a:off x="49530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37" name="Line 33"/>
          <p:cNvSpPr>
            <a:spLocks noChangeShapeType="1"/>
          </p:cNvSpPr>
          <p:nvPr/>
        </p:nvSpPr>
        <p:spPr bwMode="auto">
          <a:xfrm>
            <a:off x="55626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39" name="Line 35"/>
          <p:cNvSpPr>
            <a:spLocks noChangeShapeType="1"/>
          </p:cNvSpPr>
          <p:nvPr/>
        </p:nvSpPr>
        <p:spPr bwMode="auto">
          <a:xfrm flipV="1">
            <a:off x="4038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41" name="Line 37"/>
          <p:cNvSpPr>
            <a:spLocks noChangeShapeType="1"/>
          </p:cNvSpPr>
          <p:nvPr/>
        </p:nvSpPr>
        <p:spPr bwMode="auto">
          <a:xfrm>
            <a:off x="2514600" y="5029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42" name="Line 38"/>
          <p:cNvSpPr>
            <a:spLocks noChangeShapeType="1"/>
          </p:cNvSpPr>
          <p:nvPr/>
        </p:nvSpPr>
        <p:spPr bwMode="auto">
          <a:xfrm>
            <a:off x="37338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0743" name="Line 39"/>
          <p:cNvSpPr>
            <a:spLocks noChangeShapeType="1"/>
          </p:cNvSpPr>
          <p:nvPr/>
        </p:nvSpPr>
        <p:spPr bwMode="auto">
          <a:xfrm>
            <a:off x="61722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0744" name="Object 40"/>
          <p:cNvGraphicFramePr>
            <a:graphicFrameLocks noChangeAspect="1"/>
          </p:cNvGraphicFramePr>
          <p:nvPr/>
        </p:nvGraphicFramePr>
        <p:xfrm>
          <a:off x="2743201" y="4495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495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45" name="Object 41"/>
          <p:cNvGraphicFramePr>
            <a:graphicFrameLocks noChangeAspect="1"/>
          </p:cNvGraphicFramePr>
          <p:nvPr/>
        </p:nvGraphicFramePr>
        <p:xfrm>
          <a:off x="2743201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Equation" r:id="rId21" imgW="253800" imgH="380880" progId="Equation.3">
                  <p:embed/>
                </p:oleObj>
              </mc:Choice>
              <mc:Fallback>
                <p:oleObj name="Equation" r:id="rId21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46" name="Text Box 42"/>
          <p:cNvSpPr txBox="1">
            <a:spLocks noChangeArrowheads="1"/>
          </p:cNvSpPr>
          <p:nvPr/>
        </p:nvSpPr>
        <p:spPr bwMode="auto">
          <a:xfrm>
            <a:off x="381001" y="4343400"/>
            <a:ext cx="1624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Right part</a:t>
            </a:r>
          </a:p>
        </p:txBody>
      </p:sp>
      <p:sp>
        <p:nvSpPr>
          <p:cNvPr id="840747" name="Text Box 43"/>
          <p:cNvSpPr txBox="1">
            <a:spLocks noChangeArrowheads="1"/>
          </p:cNvSpPr>
          <p:nvPr/>
        </p:nvSpPr>
        <p:spPr bwMode="auto">
          <a:xfrm>
            <a:off x="381001" y="5029200"/>
            <a:ext cx="1427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Left part</a:t>
            </a:r>
          </a:p>
        </p:txBody>
      </p:sp>
      <p:graphicFrame>
        <p:nvGraphicFramePr>
          <p:cNvPr id="840748" name="Object 44"/>
          <p:cNvGraphicFramePr>
            <a:graphicFrameLocks noChangeAspect="1"/>
          </p:cNvGraphicFramePr>
          <p:nvPr/>
        </p:nvGraphicFramePr>
        <p:xfrm>
          <a:off x="4470401" y="51371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22" imgW="317160" imgH="368280" progId="Equation.3">
                  <p:embed/>
                </p:oleObj>
              </mc:Choice>
              <mc:Fallback>
                <p:oleObj name="Equation" r:id="rId22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1" y="51371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49" name="Object 45"/>
          <p:cNvGraphicFramePr>
            <a:graphicFrameLocks noChangeAspect="1"/>
          </p:cNvGraphicFramePr>
          <p:nvPr/>
        </p:nvGraphicFramePr>
        <p:xfrm>
          <a:off x="3276601" y="5181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8" name="Equation" r:id="rId23" imgW="241200" imgH="279360" progId="Equation.3">
                  <p:embed/>
                </p:oleObj>
              </mc:Choice>
              <mc:Fallback>
                <p:oleObj name="Equation" r:id="rId23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1816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0" name="Object 46"/>
          <p:cNvGraphicFramePr>
            <a:graphicFrameLocks noChangeAspect="1"/>
          </p:cNvGraphicFramePr>
          <p:nvPr/>
        </p:nvGraphicFramePr>
        <p:xfrm>
          <a:off x="3886201" y="51054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9"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1054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1" name="Object 47"/>
          <p:cNvGraphicFramePr>
            <a:graphicFrameLocks noChangeAspect="1"/>
          </p:cNvGraphicFramePr>
          <p:nvPr/>
        </p:nvGraphicFramePr>
        <p:xfrm>
          <a:off x="3276601" y="44958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Equation" r:id="rId25" imgW="304560" imgH="393480" progId="Equation.3">
                  <p:embed/>
                </p:oleObj>
              </mc:Choice>
              <mc:Fallback>
                <p:oleObj name="Equation" r:id="rId25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4958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2" name="Object 48"/>
          <p:cNvGraphicFramePr>
            <a:graphicFrameLocks noChangeAspect="1"/>
          </p:cNvGraphicFramePr>
          <p:nvPr/>
        </p:nvGraphicFramePr>
        <p:xfrm>
          <a:off x="3886200" y="45720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1" name="Equation" r:id="rId26" imgW="228600" imgH="279360" progId="Equation.3">
                  <p:embed/>
                </p:oleObj>
              </mc:Choice>
              <mc:Fallback>
                <p:oleObj name="Equation" r:id="rId26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3" name="Object 49"/>
          <p:cNvGraphicFramePr>
            <a:graphicFrameLocks noChangeAspect="1"/>
          </p:cNvGraphicFramePr>
          <p:nvPr/>
        </p:nvGraphicFramePr>
        <p:xfrm>
          <a:off x="4495801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4" name="Object 50"/>
          <p:cNvGraphicFramePr>
            <a:graphicFrameLocks noChangeAspect="1"/>
          </p:cNvGraphicFramePr>
          <p:nvPr/>
        </p:nvGraphicFramePr>
        <p:xfrm>
          <a:off x="5105401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3" name="Equation" r:id="rId28" imgW="253800" imgH="368280" progId="Equation.3">
                  <p:embed/>
                </p:oleObj>
              </mc:Choice>
              <mc:Fallback>
                <p:oleObj name="Equation" r:id="rId2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5" name="Object 51"/>
          <p:cNvGraphicFramePr>
            <a:graphicFrameLocks noChangeAspect="1"/>
          </p:cNvGraphicFramePr>
          <p:nvPr/>
        </p:nvGraphicFramePr>
        <p:xfrm>
          <a:off x="5105401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6" name="Object 52"/>
          <p:cNvGraphicFramePr>
            <a:graphicFrameLocks noChangeAspect="1"/>
          </p:cNvGraphicFramePr>
          <p:nvPr/>
        </p:nvGraphicFramePr>
        <p:xfrm>
          <a:off x="5791200" y="44958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30" imgW="253800" imgH="368280" progId="Equation.3">
                  <p:embed/>
                </p:oleObj>
              </mc:Choice>
              <mc:Fallback>
                <p:oleObj name="Equation" r:id="rId30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7" name="Object 53"/>
          <p:cNvGraphicFramePr>
            <a:graphicFrameLocks noChangeAspect="1"/>
          </p:cNvGraphicFramePr>
          <p:nvPr/>
        </p:nvGraphicFramePr>
        <p:xfrm>
          <a:off x="5791201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758" name="Object 54"/>
          <p:cNvGraphicFramePr>
            <a:graphicFrameLocks noChangeAspect="1"/>
          </p:cNvGraphicFramePr>
          <p:nvPr/>
        </p:nvGraphicFramePr>
        <p:xfrm>
          <a:off x="3810000" y="5943601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32" imgW="520560" imgH="672840" progId="Equation.3">
                  <p:embed/>
                </p:oleObj>
              </mc:Choice>
              <mc:Fallback>
                <p:oleObj name="Equation" r:id="rId32" imgW="5205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943601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59" name="Text Box 55"/>
          <p:cNvSpPr txBox="1">
            <a:spLocks noChangeArrowheads="1"/>
          </p:cNvSpPr>
          <p:nvPr/>
        </p:nvSpPr>
        <p:spPr bwMode="auto">
          <a:xfrm>
            <a:off x="367616" y="2259568"/>
            <a:ext cx="2826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Standard machine</a:t>
            </a:r>
          </a:p>
        </p:txBody>
      </p:sp>
      <p:sp>
        <p:nvSpPr>
          <p:cNvPr id="840760" name="Text Box 56"/>
          <p:cNvSpPr txBox="1">
            <a:spLocks noChangeArrowheads="1"/>
          </p:cNvSpPr>
          <p:nvPr/>
        </p:nvSpPr>
        <p:spPr bwMode="auto">
          <a:xfrm>
            <a:off x="7391401" y="9906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40761" name="Text Box 57"/>
          <p:cNvSpPr txBox="1">
            <a:spLocks noChangeArrowheads="1"/>
          </p:cNvSpPr>
          <p:nvPr/>
        </p:nvSpPr>
        <p:spPr bwMode="auto">
          <a:xfrm>
            <a:off x="914401" y="9144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40762" name="Text Box 58"/>
          <p:cNvSpPr txBox="1">
            <a:spLocks noChangeArrowheads="1"/>
          </p:cNvSpPr>
          <p:nvPr/>
        </p:nvSpPr>
        <p:spPr bwMode="auto">
          <a:xfrm>
            <a:off x="7162801" y="44958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40763" name="Text Box 59"/>
          <p:cNvSpPr txBox="1">
            <a:spLocks noChangeArrowheads="1"/>
          </p:cNvSpPr>
          <p:nvPr/>
        </p:nvSpPr>
        <p:spPr bwMode="auto">
          <a:xfrm>
            <a:off x="2133600" y="3657600"/>
            <a:ext cx="4098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Semi-infinite tape machine</a:t>
            </a:r>
          </a:p>
        </p:txBody>
      </p:sp>
      <p:sp>
        <p:nvSpPr>
          <p:cNvPr id="840764" name="Line 60"/>
          <p:cNvSpPr>
            <a:spLocks noChangeShapeType="1"/>
          </p:cNvSpPr>
          <p:nvPr/>
        </p:nvSpPr>
        <p:spPr bwMode="auto">
          <a:xfrm flipV="1">
            <a:off x="4648200" y="9144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Standard Model</a:t>
            </a:r>
          </a:p>
          <a:p>
            <a:r>
              <a:rPr lang="en-US" dirty="0"/>
              <a:t>Variations of the Standard Model</a:t>
            </a:r>
          </a:p>
          <a:p>
            <a:r>
              <a:rPr lang="en-US" dirty="0"/>
              <a:t>Power of Classes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Turing Machines with Stay-Option</a:t>
            </a:r>
          </a:p>
          <a:p>
            <a:r>
              <a:rPr lang="en-US" dirty="0"/>
              <a:t>Standard Machine--Multiple Track Tape</a:t>
            </a:r>
          </a:p>
          <a:p>
            <a:r>
              <a:rPr lang="en-US" dirty="0"/>
              <a:t>Semi-Infinite Tape</a:t>
            </a:r>
          </a:p>
          <a:p>
            <a:r>
              <a:rPr lang="en-US" dirty="0"/>
              <a:t>The Off-Line </a:t>
            </a:r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3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152524"/>
            <a:ext cx="6961918" cy="5324475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Semi-Infinite Tape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1777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Line 2"/>
          <p:cNvSpPr>
            <a:spLocks noChangeShapeType="1"/>
          </p:cNvSpPr>
          <p:nvPr/>
        </p:nvSpPr>
        <p:spPr bwMode="auto">
          <a:xfrm>
            <a:off x="2819400" y="1295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55" name="Line 3"/>
          <p:cNvSpPr>
            <a:spLocks noChangeShapeType="1"/>
          </p:cNvSpPr>
          <p:nvPr/>
        </p:nvSpPr>
        <p:spPr bwMode="auto">
          <a:xfrm>
            <a:off x="2819400" y="2514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56" name="Line 4"/>
          <p:cNvSpPr>
            <a:spLocks noChangeShapeType="1"/>
          </p:cNvSpPr>
          <p:nvPr/>
        </p:nvSpPr>
        <p:spPr bwMode="auto">
          <a:xfrm>
            <a:off x="28194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57" name="Line 5"/>
          <p:cNvSpPr>
            <a:spLocks noChangeShapeType="1"/>
          </p:cNvSpPr>
          <p:nvPr/>
        </p:nvSpPr>
        <p:spPr bwMode="auto">
          <a:xfrm>
            <a:off x="34290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58" name="Line 6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59" name="Line 7"/>
          <p:cNvSpPr>
            <a:spLocks noChangeShapeType="1"/>
          </p:cNvSpPr>
          <p:nvPr/>
        </p:nvSpPr>
        <p:spPr bwMode="auto">
          <a:xfrm>
            <a:off x="5257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60" name="Line 8"/>
          <p:cNvSpPr>
            <a:spLocks noChangeShapeType="1"/>
          </p:cNvSpPr>
          <p:nvPr/>
        </p:nvSpPr>
        <p:spPr bwMode="auto">
          <a:xfrm>
            <a:off x="58674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61" name="Text Box 9"/>
          <p:cNvSpPr txBox="1">
            <a:spLocks noChangeArrowheads="1"/>
          </p:cNvSpPr>
          <p:nvPr/>
        </p:nvSpPr>
        <p:spPr bwMode="auto">
          <a:xfrm>
            <a:off x="7467601" y="13716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42762" name="Line 10"/>
          <p:cNvSpPr>
            <a:spLocks noChangeShapeType="1"/>
          </p:cNvSpPr>
          <p:nvPr/>
        </p:nvSpPr>
        <p:spPr bwMode="auto">
          <a:xfrm flipV="1">
            <a:off x="3200400" y="251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63" name="Text Box 11"/>
          <p:cNvSpPr txBox="1">
            <a:spLocks noChangeArrowheads="1"/>
          </p:cNvSpPr>
          <p:nvPr/>
        </p:nvSpPr>
        <p:spPr bwMode="auto">
          <a:xfrm>
            <a:off x="2362200" y="0"/>
            <a:ext cx="63880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Semi-Infinite Tape Machine</a:t>
            </a:r>
            <a:endParaRPr lang="en-US" altLang="en-US" sz="4400" dirty="0"/>
          </a:p>
        </p:txBody>
      </p:sp>
      <p:sp>
        <p:nvSpPr>
          <p:cNvPr id="842764" name="Line 12"/>
          <p:cNvSpPr>
            <a:spLocks noChangeShapeType="1"/>
          </p:cNvSpPr>
          <p:nvPr/>
        </p:nvSpPr>
        <p:spPr bwMode="auto">
          <a:xfrm>
            <a:off x="2819400" y="1905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65" name="Line 13"/>
          <p:cNvSpPr>
            <a:spLocks noChangeShapeType="1"/>
          </p:cNvSpPr>
          <p:nvPr/>
        </p:nvSpPr>
        <p:spPr bwMode="auto">
          <a:xfrm>
            <a:off x="40386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66" name="Line 14"/>
          <p:cNvSpPr>
            <a:spLocks noChangeShapeType="1"/>
          </p:cNvSpPr>
          <p:nvPr/>
        </p:nvSpPr>
        <p:spPr bwMode="auto">
          <a:xfrm>
            <a:off x="64770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2767" name="Object 15"/>
          <p:cNvGraphicFramePr>
            <a:graphicFrameLocks noChangeAspect="1"/>
          </p:cNvGraphicFramePr>
          <p:nvPr/>
        </p:nvGraphicFramePr>
        <p:xfrm>
          <a:off x="3048001" y="137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2" name="Equation" r:id="rId3" imgW="253800" imgH="380880" progId="Equation.3">
                  <p:embed/>
                </p:oleObj>
              </mc:Choice>
              <mc:Fallback>
                <p:oleObj name="Equation" r:id="rId3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371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68" name="Object 16"/>
          <p:cNvGraphicFramePr>
            <a:graphicFrameLocks noChangeAspect="1"/>
          </p:cNvGraphicFramePr>
          <p:nvPr/>
        </p:nvGraphicFramePr>
        <p:xfrm>
          <a:off x="3048001" y="2057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3" name="Equation" r:id="rId5" imgW="253800" imgH="380880" progId="Equation.3">
                  <p:embed/>
                </p:oleObj>
              </mc:Choice>
              <mc:Fallback>
                <p:oleObj name="Equation" r:id="rId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057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769" name="Text Box 17"/>
          <p:cNvSpPr txBox="1">
            <a:spLocks noChangeArrowheads="1"/>
          </p:cNvSpPr>
          <p:nvPr/>
        </p:nvSpPr>
        <p:spPr bwMode="auto">
          <a:xfrm>
            <a:off x="685801" y="1219200"/>
            <a:ext cx="1624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Right part</a:t>
            </a:r>
          </a:p>
        </p:txBody>
      </p:sp>
      <p:sp>
        <p:nvSpPr>
          <p:cNvPr id="842770" name="Text Box 18"/>
          <p:cNvSpPr txBox="1">
            <a:spLocks noChangeArrowheads="1"/>
          </p:cNvSpPr>
          <p:nvPr/>
        </p:nvSpPr>
        <p:spPr bwMode="auto">
          <a:xfrm>
            <a:off x="685801" y="1905000"/>
            <a:ext cx="1427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Left part</a:t>
            </a:r>
          </a:p>
        </p:txBody>
      </p:sp>
      <p:graphicFrame>
        <p:nvGraphicFramePr>
          <p:cNvPr id="842771" name="Object 19"/>
          <p:cNvGraphicFramePr>
            <a:graphicFrameLocks noChangeAspect="1"/>
          </p:cNvGraphicFramePr>
          <p:nvPr/>
        </p:nvGraphicFramePr>
        <p:xfrm>
          <a:off x="4775201" y="2012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4" name="Equation" r:id="rId6" imgW="317160" imgH="368280" progId="Equation.3">
                  <p:embed/>
                </p:oleObj>
              </mc:Choice>
              <mc:Fallback>
                <p:oleObj name="Equation" r:id="rId6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1" y="20129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2" name="Object 20"/>
          <p:cNvGraphicFramePr>
            <a:graphicFrameLocks noChangeAspect="1"/>
          </p:cNvGraphicFramePr>
          <p:nvPr/>
        </p:nvGraphicFramePr>
        <p:xfrm>
          <a:off x="3581401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5" name="Equation" r:id="rId8" imgW="241200" imgH="279360" progId="Equation.3">
                  <p:embed/>
                </p:oleObj>
              </mc:Choice>
              <mc:Fallback>
                <p:oleObj name="Equation" r:id="rId8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3" name="Object 21"/>
          <p:cNvGraphicFramePr>
            <a:graphicFrameLocks noChangeAspect="1"/>
          </p:cNvGraphicFramePr>
          <p:nvPr/>
        </p:nvGraphicFramePr>
        <p:xfrm>
          <a:off x="4191001" y="19812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"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9812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4" name="Object 22"/>
          <p:cNvGraphicFramePr>
            <a:graphicFrameLocks noChangeAspect="1"/>
          </p:cNvGraphicFramePr>
          <p:nvPr/>
        </p:nvGraphicFramePr>
        <p:xfrm>
          <a:off x="3581401" y="13716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7" name="Equation" r:id="rId12" imgW="304560" imgH="393480" progId="Equation.3">
                  <p:embed/>
                </p:oleObj>
              </mc:Choice>
              <mc:Fallback>
                <p:oleObj name="Equation" r:id="rId12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3716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5" name="Object 23"/>
          <p:cNvGraphicFramePr>
            <a:graphicFrameLocks noChangeAspect="1"/>
          </p:cNvGraphicFramePr>
          <p:nvPr/>
        </p:nvGraphicFramePr>
        <p:xfrm>
          <a:off x="4191000" y="1447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" name="Equation" r:id="rId14" imgW="228600" imgH="279360" progId="Equation.3">
                  <p:embed/>
                </p:oleObj>
              </mc:Choice>
              <mc:Fallback>
                <p:oleObj name="Equation" r:id="rId14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478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6" name="Object 24"/>
          <p:cNvGraphicFramePr>
            <a:graphicFrameLocks noChangeAspect="1"/>
          </p:cNvGraphicFramePr>
          <p:nvPr/>
        </p:nvGraphicFramePr>
        <p:xfrm>
          <a:off x="4800601" y="137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137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7" name="Object 25"/>
          <p:cNvGraphicFramePr>
            <a:graphicFrameLocks noChangeAspect="1"/>
          </p:cNvGraphicFramePr>
          <p:nvPr/>
        </p:nvGraphicFramePr>
        <p:xfrm>
          <a:off x="5410201" y="137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0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1371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8" name="Object 26"/>
          <p:cNvGraphicFramePr>
            <a:graphicFrameLocks noChangeAspect="1"/>
          </p:cNvGraphicFramePr>
          <p:nvPr/>
        </p:nvGraphicFramePr>
        <p:xfrm>
          <a:off x="5410201" y="2057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" name="Equation" r:id="rId19" imgW="253800" imgH="368280" progId="Equation.3">
                  <p:embed/>
                </p:oleObj>
              </mc:Choice>
              <mc:Fallback>
                <p:oleObj name="Equation" r:id="rId1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2057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79" name="Object 27"/>
          <p:cNvGraphicFramePr>
            <a:graphicFrameLocks noChangeAspect="1"/>
          </p:cNvGraphicFramePr>
          <p:nvPr/>
        </p:nvGraphicFramePr>
        <p:xfrm>
          <a:off x="6096000" y="13716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" name="Equation" r:id="rId20" imgW="253800" imgH="368280" progId="Equation.3">
                  <p:embed/>
                </p:oleObj>
              </mc:Choice>
              <mc:Fallback>
                <p:oleObj name="Equation" r:id="rId20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716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80" name="Object 28"/>
          <p:cNvGraphicFramePr>
            <a:graphicFrameLocks noChangeAspect="1"/>
          </p:cNvGraphicFramePr>
          <p:nvPr/>
        </p:nvGraphicFramePr>
        <p:xfrm>
          <a:off x="6096001" y="2057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" name="Equation" r:id="rId21" imgW="253800" imgH="368280" progId="Equation.3">
                  <p:embed/>
                </p:oleObj>
              </mc:Choice>
              <mc:Fallback>
                <p:oleObj name="Equation" r:id="rId2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057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81" name="Object 29"/>
          <p:cNvGraphicFramePr>
            <a:graphicFrameLocks noChangeAspect="1"/>
          </p:cNvGraphicFramePr>
          <p:nvPr/>
        </p:nvGraphicFramePr>
        <p:xfrm>
          <a:off x="3124200" y="2743201"/>
          <a:ext cx="520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" name="Equation" r:id="rId22" imgW="520560" imgH="672840" progId="Equation.3">
                  <p:embed/>
                </p:oleObj>
              </mc:Choice>
              <mc:Fallback>
                <p:oleObj name="Equation" r:id="rId22" imgW="5205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1"/>
                        <a:ext cx="520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782" name="Line 30"/>
          <p:cNvSpPr>
            <a:spLocks noChangeShapeType="1"/>
          </p:cNvSpPr>
          <p:nvPr/>
        </p:nvSpPr>
        <p:spPr bwMode="auto">
          <a:xfrm>
            <a:off x="2971800" y="4495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83" name="Line 31"/>
          <p:cNvSpPr>
            <a:spLocks noChangeShapeType="1"/>
          </p:cNvSpPr>
          <p:nvPr/>
        </p:nvSpPr>
        <p:spPr bwMode="auto">
          <a:xfrm>
            <a:off x="2971800" y="5715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84" name="Line 32"/>
          <p:cNvSpPr>
            <a:spLocks noChangeShapeType="1"/>
          </p:cNvSpPr>
          <p:nvPr/>
        </p:nvSpPr>
        <p:spPr bwMode="auto">
          <a:xfrm>
            <a:off x="29718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85" name="Line 33"/>
          <p:cNvSpPr>
            <a:spLocks noChangeShapeType="1"/>
          </p:cNvSpPr>
          <p:nvPr/>
        </p:nvSpPr>
        <p:spPr bwMode="auto">
          <a:xfrm>
            <a:off x="35814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86" name="Line 34"/>
          <p:cNvSpPr>
            <a:spLocks noChangeShapeType="1"/>
          </p:cNvSpPr>
          <p:nvPr/>
        </p:nvSpPr>
        <p:spPr bwMode="auto">
          <a:xfrm>
            <a:off x="48006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87" name="Line 35"/>
          <p:cNvSpPr>
            <a:spLocks noChangeShapeType="1"/>
          </p:cNvSpPr>
          <p:nvPr/>
        </p:nvSpPr>
        <p:spPr bwMode="auto">
          <a:xfrm>
            <a:off x="54102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88" name="Line 36"/>
          <p:cNvSpPr>
            <a:spLocks noChangeShapeType="1"/>
          </p:cNvSpPr>
          <p:nvPr/>
        </p:nvSpPr>
        <p:spPr bwMode="auto">
          <a:xfrm>
            <a:off x="60198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89" name="Text Box 37"/>
          <p:cNvSpPr txBox="1">
            <a:spLocks noChangeArrowheads="1"/>
          </p:cNvSpPr>
          <p:nvPr/>
        </p:nvSpPr>
        <p:spPr bwMode="auto">
          <a:xfrm>
            <a:off x="7543801" y="4572000"/>
            <a:ext cx="704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.........</a:t>
            </a:r>
          </a:p>
        </p:txBody>
      </p:sp>
      <p:sp>
        <p:nvSpPr>
          <p:cNvPr id="842790" name="Line 38"/>
          <p:cNvSpPr>
            <a:spLocks noChangeShapeType="1"/>
          </p:cNvSpPr>
          <p:nvPr/>
        </p:nvSpPr>
        <p:spPr bwMode="auto">
          <a:xfrm flipV="1">
            <a:off x="38862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91" name="Line 39"/>
          <p:cNvSpPr>
            <a:spLocks noChangeShapeType="1"/>
          </p:cNvSpPr>
          <p:nvPr/>
        </p:nvSpPr>
        <p:spPr bwMode="auto">
          <a:xfrm>
            <a:off x="2971800" y="5105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92" name="Line 40"/>
          <p:cNvSpPr>
            <a:spLocks noChangeShapeType="1"/>
          </p:cNvSpPr>
          <p:nvPr/>
        </p:nvSpPr>
        <p:spPr bwMode="auto">
          <a:xfrm>
            <a:off x="41910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2793" name="Line 41"/>
          <p:cNvSpPr>
            <a:spLocks noChangeShapeType="1"/>
          </p:cNvSpPr>
          <p:nvPr/>
        </p:nvSpPr>
        <p:spPr bwMode="auto">
          <a:xfrm>
            <a:off x="6629400" y="449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2794" name="Object 42"/>
          <p:cNvGraphicFramePr>
            <a:graphicFrameLocks noChangeAspect="1"/>
          </p:cNvGraphicFramePr>
          <p:nvPr/>
        </p:nvGraphicFramePr>
        <p:xfrm>
          <a:off x="3200401" y="4572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5" name="Equation" r:id="rId24" imgW="253800" imgH="380880" progId="Equation.3">
                  <p:embed/>
                </p:oleObj>
              </mc:Choice>
              <mc:Fallback>
                <p:oleObj name="Equation" r:id="rId24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5720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95" name="Object 43"/>
          <p:cNvGraphicFramePr>
            <a:graphicFrameLocks noChangeAspect="1"/>
          </p:cNvGraphicFramePr>
          <p:nvPr/>
        </p:nvGraphicFramePr>
        <p:xfrm>
          <a:off x="3200401" y="525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6" name="Equation" r:id="rId25" imgW="253800" imgH="380880" progId="Equation.3">
                  <p:embed/>
                </p:oleObj>
              </mc:Choice>
              <mc:Fallback>
                <p:oleObj name="Equation" r:id="rId25" imgW="253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25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796" name="Text Box 44"/>
          <p:cNvSpPr txBox="1">
            <a:spLocks noChangeArrowheads="1"/>
          </p:cNvSpPr>
          <p:nvPr/>
        </p:nvSpPr>
        <p:spPr bwMode="auto">
          <a:xfrm>
            <a:off x="838201" y="4419600"/>
            <a:ext cx="1624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Right part</a:t>
            </a:r>
          </a:p>
        </p:txBody>
      </p:sp>
      <p:sp>
        <p:nvSpPr>
          <p:cNvPr id="842797" name="Text Box 45"/>
          <p:cNvSpPr txBox="1">
            <a:spLocks noChangeArrowheads="1"/>
          </p:cNvSpPr>
          <p:nvPr/>
        </p:nvSpPr>
        <p:spPr bwMode="auto">
          <a:xfrm>
            <a:off x="838201" y="5105400"/>
            <a:ext cx="1427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Left part</a:t>
            </a:r>
          </a:p>
        </p:txBody>
      </p:sp>
      <p:graphicFrame>
        <p:nvGraphicFramePr>
          <p:cNvPr id="842798" name="Object 46"/>
          <p:cNvGraphicFramePr>
            <a:graphicFrameLocks noChangeAspect="1"/>
          </p:cNvGraphicFramePr>
          <p:nvPr/>
        </p:nvGraphicFramePr>
        <p:xfrm>
          <a:off x="4927601" y="52133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7"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1" y="52133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799" name="Object 47"/>
          <p:cNvGraphicFramePr>
            <a:graphicFrameLocks noChangeAspect="1"/>
          </p:cNvGraphicFramePr>
          <p:nvPr/>
        </p:nvGraphicFramePr>
        <p:xfrm>
          <a:off x="3733801" y="5257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8" name="Equation" r:id="rId27" imgW="241200" imgH="279360" progId="Equation.3">
                  <p:embed/>
                </p:oleObj>
              </mc:Choice>
              <mc:Fallback>
                <p:oleObj name="Equation" r:id="rId27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257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0" name="Object 48"/>
          <p:cNvGraphicFramePr>
            <a:graphicFrameLocks noChangeAspect="1"/>
          </p:cNvGraphicFramePr>
          <p:nvPr/>
        </p:nvGraphicFramePr>
        <p:xfrm>
          <a:off x="4343401" y="5181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9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181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1" name="Object 49"/>
          <p:cNvGraphicFramePr>
            <a:graphicFrameLocks noChangeAspect="1"/>
          </p:cNvGraphicFramePr>
          <p:nvPr/>
        </p:nvGraphicFramePr>
        <p:xfrm>
          <a:off x="3733801" y="4572001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0" name="Equation" r:id="rId29" imgW="304560" imgH="393480" progId="Equation.3">
                  <p:embed/>
                </p:oleObj>
              </mc:Choice>
              <mc:Fallback>
                <p:oleObj name="Equation" r:id="rId29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572001"/>
                        <a:ext cx="3032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2" name="Object 50"/>
          <p:cNvGraphicFramePr>
            <a:graphicFrameLocks noChangeAspect="1"/>
          </p:cNvGraphicFramePr>
          <p:nvPr/>
        </p:nvGraphicFramePr>
        <p:xfrm>
          <a:off x="4343400" y="46482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1" name="Equation" r:id="rId30" imgW="228600" imgH="279360" progId="Equation.3">
                  <p:embed/>
                </p:oleObj>
              </mc:Choice>
              <mc:Fallback>
                <p:oleObj name="Equation" r:id="rId30" imgW="228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648200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3" name="Object 51"/>
          <p:cNvGraphicFramePr>
            <a:graphicFrameLocks noChangeAspect="1"/>
          </p:cNvGraphicFramePr>
          <p:nvPr/>
        </p:nvGraphicFramePr>
        <p:xfrm>
          <a:off x="4953001" y="457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2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457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4" name="Object 52"/>
          <p:cNvGraphicFramePr>
            <a:graphicFrameLocks noChangeAspect="1"/>
          </p:cNvGraphicFramePr>
          <p:nvPr/>
        </p:nvGraphicFramePr>
        <p:xfrm>
          <a:off x="5562601" y="457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3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457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5" name="Object 53"/>
          <p:cNvGraphicFramePr>
            <a:graphicFrameLocks noChangeAspect="1"/>
          </p:cNvGraphicFramePr>
          <p:nvPr/>
        </p:nvGraphicFramePr>
        <p:xfrm>
          <a:off x="5562601" y="525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525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6" name="Object 54"/>
          <p:cNvGraphicFramePr>
            <a:graphicFrameLocks noChangeAspect="1"/>
          </p:cNvGraphicFramePr>
          <p:nvPr/>
        </p:nvGraphicFramePr>
        <p:xfrm>
          <a:off x="6248400" y="457200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5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228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7" name="Object 55"/>
          <p:cNvGraphicFramePr>
            <a:graphicFrameLocks noChangeAspect="1"/>
          </p:cNvGraphicFramePr>
          <p:nvPr/>
        </p:nvGraphicFramePr>
        <p:xfrm>
          <a:off x="6248401" y="525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6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525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2808" name="Object 56"/>
          <p:cNvGraphicFramePr>
            <a:graphicFrameLocks noChangeAspect="1"/>
          </p:cNvGraphicFramePr>
          <p:nvPr/>
        </p:nvGraphicFramePr>
        <p:xfrm>
          <a:off x="3733801" y="5943601"/>
          <a:ext cx="5445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7" name="Equation" r:id="rId36" imgW="545760" imgH="672840" progId="Equation.3">
                  <p:embed/>
                </p:oleObj>
              </mc:Choice>
              <mc:Fallback>
                <p:oleObj name="Equation" r:id="rId36" imgW="5457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943601"/>
                        <a:ext cx="5445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809" name="Text Box 57"/>
          <p:cNvSpPr txBox="1">
            <a:spLocks noChangeArrowheads="1"/>
          </p:cNvSpPr>
          <p:nvPr/>
        </p:nvSpPr>
        <p:spPr bwMode="auto">
          <a:xfrm>
            <a:off x="4114801" y="838200"/>
            <a:ext cx="1170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842810" name="Text Box 58"/>
          <p:cNvSpPr txBox="1">
            <a:spLocks noChangeArrowheads="1"/>
          </p:cNvSpPr>
          <p:nvPr/>
        </p:nvSpPr>
        <p:spPr bwMode="auto">
          <a:xfrm>
            <a:off x="4191001" y="3962400"/>
            <a:ext cx="1170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33CC33"/>
                </a:solidFill>
              </a:rPr>
              <a:t>Time 2</a:t>
            </a:r>
          </a:p>
        </p:txBody>
      </p:sp>
    </p:spTree>
    <p:extLst>
      <p:ext uri="{BB962C8B-B14F-4D97-AF65-F5344CB8AC3E}">
        <p14:creationId xmlns:p14="http://schemas.microsoft.com/office/powerpoint/2010/main" val="3286974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Text Box 2"/>
          <p:cNvSpPr txBox="1">
            <a:spLocks noChangeArrowheads="1"/>
          </p:cNvSpPr>
          <p:nvPr/>
        </p:nvSpPr>
        <p:spPr bwMode="auto">
          <a:xfrm>
            <a:off x="3998763" y="76200"/>
            <a:ext cx="228947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Theorem</a:t>
            </a:r>
            <a:endParaRPr lang="en-US" altLang="en-US" sz="4400" dirty="0"/>
          </a:p>
        </p:txBody>
      </p:sp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990600" y="2057400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Semi-infinite tape </a:t>
            </a:r>
            <a:r>
              <a:rPr lang="en-US" altLang="en-US" sz="2800" dirty="0" smtClean="0"/>
              <a:t>machines have </a:t>
            </a:r>
            <a:r>
              <a:rPr lang="en-US" altLang="en-US" sz="2800" dirty="0"/>
              <a:t>the same power with </a:t>
            </a:r>
            <a:r>
              <a:rPr lang="en-US" altLang="en-US" sz="2800" dirty="0" smtClean="0"/>
              <a:t> Standard </a:t>
            </a:r>
            <a:r>
              <a:rPr lang="en-US" altLang="en-US" sz="2800" dirty="0"/>
              <a:t>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1510902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915400" cy="1143000"/>
          </a:xfrm>
        </p:spPr>
        <p:txBody>
          <a:bodyPr/>
          <a:lstStyle/>
          <a:p>
            <a:r>
              <a:rPr lang="en-US" altLang="en-US" dirty="0"/>
              <a:t>The Off-Line Machine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909637"/>
            <a:ext cx="5667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51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Text Box 2"/>
          <p:cNvSpPr txBox="1">
            <a:spLocks noChangeArrowheads="1"/>
          </p:cNvSpPr>
          <p:nvPr/>
        </p:nvSpPr>
        <p:spPr bwMode="auto">
          <a:xfrm>
            <a:off x="795848" y="914400"/>
            <a:ext cx="84243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Off-line machines simulate </a:t>
            </a:r>
            <a:r>
              <a:rPr lang="en-US" altLang="en-US" sz="2800" dirty="0" smtClean="0"/>
              <a:t>Standard </a:t>
            </a:r>
            <a:r>
              <a:rPr lang="en-US" altLang="en-US" sz="2800" dirty="0"/>
              <a:t>Turing Machines:</a:t>
            </a:r>
          </a:p>
        </p:txBody>
      </p:sp>
      <p:sp>
        <p:nvSpPr>
          <p:cNvPr id="845827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2704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Off-line machine:</a:t>
            </a:r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auto">
          <a:xfrm>
            <a:off x="990600" y="3276601"/>
            <a:ext cx="8915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CC33"/>
                </a:solidFill>
              </a:rPr>
              <a:t>1.</a:t>
            </a:r>
            <a:r>
              <a:rPr lang="en-US" altLang="en-US" sz="2800" dirty="0"/>
              <a:t>  Copy input file to tape</a:t>
            </a:r>
          </a:p>
          <a:p>
            <a:pPr>
              <a:lnSpc>
                <a:spcPct val="150000"/>
              </a:lnSpc>
            </a:pPr>
            <a:endParaRPr lang="en-US" altLang="en-US" sz="2800" dirty="0"/>
          </a:p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33CC33"/>
                </a:solidFill>
              </a:rPr>
              <a:t>2.</a:t>
            </a:r>
            <a:r>
              <a:rPr lang="en-US" altLang="en-US" sz="2800" dirty="0"/>
              <a:t>  Continue computation as </a:t>
            </a:r>
            <a:r>
              <a:rPr lang="en-US" altLang="en-US" sz="2800" dirty="0" smtClean="0"/>
              <a:t>in Standard </a:t>
            </a:r>
            <a:r>
              <a:rPr lang="en-US" altLang="en-US" sz="2800" dirty="0"/>
              <a:t>Turing machine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76200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The Off-Line Machine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7838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Text Box 2"/>
          <p:cNvSpPr txBox="1">
            <a:spLocks noChangeArrowheads="1"/>
          </p:cNvSpPr>
          <p:nvPr/>
        </p:nvSpPr>
        <p:spPr bwMode="auto">
          <a:xfrm>
            <a:off x="2286000" y="6019800"/>
            <a:ext cx="43911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33CC33"/>
                </a:solidFill>
              </a:rPr>
              <a:t>1.</a:t>
            </a:r>
            <a:r>
              <a:rPr lang="en-US" altLang="en-US" sz="3200" dirty="0"/>
              <a:t>  Copy input file to tape</a:t>
            </a:r>
          </a:p>
        </p:txBody>
      </p:sp>
      <p:sp>
        <p:nvSpPr>
          <p:cNvPr id="846851" name="Line 3"/>
          <p:cNvSpPr>
            <a:spLocks noChangeShapeType="1"/>
          </p:cNvSpPr>
          <p:nvPr/>
        </p:nvSpPr>
        <p:spPr bwMode="auto">
          <a:xfrm>
            <a:off x="52578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52" name="Line 4"/>
          <p:cNvSpPr>
            <a:spLocks noChangeShapeType="1"/>
          </p:cNvSpPr>
          <p:nvPr/>
        </p:nvSpPr>
        <p:spPr bwMode="auto">
          <a:xfrm>
            <a:off x="5562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53" name="Line 5"/>
          <p:cNvSpPr>
            <a:spLocks noChangeShapeType="1"/>
          </p:cNvSpPr>
          <p:nvPr/>
        </p:nvSpPr>
        <p:spPr bwMode="auto">
          <a:xfrm>
            <a:off x="6096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54" name="Line 6"/>
          <p:cNvSpPr>
            <a:spLocks noChangeShapeType="1"/>
          </p:cNvSpPr>
          <p:nvPr/>
        </p:nvSpPr>
        <p:spPr bwMode="auto">
          <a:xfrm>
            <a:off x="66294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55" name="Line 7"/>
          <p:cNvSpPr>
            <a:spLocks noChangeShapeType="1"/>
          </p:cNvSpPr>
          <p:nvPr/>
        </p:nvSpPr>
        <p:spPr bwMode="auto">
          <a:xfrm>
            <a:off x="71628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56" name="Line 8"/>
          <p:cNvSpPr>
            <a:spLocks noChangeShapeType="1"/>
          </p:cNvSpPr>
          <p:nvPr/>
        </p:nvSpPr>
        <p:spPr bwMode="auto">
          <a:xfrm>
            <a:off x="7696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57" name="Line 9"/>
          <p:cNvSpPr>
            <a:spLocks noChangeShapeType="1"/>
          </p:cNvSpPr>
          <p:nvPr/>
        </p:nvSpPr>
        <p:spPr bwMode="auto">
          <a:xfrm>
            <a:off x="82296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58" name="Line 10"/>
          <p:cNvSpPr>
            <a:spLocks noChangeShapeType="1"/>
          </p:cNvSpPr>
          <p:nvPr/>
        </p:nvSpPr>
        <p:spPr bwMode="auto">
          <a:xfrm>
            <a:off x="8763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59" name="Line 11"/>
          <p:cNvSpPr>
            <a:spLocks noChangeShapeType="1"/>
          </p:cNvSpPr>
          <p:nvPr/>
        </p:nvSpPr>
        <p:spPr bwMode="auto">
          <a:xfrm>
            <a:off x="701675" y="45466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60" name="Line 12"/>
          <p:cNvSpPr>
            <a:spLocks noChangeShapeType="1"/>
          </p:cNvSpPr>
          <p:nvPr/>
        </p:nvSpPr>
        <p:spPr bwMode="auto">
          <a:xfrm>
            <a:off x="701675" y="50800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61" name="Line 13"/>
          <p:cNvSpPr>
            <a:spLocks noChangeShapeType="1"/>
          </p:cNvSpPr>
          <p:nvPr/>
        </p:nvSpPr>
        <p:spPr bwMode="auto">
          <a:xfrm>
            <a:off x="7016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62" name="Line 14"/>
          <p:cNvSpPr>
            <a:spLocks noChangeShapeType="1"/>
          </p:cNvSpPr>
          <p:nvPr/>
        </p:nvSpPr>
        <p:spPr bwMode="auto">
          <a:xfrm>
            <a:off x="12350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63" name="Line 15"/>
          <p:cNvSpPr>
            <a:spLocks noChangeShapeType="1"/>
          </p:cNvSpPr>
          <p:nvPr/>
        </p:nvSpPr>
        <p:spPr bwMode="auto">
          <a:xfrm>
            <a:off x="17684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64" name="Line 16"/>
          <p:cNvSpPr>
            <a:spLocks noChangeShapeType="1"/>
          </p:cNvSpPr>
          <p:nvPr/>
        </p:nvSpPr>
        <p:spPr bwMode="auto">
          <a:xfrm>
            <a:off x="23018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65" name="Line 17"/>
          <p:cNvSpPr>
            <a:spLocks noChangeShapeType="1"/>
          </p:cNvSpPr>
          <p:nvPr/>
        </p:nvSpPr>
        <p:spPr bwMode="auto">
          <a:xfrm>
            <a:off x="28352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66" name="Line 18"/>
          <p:cNvSpPr>
            <a:spLocks noChangeShapeType="1"/>
          </p:cNvSpPr>
          <p:nvPr/>
        </p:nvSpPr>
        <p:spPr bwMode="auto">
          <a:xfrm>
            <a:off x="33686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67" name="Line 19"/>
          <p:cNvSpPr>
            <a:spLocks noChangeShapeType="1"/>
          </p:cNvSpPr>
          <p:nvPr/>
        </p:nvSpPr>
        <p:spPr bwMode="auto">
          <a:xfrm>
            <a:off x="3902075" y="4546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68" name="Text Box 20"/>
          <p:cNvSpPr txBox="1">
            <a:spLocks noChangeArrowheads="1"/>
          </p:cNvSpPr>
          <p:nvPr/>
        </p:nvSpPr>
        <p:spPr bwMode="auto">
          <a:xfrm>
            <a:off x="1676401" y="3962400"/>
            <a:ext cx="1064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 File</a:t>
            </a:r>
          </a:p>
        </p:txBody>
      </p:sp>
      <p:graphicFrame>
        <p:nvGraphicFramePr>
          <p:cNvPr id="846869" name="Object 21"/>
          <p:cNvGraphicFramePr>
            <a:graphicFrameLocks noChangeAspect="1"/>
          </p:cNvGraphicFramePr>
          <p:nvPr/>
        </p:nvGraphicFramePr>
        <p:xfrm>
          <a:off x="854076" y="469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5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6" y="469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0" name="Object 22"/>
          <p:cNvGraphicFramePr>
            <a:graphicFrameLocks noChangeAspect="1"/>
          </p:cNvGraphicFramePr>
          <p:nvPr/>
        </p:nvGraphicFramePr>
        <p:xfrm>
          <a:off x="1387476" y="4622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6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6" y="4622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1" name="Object 23"/>
          <p:cNvGraphicFramePr>
            <a:graphicFrameLocks noChangeAspect="1"/>
          </p:cNvGraphicFramePr>
          <p:nvPr/>
        </p:nvGraphicFramePr>
        <p:xfrm>
          <a:off x="1927226" y="4678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6" y="4678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2" name="Object 24"/>
          <p:cNvGraphicFramePr>
            <a:graphicFrameLocks noChangeAspect="1"/>
          </p:cNvGraphicFramePr>
          <p:nvPr/>
        </p:nvGraphicFramePr>
        <p:xfrm>
          <a:off x="8382001" y="462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8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462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3" name="Object 25"/>
          <p:cNvGraphicFramePr>
            <a:graphicFrameLocks noChangeAspect="1"/>
          </p:cNvGraphicFramePr>
          <p:nvPr/>
        </p:nvGraphicFramePr>
        <p:xfrm>
          <a:off x="5715001" y="462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9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462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74" name="Object 26"/>
          <p:cNvGraphicFramePr>
            <a:graphicFrameLocks noChangeAspect="1"/>
          </p:cNvGraphicFramePr>
          <p:nvPr/>
        </p:nvGraphicFramePr>
        <p:xfrm>
          <a:off x="6172201" y="4622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0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4622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75" name="Line 27"/>
          <p:cNvSpPr>
            <a:spLocks noChangeShapeType="1"/>
          </p:cNvSpPr>
          <p:nvPr/>
        </p:nvSpPr>
        <p:spPr bwMode="auto">
          <a:xfrm flipV="1">
            <a:off x="6858000" y="508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76" name="Line 28"/>
          <p:cNvSpPr>
            <a:spLocks noChangeShapeType="1"/>
          </p:cNvSpPr>
          <p:nvPr/>
        </p:nvSpPr>
        <p:spPr bwMode="auto">
          <a:xfrm flipV="1">
            <a:off x="20574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6629400" y="3886200"/>
            <a:ext cx="626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Tape</a:t>
            </a:r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>
            <a:off x="5257800" y="4495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79" name="Line 31"/>
          <p:cNvSpPr>
            <a:spLocks noChangeShapeType="1"/>
          </p:cNvSpPr>
          <p:nvPr/>
        </p:nvSpPr>
        <p:spPr bwMode="auto">
          <a:xfrm>
            <a:off x="2590800" y="9906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80" name="Line 32"/>
          <p:cNvSpPr>
            <a:spLocks noChangeShapeType="1"/>
          </p:cNvSpPr>
          <p:nvPr/>
        </p:nvSpPr>
        <p:spPr bwMode="auto">
          <a:xfrm>
            <a:off x="2590800" y="15240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81" name="Line 33"/>
          <p:cNvSpPr>
            <a:spLocks noChangeShapeType="1"/>
          </p:cNvSpPr>
          <p:nvPr/>
        </p:nvSpPr>
        <p:spPr bwMode="auto">
          <a:xfrm>
            <a:off x="34290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82" name="Line 34"/>
          <p:cNvSpPr>
            <a:spLocks noChangeShapeType="1"/>
          </p:cNvSpPr>
          <p:nvPr/>
        </p:nvSpPr>
        <p:spPr bwMode="auto">
          <a:xfrm>
            <a:off x="39624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83" name="Line 35"/>
          <p:cNvSpPr>
            <a:spLocks noChangeShapeType="1"/>
          </p:cNvSpPr>
          <p:nvPr/>
        </p:nvSpPr>
        <p:spPr bwMode="auto">
          <a:xfrm>
            <a:off x="44958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84" name="Line 36"/>
          <p:cNvSpPr>
            <a:spLocks noChangeShapeType="1"/>
          </p:cNvSpPr>
          <p:nvPr/>
        </p:nvSpPr>
        <p:spPr bwMode="auto">
          <a:xfrm>
            <a:off x="50292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85" name="Line 37"/>
          <p:cNvSpPr>
            <a:spLocks noChangeShapeType="1"/>
          </p:cNvSpPr>
          <p:nvPr/>
        </p:nvSpPr>
        <p:spPr bwMode="auto">
          <a:xfrm>
            <a:off x="55626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86" name="Line 38"/>
          <p:cNvSpPr>
            <a:spLocks noChangeShapeType="1"/>
          </p:cNvSpPr>
          <p:nvPr/>
        </p:nvSpPr>
        <p:spPr bwMode="auto">
          <a:xfrm>
            <a:off x="60960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6887" name="Line 39"/>
          <p:cNvSpPr>
            <a:spLocks noChangeShapeType="1"/>
          </p:cNvSpPr>
          <p:nvPr/>
        </p:nvSpPr>
        <p:spPr bwMode="auto">
          <a:xfrm>
            <a:off x="66294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6888" name="Object 40"/>
          <p:cNvGraphicFramePr>
            <a:graphicFrameLocks noChangeAspect="1"/>
          </p:cNvGraphicFramePr>
          <p:nvPr/>
        </p:nvGraphicFramePr>
        <p:xfrm>
          <a:off x="3581401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89" name="Object 41"/>
          <p:cNvGraphicFramePr>
            <a:graphicFrameLocks noChangeAspect="1"/>
          </p:cNvGraphicFramePr>
          <p:nvPr/>
        </p:nvGraphicFramePr>
        <p:xfrm>
          <a:off x="4114801" y="1066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2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1066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0" name="Object 42"/>
          <p:cNvGraphicFramePr>
            <a:graphicFrameLocks noChangeAspect="1"/>
          </p:cNvGraphicFramePr>
          <p:nvPr/>
        </p:nvGraphicFramePr>
        <p:xfrm>
          <a:off x="4654551" y="11223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3" name="Equation" r:id="rId15" imgW="241200" imgH="279360" progId="Equation.3">
                  <p:embed/>
                </p:oleObj>
              </mc:Choice>
              <mc:Fallback>
                <p:oleObj name="Equation" r:id="rId15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11223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91" name="Line 43"/>
          <p:cNvSpPr>
            <a:spLocks noChangeShapeType="1"/>
          </p:cNvSpPr>
          <p:nvPr/>
        </p:nvSpPr>
        <p:spPr bwMode="auto">
          <a:xfrm flipV="1">
            <a:off x="36576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6892" name="Line 44"/>
          <p:cNvSpPr>
            <a:spLocks noChangeShapeType="1"/>
          </p:cNvSpPr>
          <p:nvPr/>
        </p:nvSpPr>
        <p:spPr bwMode="auto">
          <a:xfrm>
            <a:off x="2895600" y="9906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6893" name="Object 45"/>
          <p:cNvGraphicFramePr>
            <a:graphicFrameLocks noChangeAspect="1"/>
          </p:cNvGraphicFramePr>
          <p:nvPr/>
        </p:nvGraphicFramePr>
        <p:xfrm>
          <a:off x="3048001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4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4" name="Object 46"/>
          <p:cNvGraphicFramePr>
            <a:graphicFrameLocks noChangeAspect="1"/>
          </p:cNvGraphicFramePr>
          <p:nvPr/>
        </p:nvGraphicFramePr>
        <p:xfrm>
          <a:off x="5181601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5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5" name="Object 47"/>
          <p:cNvGraphicFramePr>
            <a:graphicFrameLocks noChangeAspect="1"/>
          </p:cNvGraphicFramePr>
          <p:nvPr/>
        </p:nvGraphicFramePr>
        <p:xfrm>
          <a:off x="5715001" y="106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106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6896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3715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Standard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  <p:sp>
        <p:nvSpPr>
          <p:cNvPr id="846897" name="Text Box 49"/>
          <p:cNvSpPr txBox="1">
            <a:spLocks noChangeArrowheads="1"/>
          </p:cNvSpPr>
          <p:nvPr/>
        </p:nvSpPr>
        <p:spPr bwMode="auto">
          <a:xfrm>
            <a:off x="3276601" y="3048000"/>
            <a:ext cx="29602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3399"/>
                </a:solidFill>
              </a:rPr>
              <a:t>Off-line machine</a:t>
            </a:r>
          </a:p>
        </p:txBody>
      </p:sp>
      <p:graphicFrame>
        <p:nvGraphicFramePr>
          <p:cNvPr id="846898" name="Object 50"/>
          <p:cNvGraphicFramePr>
            <a:graphicFrameLocks noChangeAspect="1"/>
          </p:cNvGraphicFramePr>
          <p:nvPr/>
        </p:nvGraphicFramePr>
        <p:xfrm>
          <a:off x="6781801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7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899" name="Object 51"/>
          <p:cNvGraphicFramePr>
            <a:graphicFrameLocks noChangeAspect="1"/>
          </p:cNvGraphicFramePr>
          <p:nvPr/>
        </p:nvGraphicFramePr>
        <p:xfrm>
          <a:off x="7315201" y="45720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8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45720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900" name="Object 52"/>
          <p:cNvGraphicFramePr>
            <a:graphicFrameLocks noChangeAspect="1"/>
          </p:cNvGraphicFramePr>
          <p:nvPr/>
        </p:nvGraphicFramePr>
        <p:xfrm>
          <a:off x="7848601" y="4572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9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4572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131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Text Box 2"/>
          <p:cNvSpPr txBox="1">
            <a:spLocks noChangeArrowheads="1"/>
          </p:cNvSpPr>
          <p:nvPr/>
        </p:nvSpPr>
        <p:spPr bwMode="auto">
          <a:xfrm>
            <a:off x="1219201" y="5943600"/>
            <a:ext cx="6188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33CC33"/>
                </a:solidFill>
              </a:rPr>
              <a:t>2.</a:t>
            </a:r>
            <a:r>
              <a:rPr lang="en-US" altLang="en-US" sz="2800" dirty="0"/>
              <a:t>  Do computations as in Turing machine</a:t>
            </a:r>
          </a:p>
        </p:txBody>
      </p:sp>
      <p:sp>
        <p:nvSpPr>
          <p:cNvPr id="847875" name="Line 3"/>
          <p:cNvSpPr>
            <a:spLocks noChangeShapeType="1"/>
          </p:cNvSpPr>
          <p:nvPr/>
        </p:nvSpPr>
        <p:spPr bwMode="auto">
          <a:xfrm>
            <a:off x="5257800" y="4953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876" name="Line 4"/>
          <p:cNvSpPr>
            <a:spLocks noChangeShapeType="1"/>
          </p:cNvSpPr>
          <p:nvPr/>
        </p:nvSpPr>
        <p:spPr bwMode="auto">
          <a:xfrm>
            <a:off x="55626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77" name="Line 5"/>
          <p:cNvSpPr>
            <a:spLocks noChangeShapeType="1"/>
          </p:cNvSpPr>
          <p:nvPr/>
        </p:nvSpPr>
        <p:spPr bwMode="auto">
          <a:xfrm>
            <a:off x="60960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78" name="Line 6"/>
          <p:cNvSpPr>
            <a:spLocks noChangeShapeType="1"/>
          </p:cNvSpPr>
          <p:nvPr/>
        </p:nvSpPr>
        <p:spPr bwMode="auto">
          <a:xfrm>
            <a:off x="66294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79" name="Line 7"/>
          <p:cNvSpPr>
            <a:spLocks noChangeShapeType="1"/>
          </p:cNvSpPr>
          <p:nvPr/>
        </p:nvSpPr>
        <p:spPr bwMode="auto">
          <a:xfrm>
            <a:off x="71628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0" name="Line 8"/>
          <p:cNvSpPr>
            <a:spLocks noChangeShapeType="1"/>
          </p:cNvSpPr>
          <p:nvPr/>
        </p:nvSpPr>
        <p:spPr bwMode="auto">
          <a:xfrm>
            <a:off x="76962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1" name="Line 9"/>
          <p:cNvSpPr>
            <a:spLocks noChangeShapeType="1"/>
          </p:cNvSpPr>
          <p:nvPr/>
        </p:nvSpPr>
        <p:spPr bwMode="auto">
          <a:xfrm>
            <a:off x="82296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2" name="Line 10"/>
          <p:cNvSpPr>
            <a:spLocks noChangeShapeType="1"/>
          </p:cNvSpPr>
          <p:nvPr/>
        </p:nvSpPr>
        <p:spPr bwMode="auto">
          <a:xfrm>
            <a:off x="87630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3" name="Line 11"/>
          <p:cNvSpPr>
            <a:spLocks noChangeShapeType="1"/>
          </p:cNvSpPr>
          <p:nvPr/>
        </p:nvSpPr>
        <p:spPr bwMode="auto">
          <a:xfrm>
            <a:off x="701675" y="44704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884" name="Line 12"/>
          <p:cNvSpPr>
            <a:spLocks noChangeShapeType="1"/>
          </p:cNvSpPr>
          <p:nvPr/>
        </p:nvSpPr>
        <p:spPr bwMode="auto">
          <a:xfrm>
            <a:off x="701675" y="5003800"/>
            <a:ext cx="3581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885" name="Line 13"/>
          <p:cNvSpPr>
            <a:spLocks noChangeShapeType="1"/>
          </p:cNvSpPr>
          <p:nvPr/>
        </p:nvSpPr>
        <p:spPr bwMode="auto">
          <a:xfrm>
            <a:off x="7016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6" name="Line 14"/>
          <p:cNvSpPr>
            <a:spLocks noChangeShapeType="1"/>
          </p:cNvSpPr>
          <p:nvPr/>
        </p:nvSpPr>
        <p:spPr bwMode="auto">
          <a:xfrm>
            <a:off x="12350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7" name="Line 15"/>
          <p:cNvSpPr>
            <a:spLocks noChangeShapeType="1"/>
          </p:cNvSpPr>
          <p:nvPr/>
        </p:nvSpPr>
        <p:spPr bwMode="auto">
          <a:xfrm>
            <a:off x="17684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8" name="Line 16"/>
          <p:cNvSpPr>
            <a:spLocks noChangeShapeType="1"/>
          </p:cNvSpPr>
          <p:nvPr/>
        </p:nvSpPr>
        <p:spPr bwMode="auto">
          <a:xfrm>
            <a:off x="23018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89" name="Line 17"/>
          <p:cNvSpPr>
            <a:spLocks noChangeShapeType="1"/>
          </p:cNvSpPr>
          <p:nvPr/>
        </p:nvSpPr>
        <p:spPr bwMode="auto">
          <a:xfrm>
            <a:off x="28352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90" name="Line 18"/>
          <p:cNvSpPr>
            <a:spLocks noChangeShapeType="1"/>
          </p:cNvSpPr>
          <p:nvPr/>
        </p:nvSpPr>
        <p:spPr bwMode="auto">
          <a:xfrm>
            <a:off x="33686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91" name="Line 19"/>
          <p:cNvSpPr>
            <a:spLocks noChangeShapeType="1"/>
          </p:cNvSpPr>
          <p:nvPr/>
        </p:nvSpPr>
        <p:spPr bwMode="auto">
          <a:xfrm>
            <a:off x="3902075" y="4470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892" name="Text Box 20"/>
          <p:cNvSpPr txBox="1">
            <a:spLocks noChangeArrowheads="1"/>
          </p:cNvSpPr>
          <p:nvPr/>
        </p:nvSpPr>
        <p:spPr bwMode="auto">
          <a:xfrm>
            <a:off x="1676401" y="3886200"/>
            <a:ext cx="1550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File</a:t>
            </a:r>
          </a:p>
        </p:txBody>
      </p:sp>
      <p:graphicFrame>
        <p:nvGraphicFramePr>
          <p:cNvPr id="847893" name="Object 21"/>
          <p:cNvGraphicFramePr>
            <a:graphicFrameLocks noChangeAspect="1"/>
          </p:cNvGraphicFramePr>
          <p:nvPr/>
        </p:nvGraphicFramePr>
        <p:xfrm>
          <a:off x="854076" y="462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1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6" y="462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4" name="Object 22"/>
          <p:cNvGraphicFramePr>
            <a:graphicFrameLocks noChangeAspect="1"/>
          </p:cNvGraphicFramePr>
          <p:nvPr/>
        </p:nvGraphicFramePr>
        <p:xfrm>
          <a:off x="1387476" y="4546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2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6" y="4546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5" name="Object 23"/>
          <p:cNvGraphicFramePr>
            <a:graphicFrameLocks noChangeAspect="1"/>
          </p:cNvGraphicFramePr>
          <p:nvPr/>
        </p:nvGraphicFramePr>
        <p:xfrm>
          <a:off x="1927226" y="46021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3"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6" y="46021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6" name="Object 24"/>
          <p:cNvGraphicFramePr>
            <a:graphicFrameLocks noChangeAspect="1"/>
          </p:cNvGraphicFramePr>
          <p:nvPr/>
        </p:nvGraphicFramePr>
        <p:xfrm>
          <a:off x="8382001" y="454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4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1" y="454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7" name="Object 25"/>
          <p:cNvGraphicFramePr>
            <a:graphicFrameLocks noChangeAspect="1"/>
          </p:cNvGraphicFramePr>
          <p:nvPr/>
        </p:nvGraphicFramePr>
        <p:xfrm>
          <a:off x="5715001" y="454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5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454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98" name="Object 26"/>
          <p:cNvGraphicFramePr>
            <a:graphicFrameLocks noChangeAspect="1"/>
          </p:cNvGraphicFramePr>
          <p:nvPr/>
        </p:nvGraphicFramePr>
        <p:xfrm>
          <a:off x="6172201" y="4546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6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4546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899" name="Line 27"/>
          <p:cNvSpPr>
            <a:spLocks noChangeShapeType="1"/>
          </p:cNvSpPr>
          <p:nvPr/>
        </p:nvSpPr>
        <p:spPr bwMode="auto">
          <a:xfrm flipV="1">
            <a:off x="6858000" y="500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900" name="Line 28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901" name="Text Box 29"/>
          <p:cNvSpPr txBox="1">
            <a:spLocks noChangeArrowheads="1"/>
          </p:cNvSpPr>
          <p:nvPr/>
        </p:nvSpPr>
        <p:spPr bwMode="auto">
          <a:xfrm>
            <a:off x="6629400" y="3810000"/>
            <a:ext cx="869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Tape</a:t>
            </a:r>
          </a:p>
        </p:txBody>
      </p:sp>
      <p:sp>
        <p:nvSpPr>
          <p:cNvPr id="847902" name="Line 30"/>
          <p:cNvSpPr>
            <a:spLocks noChangeShapeType="1"/>
          </p:cNvSpPr>
          <p:nvPr/>
        </p:nvSpPr>
        <p:spPr bwMode="auto">
          <a:xfrm>
            <a:off x="5257800" y="441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903" name="Line 31"/>
          <p:cNvSpPr>
            <a:spLocks noChangeShapeType="1"/>
          </p:cNvSpPr>
          <p:nvPr/>
        </p:nvSpPr>
        <p:spPr bwMode="auto">
          <a:xfrm>
            <a:off x="2590800" y="9144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904" name="Line 32"/>
          <p:cNvSpPr>
            <a:spLocks noChangeShapeType="1"/>
          </p:cNvSpPr>
          <p:nvPr/>
        </p:nvSpPr>
        <p:spPr bwMode="auto">
          <a:xfrm>
            <a:off x="2590800" y="1447800"/>
            <a:ext cx="441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905" name="Line 33"/>
          <p:cNvSpPr>
            <a:spLocks noChangeShapeType="1"/>
          </p:cNvSpPr>
          <p:nvPr/>
        </p:nvSpPr>
        <p:spPr bwMode="auto">
          <a:xfrm>
            <a:off x="34290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906" name="Line 34"/>
          <p:cNvSpPr>
            <a:spLocks noChangeShapeType="1"/>
          </p:cNvSpPr>
          <p:nvPr/>
        </p:nvSpPr>
        <p:spPr bwMode="auto">
          <a:xfrm>
            <a:off x="39624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907" name="Line 35"/>
          <p:cNvSpPr>
            <a:spLocks noChangeShapeType="1"/>
          </p:cNvSpPr>
          <p:nvPr/>
        </p:nvSpPr>
        <p:spPr bwMode="auto">
          <a:xfrm>
            <a:off x="44958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908" name="Line 36"/>
          <p:cNvSpPr>
            <a:spLocks noChangeShapeType="1"/>
          </p:cNvSpPr>
          <p:nvPr/>
        </p:nvSpPr>
        <p:spPr bwMode="auto">
          <a:xfrm>
            <a:off x="50292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909" name="Line 37"/>
          <p:cNvSpPr>
            <a:spLocks noChangeShapeType="1"/>
          </p:cNvSpPr>
          <p:nvPr/>
        </p:nvSpPr>
        <p:spPr bwMode="auto">
          <a:xfrm>
            <a:off x="55626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910" name="Line 38"/>
          <p:cNvSpPr>
            <a:spLocks noChangeShapeType="1"/>
          </p:cNvSpPr>
          <p:nvPr/>
        </p:nvSpPr>
        <p:spPr bwMode="auto">
          <a:xfrm>
            <a:off x="60960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7911" name="Line 39"/>
          <p:cNvSpPr>
            <a:spLocks noChangeShapeType="1"/>
          </p:cNvSpPr>
          <p:nvPr/>
        </p:nvSpPr>
        <p:spPr bwMode="auto">
          <a:xfrm>
            <a:off x="66294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7912" name="Object 40"/>
          <p:cNvGraphicFramePr>
            <a:graphicFrameLocks noChangeAspect="1"/>
          </p:cNvGraphicFramePr>
          <p:nvPr/>
        </p:nvGraphicFramePr>
        <p:xfrm>
          <a:off x="3581401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3" name="Object 41"/>
          <p:cNvGraphicFramePr>
            <a:graphicFrameLocks noChangeAspect="1"/>
          </p:cNvGraphicFramePr>
          <p:nvPr/>
        </p:nvGraphicFramePr>
        <p:xfrm>
          <a:off x="4114801" y="9906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8"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9906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4" name="Object 42"/>
          <p:cNvGraphicFramePr>
            <a:graphicFrameLocks noChangeAspect="1"/>
          </p:cNvGraphicFramePr>
          <p:nvPr/>
        </p:nvGraphicFramePr>
        <p:xfrm>
          <a:off x="4654551" y="1046163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9" name="Equation" r:id="rId15" imgW="241200" imgH="279360" progId="Equation.3">
                  <p:embed/>
                </p:oleObj>
              </mc:Choice>
              <mc:Fallback>
                <p:oleObj name="Equation" r:id="rId15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1046163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915" name="Line 43"/>
          <p:cNvSpPr>
            <a:spLocks noChangeShapeType="1"/>
          </p:cNvSpPr>
          <p:nvPr/>
        </p:nvSpPr>
        <p:spPr bwMode="auto">
          <a:xfrm flipV="1">
            <a:off x="36576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7916" name="Line 44"/>
          <p:cNvSpPr>
            <a:spLocks noChangeShapeType="1"/>
          </p:cNvSpPr>
          <p:nvPr/>
        </p:nvSpPr>
        <p:spPr bwMode="auto">
          <a:xfrm>
            <a:off x="2895600" y="914400"/>
            <a:ext cx="158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7917" name="Object 45"/>
          <p:cNvGraphicFramePr>
            <a:graphicFrameLocks noChangeAspect="1"/>
          </p:cNvGraphicFramePr>
          <p:nvPr/>
        </p:nvGraphicFramePr>
        <p:xfrm>
          <a:off x="3048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0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8" name="Object 46"/>
          <p:cNvGraphicFramePr>
            <a:graphicFrameLocks noChangeAspect="1"/>
          </p:cNvGraphicFramePr>
          <p:nvPr/>
        </p:nvGraphicFramePr>
        <p:xfrm>
          <a:off x="51816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1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19" name="Object 47"/>
          <p:cNvGraphicFramePr>
            <a:graphicFrameLocks noChangeAspect="1"/>
          </p:cNvGraphicFramePr>
          <p:nvPr/>
        </p:nvGraphicFramePr>
        <p:xfrm>
          <a:off x="5715001" y="990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2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990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2" name="Object 50"/>
          <p:cNvGraphicFramePr>
            <a:graphicFrameLocks noChangeAspect="1"/>
          </p:cNvGraphicFramePr>
          <p:nvPr/>
        </p:nvGraphicFramePr>
        <p:xfrm>
          <a:off x="6781801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3"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3" name="Object 51"/>
          <p:cNvGraphicFramePr>
            <a:graphicFrameLocks noChangeAspect="1"/>
          </p:cNvGraphicFramePr>
          <p:nvPr/>
        </p:nvGraphicFramePr>
        <p:xfrm>
          <a:off x="7315201" y="4495801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4"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4495801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4" name="Object 52"/>
          <p:cNvGraphicFramePr>
            <a:graphicFrameLocks noChangeAspect="1"/>
          </p:cNvGraphicFramePr>
          <p:nvPr/>
        </p:nvGraphicFramePr>
        <p:xfrm>
          <a:off x="7848601" y="4495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5" name="Equation" r:id="rId21" imgW="241200" imgH="279360" progId="Equation.3">
                  <p:embed/>
                </p:oleObj>
              </mc:Choice>
              <mc:Fallback>
                <p:oleObj name="Equation" r:id="rId21" imgW="24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4495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5" name="Object 53"/>
          <p:cNvGraphicFramePr>
            <a:graphicFrameLocks noChangeAspect="1"/>
          </p:cNvGraphicFramePr>
          <p:nvPr/>
        </p:nvGraphicFramePr>
        <p:xfrm>
          <a:off x="35052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6"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926" name="Object 54"/>
          <p:cNvGraphicFramePr>
            <a:graphicFrameLocks noChangeAspect="1"/>
          </p:cNvGraphicFramePr>
          <p:nvPr/>
        </p:nvGraphicFramePr>
        <p:xfrm>
          <a:off x="6705600" y="5257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7" name="Equation" r:id="rId24" imgW="380880" imgH="520560" progId="Equation.3">
                  <p:embed/>
                </p:oleObj>
              </mc:Choice>
              <mc:Fallback>
                <p:oleObj name="Equation" r:id="rId24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257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7927" name="Text Box 55"/>
          <p:cNvSpPr txBox="1">
            <a:spLocks noChangeArrowheads="1"/>
          </p:cNvSpPr>
          <p:nvPr/>
        </p:nvSpPr>
        <p:spPr bwMode="auto">
          <a:xfrm>
            <a:off x="3011840" y="123888"/>
            <a:ext cx="43715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Standard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  <p:sp>
        <p:nvSpPr>
          <p:cNvPr id="847928" name="Text Box 56"/>
          <p:cNvSpPr txBox="1">
            <a:spLocks noChangeArrowheads="1"/>
          </p:cNvSpPr>
          <p:nvPr/>
        </p:nvSpPr>
        <p:spPr bwMode="auto">
          <a:xfrm>
            <a:off x="3276601" y="3048000"/>
            <a:ext cx="29602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FF3399"/>
                </a:solidFill>
              </a:rPr>
              <a:t>Off-line machine</a:t>
            </a:r>
          </a:p>
        </p:txBody>
      </p:sp>
    </p:spTree>
    <p:extLst>
      <p:ext uri="{BB962C8B-B14F-4D97-AF65-F5344CB8AC3E}">
        <p14:creationId xmlns:p14="http://schemas.microsoft.com/office/powerpoint/2010/main" val="234360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Standard Turing machines </a:t>
            </a:r>
            <a:r>
              <a:rPr lang="en-US" altLang="en-US" sz="2800" dirty="0" smtClean="0"/>
              <a:t>simulate Off-line </a:t>
            </a:r>
            <a:r>
              <a:rPr lang="en-US" altLang="en-US" sz="2800" dirty="0"/>
              <a:t>machines:</a:t>
            </a:r>
          </a:p>
        </p:txBody>
      </p:sp>
      <p:sp>
        <p:nvSpPr>
          <p:cNvPr id="848899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83058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Use a Standard machine with four track </a:t>
            </a:r>
            <a:r>
              <a:rPr lang="en-US" altLang="en-US" sz="2800" dirty="0" smtClean="0">
                <a:solidFill>
                  <a:srgbClr val="FF3399"/>
                </a:solidFill>
              </a:rPr>
              <a:t>tape to </a:t>
            </a:r>
            <a:r>
              <a:rPr lang="en-US" altLang="en-US" sz="2800" dirty="0">
                <a:solidFill>
                  <a:srgbClr val="FF3399"/>
                </a:solidFill>
              </a:rPr>
              <a:t>keep track </a:t>
            </a:r>
            <a:r>
              <a:rPr lang="en-US" altLang="en-US" sz="2800" dirty="0" smtClean="0">
                <a:solidFill>
                  <a:srgbClr val="FF3399"/>
                </a:solidFill>
              </a:rPr>
              <a:t>of the </a:t>
            </a:r>
            <a:r>
              <a:rPr lang="en-US" altLang="en-US" sz="2800" dirty="0">
                <a:solidFill>
                  <a:srgbClr val="FF3399"/>
                </a:solidFill>
              </a:rPr>
              <a:t>Off-line input file and tape contents</a:t>
            </a: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3151669" y="86222"/>
            <a:ext cx="43715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Standard </a:t>
            </a:r>
            <a:r>
              <a:rPr lang="en-US" altLang="en-US" sz="4400" dirty="0" smtClean="0"/>
              <a:t>Machine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95317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0" name="Text Box 30"/>
          <p:cNvSpPr txBox="1">
            <a:spLocks noChangeArrowheads="1"/>
          </p:cNvSpPr>
          <p:nvPr/>
        </p:nvSpPr>
        <p:spPr bwMode="auto">
          <a:xfrm>
            <a:off x="3352801" y="304800"/>
            <a:ext cx="40295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Off-line Machine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023937"/>
            <a:ext cx="7836548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99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82" name="Text Box 38"/>
          <p:cNvSpPr txBox="1">
            <a:spLocks noChangeArrowheads="1"/>
          </p:cNvSpPr>
          <p:nvPr/>
        </p:nvSpPr>
        <p:spPr bwMode="auto">
          <a:xfrm>
            <a:off x="3200400" y="228600"/>
            <a:ext cx="37978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Reference </a:t>
            </a:r>
            <a:r>
              <a:rPr lang="en-US" altLang="en-US" sz="4400" dirty="0" smtClean="0"/>
              <a:t>Point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095375"/>
            <a:ext cx="6296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2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32" name="Rectangle 52"/>
          <p:cNvSpPr>
            <a:spLocks noChangeArrowheads="1"/>
          </p:cNvSpPr>
          <p:nvPr/>
        </p:nvSpPr>
        <p:spPr bwMode="auto">
          <a:xfrm>
            <a:off x="533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dirty="0">
                <a:solidFill>
                  <a:schemeClr val="tx1"/>
                </a:solidFill>
                <a:latin typeface="+mj-lt"/>
              </a:rPr>
              <a:t>The Standard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7239000" cy="564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3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has the same power with the </a:t>
            </a:r>
            <a:r>
              <a:rPr lang="en-US" dirty="0" smtClean="0"/>
              <a:t>standard model</a:t>
            </a:r>
            <a:endParaRPr lang="en-US" dirty="0"/>
          </a:p>
          <a:p>
            <a:r>
              <a:rPr lang="en-US" dirty="0" smtClean="0"/>
              <a:t>Same power of two classes means both the classes of </a:t>
            </a:r>
            <a:r>
              <a:rPr lang="en-US" dirty="0" err="1" smtClean="0"/>
              <a:t>turing</a:t>
            </a:r>
            <a:r>
              <a:rPr lang="en-US" dirty="0" smtClean="0"/>
              <a:t> machines accept the same languages</a:t>
            </a:r>
          </a:p>
          <a:p>
            <a:r>
              <a:rPr lang="en-US" dirty="0" smtClean="0"/>
              <a:t>The simulation machine and the original machine accept the same language</a:t>
            </a:r>
          </a:p>
          <a:p>
            <a:r>
              <a:rPr lang="en-US" dirty="0" smtClean="0"/>
              <a:t>Stay-option machines have the same power with  standard </a:t>
            </a:r>
            <a:r>
              <a:rPr lang="en-US" dirty="0" err="1" smtClean="0"/>
              <a:t>turing</a:t>
            </a:r>
            <a:r>
              <a:rPr lang="en-US" dirty="0" smtClean="0"/>
              <a:t> machines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57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Standard Turing machines simulate Semi-infinite tape machines</a:t>
            </a:r>
          </a:p>
          <a:p>
            <a:pPr algn="just"/>
            <a:r>
              <a:rPr lang="en-US" dirty="0"/>
              <a:t>Semi-infinite tape machines have the same power with  Standard Turing 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Variations of the Standard Model</a:t>
            </a:r>
          </a:p>
        </p:txBody>
      </p:sp>
      <p:sp>
        <p:nvSpPr>
          <p:cNvPr id="815107" name="Text Box 3"/>
          <p:cNvSpPr txBox="1">
            <a:spLocks noChangeArrowheads="1"/>
          </p:cNvSpPr>
          <p:nvPr/>
        </p:nvSpPr>
        <p:spPr bwMode="auto">
          <a:xfrm>
            <a:off x="4876801" y="1828800"/>
            <a:ext cx="3488006" cy="444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Stay-Option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 Semi-Infinite Tape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 Off-Line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 Multitape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 Multidimensional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solidFill>
                  <a:srgbClr val="FF0000"/>
                </a:solidFill>
              </a:rPr>
              <a:t> Nondeterministic</a:t>
            </a: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381001" y="1828800"/>
            <a:ext cx="33876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Turing machines with:</a:t>
            </a:r>
          </a:p>
        </p:txBody>
      </p:sp>
    </p:spTree>
    <p:extLst>
      <p:ext uri="{BB962C8B-B14F-4D97-AF65-F5344CB8AC3E}">
        <p14:creationId xmlns:p14="http://schemas.microsoft.com/office/powerpoint/2010/main" val="41097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639809" y="3070711"/>
            <a:ext cx="2878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want to prove:</a:t>
            </a: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1219200" y="3733800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Each </a:t>
            </a:r>
            <a:r>
              <a:rPr lang="en-US" altLang="en-US" sz="2800" b="1" dirty="0">
                <a:solidFill>
                  <a:srgbClr val="FF0000"/>
                </a:solidFill>
              </a:rPr>
              <a:t>Class</a:t>
            </a:r>
            <a:r>
              <a:rPr lang="en-US" altLang="en-US" sz="2800" dirty="0"/>
              <a:t> has the </a:t>
            </a:r>
            <a:r>
              <a:rPr lang="en-US" altLang="en-US" sz="2800" dirty="0" smtClean="0"/>
              <a:t>same power </a:t>
            </a:r>
            <a:r>
              <a:rPr lang="en-US" altLang="en-US" sz="2800" dirty="0"/>
              <a:t>with the </a:t>
            </a:r>
            <a:r>
              <a:rPr lang="en-US" altLang="en-US" sz="2800" dirty="0">
                <a:solidFill>
                  <a:srgbClr val="FF0000"/>
                </a:solidFill>
              </a:rPr>
              <a:t>Standard Model</a:t>
            </a:r>
          </a:p>
        </p:txBody>
      </p:sp>
      <p:sp>
        <p:nvSpPr>
          <p:cNvPr id="816135" name="Text Box 7"/>
          <p:cNvSpPr txBox="1">
            <a:spLocks noChangeArrowheads="1"/>
          </p:cNvSpPr>
          <p:nvPr/>
        </p:nvSpPr>
        <p:spPr bwMode="auto">
          <a:xfrm>
            <a:off x="533400" y="1600200"/>
            <a:ext cx="822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The variations form </a:t>
            </a:r>
            <a:r>
              <a:rPr lang="en-US" altLang="en-US" sz="3200" dirty="0" smtClean="0"/>
              <a:t>different Turing </a:t>
            </a:r>
            <a:r>
              <a:rPr lang="en-US" altLang="en-US" sz="3200" dirty="0"/>
              <a:t>Machine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</a:rPr>
              <a:t>Classes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Variations of the Standard Model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977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5247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Same Power of two classes means:</a:t>
            </a:r>
          </a:p>
        </p:txBody>
      </p:sp>
      <p:sp>
        <p:nvSpPr>
          <p:cNvPr id="817167" name="Text Box 15"/>
          <p:cNvSpPr txBox="1">
            <a:spLocks noChangeArrowheads="1"/>
          </p:cNvSpPr>
          <p:nvPr/>
        </p:nvSpPr>
        <p:spPr bwMode="auto">
          <a:xfrm>
            <a:off x="838200" y="2819400"/>
            <a:ext cx="891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Both classes of Turing machines </a:t>
            </a:r>
            <a:r>
              <a:rPr lang="en-US" altLang="en-US" sz="2800" dirty="0" smtClean="0"/>
              <a:t>accept the </a:t>
            </a:r>
            <a:r>
              <a:rPr lang="en-US" altLang="en-US" sz="2800" dirty="0"/>
              <a:t>same languages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Power of Classes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11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Text Box 2"/>
          <p:cNvSpPr txBox="1">
            <a:spLocks noChangeArrowheads="1"/>
          </p:cNvSpPr>
          <p:nvPr/>
        </p:nvSpPr>
        <p:spPr bwMode="auto">
          <a:xfrm>
            <a:off x="641613" y="2140075"/>
            <a:ext cx="5247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Same Power of two classes means:</a:t>
            </a:r>
          </a:p>
        </p:txBody>
      </p:sp>
      <p:sp>
        <p:nvSpPr>
          <p:cNvPr id="882691" name="Text Box 3"/>
          <p:cNvSpPr txBox="1">
            <a:spLocks noChangeArrowheads="1"/>
          </p:cNvSpPr>
          <p:nvPr/>
        </p:nvSpPr>
        <p:spPr bwMode="auto">
          <a:xfrm>
            <a:off x="1471554" y="2749020"/>
            <a:ext cx="52844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any machine           of first class </a:t>
            </a:r>
          </a:p>
        </p:txBody>
      </p:sp>
      <p:graphicFrame>
        <p:nvGraphicFramePr>
          <p:cNvPr id="882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312553"/>
              </p:ext>
            </p:extLst>
          </p:nvPr>
        </p:nvGraphicFramePr>
        <p:xfrm>
          <a:off x="4113784" y="272488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3" imgW="647640" imgH="571320" progId="Equation.3">
                  <p:embed/>
                </p:oleObj>
              </mc:Choice>
              <mc:Fallback>
                <p:oleObj name="Equation" r:id="rId3" imgW="647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784" y="272488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3" name="Text Box 5"/>
          <p:cNvSpPr txBox="1">
            <a:spLocks noChangeArrowheads="1"/>
          </p:cNvSpPr>
          <p:nvPr/>
        </p:nvSpPr>
        <p:spPr bwMode="auto">
          <a:xfrm>
            <a:off x="1273257" y="3491970"/>
            <a:ext cx="60247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 is a machine           of second class </a:t>
            </a:r>
          </a:p>
        </p:txBody>
      </p:sp>
      <p:graphicFrame>
        <p:nvGraphicFramePr>
          <p:cNvPr id="882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42461"/>
              </p:ext>
            </p:extLst>
          </p:nvPr>
        </p:nvGraphicFramePr>
        <p:xfrm>
          <a:off x="4133850" y="344369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5" imgW="723600" imgH="571320" progId="Equation.3">
                  <p:embed/>
                </p:oleObj>
              </mc:Choice>
              <mc:Fallback>
                <p:oleObj name="Equation" r:id="rId5" imgW="723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344369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5" name="Text Box 7"/>
          <p:cNvSpPr txBox="1">
            <a:spLocks noChangeArrowheads="1"/>
          </p:cNvSpPr>
          <p:nvPr/>
        </p:nvSpPr>
        <p:spPr bwMode="auto">
          <a:xfrm>
            <a:off x="1143000" y="4267200"/>
            <a:ext cx="2122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such that:      </a:t>
            </a:r>
          </a:p>
        </p:txBody>
      </p:sp>
      <p:graphicFrame>
        <p:nvGraphicFramePr>
          <p:cNvPr id="882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920601"/>
              </p:ext>
            </p:extLst>
          </p:nvPr>
        </p:nvGraphicFramePr>
        <p:xfrm>
          <a:off x="3466714" y="42672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7" imgW="3288960" imgH="571320" progId="Equation.3">
                  <p:embed/>
                </p:oleObj>
              </mc:Choice>
              <mc:Fallback>
                <p:oleObj name="Equation" r:id="rId7" imgW="32889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714" y="4267200"/>
                        <a:ext cx="328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7" name="Text Box 9"/>
          <p:cNvSpPr txBox="1">
            <a:spLocks noChangeArrowheads="1"/>
          </p:cNvSpPr>
          <p:nvPr/>
        </p:nvSpPr>
        <p:spPr bwMode="auto">
          <a:xfrm>
            <a:off x="3343113" y="5181600"/>
            <a:ext cx="2305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99"/>
                </a:solidFill>
              </a:rPr>
              <a:t>And vice-versa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Power of Classes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089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1190625"/>
            <a:ext cx="7191375" cy="5419437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Simulation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380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635</Words>
  <Application>Microsoft Office PowerPoint</Application>
  <PresentationFormat>A4 Paper (210x297 mm)</PresentationFormat>
  <Paragraphs>161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PowerPoint Presentation</vt:lpstr>
      <vt:lpstr>Variations of the Standard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Turing Machines with Stay-Option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Semi-Infinite Tape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Off-Line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227</cp:revision>
  <dcterms:created xsi:type="dcterms:W3CDTF">2006-08-16T00:00:00Z</dcterms:created>
  <dcterms:modified xsi:type="dcterms:W3CDTF">2019-01-16T02:38:22Z</dcterms:modified>
</cp:coreProperties>
</file>