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75" r:id="rId2"/>
    <p:sldId id="307" r:id="rId3"/>
    <p:sldId id="376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66" r:id="rId26"/>
    <p:sldId id="367" r:id="rId27"/>
    <p:sldId id="368" r:id="rId28"/>
    <p:sldId id="369" r:id="rId29"/>
    <p:sldId id="370" r:id="rId30"/>
    <p:sldId id="371" r:id="rId31"/>
    <p:sldId id="372" r:id="rId32"/>
    <p:sldId id="373" r:id="rId33"/>
    <p:sldId id="374" r:id="rId34"/>
    <p:sldId id="377" r:id="rId35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24" autoAdjust="0"/>
  </p:normalViewPr>
  <p:slideViewPr>
    <p:cSldViewPr>
      <p:cViewPr varScale="1">
        <p:scale>
          <a:sx n="74" d="100"/>
          <a:sy n="74" d="100"/>
        </p:scale>
        <p:origin x="111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6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E927932-3CC5-4169-A404-AD74FE11D690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ED918F41-660B-4607-AE82-CA9EE50FD8E8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493F7F7-CB4F-4FEE-9627-DAE5D94DDBF6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6A55BD0-0D4F-4F49-B540-0EC4D156D137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85361618-8EAF-49F0-8737-EDE37DEDEB06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C496986-AB78-40F2-A4DC-5D58BB4BF232}" type="datetime1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9259A6F8-9941-49E0-8DDE-FF8077C14937}" type="datetime1">
              <a:rPr lang="en-US" smtClean="0"/>
              <a:t>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0CD4E14-99ED-47EA-A87E-3514F161B75B}" type="datetime1">
              <a:rPr lang="en-US" smtClean="0"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9EAA5891-58AF-47EB-B050-0DD5DC5DD724}" type="datetime1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E4129829-0A43-43E0-A30A-29967033C731}" type="datetime1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cid:image001.png@01D36A9D.39CC0CC0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3936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bg1"/>
                </a:solidFill>
              </a:rPr>
              <a:t> </a:t>
            </a:r>
            <a:r>
              <a:rPr lang="en-US" sz="1050" dirty="0" smtClean="0">
                <a:solidFill>
                  <a:schemeClr val="bg1"/>
                </a:solidFill>
              </a:rPr>
              <a:t>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 descr="cid:image003.png@01D22AF0.03BD7030"/>
          <p:cNvPicPr/>
          <p:nvPr userDrawn="1"/>
        </p:nvPicPr>
        <p:blipFill rotWithShape="1">
          <a:blip r:embed="rId13" r:link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23"/>
          <a:stretch/>
        </p:blipFill>
        <p:spPr bwMode="auto">
          <a:xfrm>
            <a:off x="228600" y="6021586"/>
            <a:ext cx="476250" cy="487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rakashp.cs.et@msruas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1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9600"/>
            <a:ext cx="9906000" cy="1470025"/>
          </a:xfrm>
        </p:spPr>
        <p:txBody>
          <a:bodyPr/>
          <a:lstStyle/>
          <a:p>
            <a:r>
              <a:rPr lang="en-IN" sz="3200" b="1" dirty="0" smtClean="0"/>
              <a:t>Course Code: </a:t>
            </a:r>
            <a:r>
              <a:rPr lang="en-GB" sz="3200" dirty="0" smtClean="0"/>
              <a:t>CSC211A</a:t>
            </a: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>Course Title: </a:t>
            </a:r>
            <a:r>
              <a:rPr lang="en-GB" sz="3200" dirty="0" smtClean="0"/>
              <a:t>Formal </a:t>
            </a:r>
            <a:r>
              <a:rPr lang="en-GB" sz="3200" dirty="0"/>
              <a:t>Languages and Automata Theory</a:t>
            </a:r>
            <a:endParaRPr lang="en-IN" sz="32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276600"/>
            <a:ext cx="9753600" cy="2971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smtClean="0"/>
              <a:t>Course Leader: </a:t>
            </a:r>
          </a:p>
          <a:p>
            <a:pPr algn="l"/>
            <a:r>
              <a:rPr lang="en-IN" sz="2000" b="1" dirty="0" smtClean="0"/>
              <a:t>			</a:t>
            </a:r>
            <a:r>
              <a:rPr lang="en-IN" sz="2000" b="1" dirty="0" smtClean="0"/>
              <a:t>	</a:t>
            </a:r>
            <a:r>
              <a:rPr lang="en-IN" sz="3200" dirty="0" smtClean="0"/>
              <a:t>Prakash P</a:t>
            </a:r>
            <a:endParaRPr lang="en-IN" sz="3200" dirty="0" smtClean="0"/>
          </a:p>
          <a:p>
            <a:r>
              <a:rPr lang="en-IN" sz="2800" smtClean="0">
                <a:hlinkClick r:id="rId2"/>
              </a:rPr>
              <a:t>prakashp.cs.et@msruas.ac.in</a:t>
            </a:r>
            <a:endParaRPr lang="en-IN" sz="2800" dirty="0"/>
          </a:p>
          <a:p>
            <a:pPr algn="l"/>
            <a:endParaRPr lang="en-IN" sz="3200" dirty="0" smtClean="0"/>
          </a:p>
          <a:p>
            <a:pPr algn="l"/>
            <a:r>
              <a:rPr lang="en-IN" sz="2000" b="1" dirty="0" smtClean="0"/>
              <a:t>		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0" y="2590800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ea typeface="+mj-ea"/>
                <a:cs typeface="+mj-cs"/>
              </a:rPr>
              <a:t>Lecture 33: Variations of Turing Machines -2</a:t>
            </a:r>
            <a:endParaRPr lang="en-US" sz="28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0787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52" name="Text Box 40"/>
          <p:cNvSpPr txBox="1">
            <a:spLocks noChangeArrowheads="1"/>
          </p:cNvSpPr>
          <p:nvPr/>
        </p:nvSpPr>
        <p:spPr bwMode="auto">
          <a:xfrm>
            <a:off x="3276600" y="152400"/>
            <a:ext cx="379783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Reference </a:t>
            </a:r>
            <a:r>
              <a:rPr lang="en-US" altLang="en-US" sz="4400" dirty="0" smtClean="0"/>
              <a:t>Point</a:t>
            </a:r>
            <a:endParaRPr lang="en-US" alt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646"/>
          <a:stretch/>
        </p:blipFill>
        <p:spPr>
          <a:xfrm>
            <a:off x="1638300" y="1066800"/>
            <a:ext cx="7429500" cy="540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2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Text Box 2"/>
          <p:cNvSpPr txBox="1">
            <a:spLocks noChangeArrowheads="1"/>
          </p:cNvSpPr>
          <p:nvPr/>
        </p:nvSpPr>
        <p:spPr bwMode="auto">
          <a:xfrm>
            <a:off x="609600" y="1447800"/>
            <a:ext cx="1624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>
                <a:solidFill>
                  <a:srgbClr val="FF0000"/>
                </a:solidFill>
              </a:rPr>
              <a:t>Theorem:</a:t>
            </a:r>
          </a:p>
        </p:txBody>
      </p:sp>
      <p:sp>
        <p:nvSpPr>
          <p:cNvPr id="859139" name="Text Box 3"/>
          <p:cNvSpPr txBox="1">
            <a:spLocks noChangeArrowheads="1"/>
          </p:cNvSpPr>
          <p:nvPr/>
        </p:nvSpPr>
        <p:spPr bwMode="auto">
          <a:xfrm>
            <a:off x="1143000" y="1828800"/>
            <a:ext cx="8458200" cy="131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dirty="0"/>
              <a:t>Multi-tape </a:t>
            </a:r>
            <a:r>
              <a:rPr lang="en-US" altLang="en-US" sz="2800" dirty="0" smtClean="0"/>
              <a:t>machines have </a:t>
            </a:r>
            <a:r>
              <a:rPr lang="en-US" altLang="en-US" sz="2800" dirty="0"/>
              <a:t>the same power </a:t>
            </a:r>
            <a:r>
              <a:rPr lang="en-US" altLang="en-US" sz="2800" dirty="0" smtClean="0"/>
              <a:t>with Standard </a:t>
            </a:r>
            <a:r>
              <a:rPr lang="en-US" altLang="en-US" sz="2800" dirty="0"/>
              <a:t>Turing Machines</a:t>
            </a:r>
          </a:p>
        </p:txBody>
      </p:sp>
      <p:sp>
        <p:nvSpPr>
          <p:cNvPr id="4" name="Text Box 48"/>
          <p:cNvSpPr txBox="1">
            <a:spLocks noChangeArrowheads="1"/>
          </p:cNvSpPr>
          <p:nvPr/>
        </p:nvSpPr>
        <p:spPr bwMode="auto">
          <a:xfrm>
            <a:off x="3151669" y="86222"/>
            <a:ext cx="478804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Multitape Machines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458660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Text Box 2"/>
          <p:cNvSpPr txBox="1">
            <a:spLocks noChangeArrowheads="1"/>
          </p:cNvSpPr>
          <p:nvPr/>
        </p:nvSpPr>
        <p:spPr bwMode="auto">
          <a:xfrm>
            <a:off x="649829" y="1154668"/>
            <a:ext cx="59749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</a:rPr>
              <a:t>Same power doesn’t imply same speed:</a:t>
            </a:r>
          </a:p>
        </p:txBody>
      </p:sp>
      <p:sp>
        <p:nvSpPr>
          <p:cNvPr id="860163" name="Text Box 3"/>
          <p:cNvSpPr txBox="1">
            <a:spLocks noChangeArrowheads="1"/>
          </p:cNvSpPr>
          <p:nvPr/>
        </p:nvSpPr>
        <p:spPr bwMode="auto">
          <a:xfrm>
            <a:off x="1977029" y="2245563"/>
            <a:ext cx="16500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Language </a:t>
            </a:r>
          </a:p>
        </p:txBody>
      </p:sp>
      <p:graphicFrame>
        <p:nvGraphicFramePr>
          <p:cNvPr id="8601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067616"/>
              </p:ext>
            </p:extLst>
          </p:nvPr>
        </p:nvGraphicFramePr>
        <p:xfrm>
          <a:off x="4057651" y="2151573"/>
          <a:ext cx="2247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8" name="Equation" r:id="rId3" imgW="2247840" imgH="711000" progId="Equation.3">
                  <p:embed/>
                </p:oleObj>
              </mc:Choice>
              <mc:Fallback>
                <p:oleObj name="Equation" r:id="rId3" imgW="22478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7651" y="2151573"/>
                        <a:ext cx="22479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165" name="Text Box 5"/>
          <p:cNvSpPr txBox="1">
            <a:spLocks noChangeArrowheads="1"/>
          </p:cNvSpPr>
          <p:nvPr/>
        </p:nvSpPr>
        <p:spPr bwMode="auto">
          <a:xfrm>
            <a:off x="5308393" y="3421777"/>
            <a:ext cx="27547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Acceptance Time </a:t>
            </a:r>
          </a:p>
        </p:txBody>
      </p:sp>
      <p:sp>
        <p:nvSpPr>
          <p:cNvPr id="860166" name="Text Box 6"/>
          <p:cNvSpPr txBox="1">
            <a:spLocks noChangeArrowheads="1"/>
          </p:cNvSpPr>
          <p:nvPr/>
        </p:nvSpPr>
        <p:spPr bwMode="auto">
          <a:xfrm>
            <a:off x="1279526" y="4064000"/>
            <a:ext cx="28267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3399"/>
                </a:solidFill>
              </a:rPr>
              <a:t>Standard machine</a:t>
            </a:r>
          </a:p>
        </p:txBody>
      </p:sp>
      <p:sp>
        <p:nvSpPr>
          <p:cNvPr id="860167" name="Text Box 7"/>
          <p:cNvSpPr txBox="1">
            <a:spLocks noChangeArrowheads="1"/>
          </p:cNvSpPr>
          <p:nvPr/>
        </p:nvSpPr>
        <p:spPr bwMode="auto">
          <a:xfrm>
            <a:off x="1295401" y="5334000"/>
            <a:ext cx="28821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3399"/>
                </a:solidFill>
              </a:rPr>
              <a:t>Two-tape machine</a:t>
            </a:r>
          </a:p>
        </p:txBody>
      </p:sp>
      <p:graphicFrame>
        <p:nvGraphicFramePr>
          <p:cNvPr id="860168" name="Object 8"/>
          <p:cNvGraphicFramePr>
            <a:graphicFrameLocks noChangeAspect="1"/>
          </p:cNvGraphicFramePr>
          <p:nvPr/>
        </p:nvGraphicFramePr>
        <p:xfrm>
          <a:off x="6534150" y="3943350"/>
          <a:ext cx="508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9" name="Equation" r:id="rId5" imgW="507960" imgH="609480" progId="Equation.3">
                  <p:embed/>
                </p:oleObj>
              </mc:Choice>
              <mc:Fallback>
                <p:oleObj name="Equation" r:id="rId5" imgW="50796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4150" y="3943350"/>
                        <a:ext cx="508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69" name="Object 9"/>
          <p:cNvGraphicFramePr>
            <a:graphicFrameLocks noChangeAspect="1"/>
          </p:cNvGraphicFramePr>
          <p:nvPr/>
        </p:nvGraphicFramePr>
        <p:xfrm>
          <a:off x="6540501" y="54737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0" name="Equation" r:id="rId7" imgW="291960" imgH="304560" progId="Equation.3">
                  <p:embed/>
                </p:oleObj>
              </mc:Choice>
              <mc:Fallback>
                <p:oleObj name="Equation" r:id="rId7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1" y="54737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48"/>
          <p:cNvSpPr txBox="1">
            <a:spLocks noChangeArrowheads="1"/>
          </p:cNvSpPr>
          <p:nvPr/>
        </p:nvSpPr>
        <p:spPr bwMode="auto">
          <a:xfrm>
            <a:off x="3151669" y="86222"/>
            <a:ext cx="478804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Multitape Machines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069245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11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589323"/>
              </p:ext>
            </p:extLst>
          </p:nvPr>
        </p:nvGraphicFramePr>
        <p:xfrm>
          <a:off x="3556000" y="1039510"/>
          <a:ext cx="2247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0" name="Equation" r:id="rId3" imgW="2247840" imgH="711000" progId="Equation.3">
                  <p:embed/>
                </p:oleObj>
              </mc:Choice>
              <mc:Fallback>
                <p:oleObj name="Equation" r:id="rId3" imgW="22478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0" y="1039510"/>
                        <a:ext cx="22479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1187" name="Text Box 3"/>
          <p:cNvSpPr txBox="1">
            <a:spLocks noChangeArrowheads="1"/>
          </p:cNvSpPr>
          <p:nvPr/>
        </p:nvSpPr>
        <p:spPr bwMode="auto">
          <a:xfrm>
            <a:off x="381001" y="1219200"/>
            <a:ext cx="29229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3399"/>
                </a:solidFill>
              </a:rPr>
              <a:t>Standard machine:</a:t>
            </a:r>
          </a:p>
        </p:txBody>
      </p:sp>
      <p:sp>
        <p:nvSpPr>
          <p:cNvPr id="861188" name="Text Box 4"/>
          <p:cNvSpPr txBox="1">
            <a:spLocks noChangeArrowheads="1"/>
          </p:cNvSpPr>
          <p:nvPr/>
        </p:nvSpPr>
        <p:spPr bwMode="auto">
          <a:xfrm>
            <a:off x="2438400" y="2057400"/>
            <a:ext cx="45853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Go back and forth         times   </a:t>
            </a:r>
          </a:p>
        </p:txBody>
      </p:sp>
      <p:graphicFrame>
        <p:nvGraphicFramePr>
          <p:cNvPr id="8611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530885"/>
              </p:ext>
            </p:extLst>
          </p:nvPr>
        </p:nvGraphicFramePr>
        <p:xfrm>
          <a:off x="5334000" y="1852940"/>
          <a:ext cx="46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1" name="Equation" r:id="rId5" imgW="469800" imgH="571320" progId="Equation.3">
                  <p:embed/>
                </p:oleObj>
              </mc:Choice>
              <mc:Fallback>
                <p:oleObj name="Equation" r:id="rId5" imgW="4698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852940"/>
                        <a:ext cx="469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1190" name="Text Box 6"/>
          <p:cNvSpPr txBox="1">
            <a:spLocks noChangeArrowheads="1"/>
          </p:cNvSpPr>
          <p:nvPr/>
        </p:nvSpPr>
        <p:spPr bwMode="auto">
          <a:xfrm>
            <a:off x="509360" y="2976890"/>
            <a:ext cx="29783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3399"/>
                </a:solidFill>
              </a:rPr>
              <a:t>Two-tape machine:</a:t>
            </a:r>
          </a:p>
        </p:txBody>
      </p:sp>
      <p:sp>
        <p:nvSpPr>
          <p:cNvPr id="861191" name="Text Box 7"/>
          <p:cNvSpPr txBox="1">
            <a:spLocks noChangeArrowheads="1"/>
          </p:cNvSpPr>
          <p:nvPr/>
        </p:nvSpPr>
        <p:spPr bwMode="auto">
          <a:xfrm>
            <a:off x="1518635" y="3623330"/>
            <a:ext cx="30380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Copy         to tape 2 </a:t>
            </a:r>
          </a:p>
        </p:txBody>
      </p:sp>
      <p:graphicFrame>
        <p:nvGraphicFramePr>
          <p:cNvPr id="8611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1607852"/>
              </p:ext>
            </p:extLst>
          </p:nvPr>
        </p:nvGraphicFramePr>
        <p:xfrm>
          <a:off x="2491861" y="3513127"/>
          <a:ext cx="508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2" name="Equation" r:id="rId7" imgW="507960" imgH="609480" progId="Equation.3">
                  <p:embed/>
                </p:oleObj>
              </mc:Choice>
              <mc:Fallback>
                <p:oleObj name="Equation" r:id="rId7" imgW="50796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1861" y="3513127"/>
                        <a:ext cx="508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1193" name="Text Box 9"/>
          <p:cNvSpPr txBox="1">
            <a:spLocks noChangeArrowheads="1"/>
          </p:cNvSpPr>
          <p:nvPr/>
        </p:nvSpPr>
        <p:spPr bwMode="auto">
          <a:xfrm>
            <a:off x="1472660" y="4787900"/>
            <a:ext cx="31299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Leave        on tape 1 </a:t>
            </a:r>
          </a:p>
        </p:txBody>
      </p:sp>
      <p:graphicFrame>
        <p:nvGraphicFramePr>
          <p:cNvPr id="8611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348972"/>
              </p:ext>
            </p:extLst>
          </p:nvPr>
        </p:nvGraphicFramePr>
        <p:xfrm>
          <a:off x="2518526" y="4636760"/>
          <a:ext cx="5191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3" name="Equation" r:id="rId9" imgW="520560" imgH="609480" progId="Equation.3">
                  <p:embed/>
                </p:oleObj>
              </mc:Choice>
              <mc:Fallback>
                <p:oleObj name="Equation" r:id="rId9" imgW="52056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8526" y="4636760"/>
                        <a:ext cx="5191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1195" name="Text Box 11"/>
          <p:cNvSpPr txBox="1">
            <a:spLocks noChangeArrowheads="1"/>
          </p:cNvSpPr>
          <p:nvPr/>
        </p:nvSpPr>
        <p:spPr bwMode="auto">
          <a:xfrm>
            <a:off x="1524001" y="5791200"/>
            <a:ext cx="41434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Compare tape 1 and tape 2</a:t>
            </a:r>
          </a:p>
        </p:txBody>
      </p:sp>
      <p:graphicFrame>
        <p:nvGraphicFramePr>
          <p:cNvPr id="86119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161894"/>
              </p:ext>
            </p:extLst>
          </p:nvPr>
        </p:nvGraphicFramePr>
        <p:xfrm>
          <a:off x="6248400" y="3885078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4"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885078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1197" name="Text Box 13"/>
          <p:cNvSpPr txBox="1">
            <a:spLocks noChangeArrowheads="1"/>
          </p:cNvSpPr>
          <p:nvPr/>
        </p:nvSpPr>
        <p:spPr bwMode="auto">
          <a:xfrm>
            <a:off x="5932670" y="3753395"/>
            <a:ext cx="15712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(     steps)</a:t>
            </a:r>
          </a:p>
        </p:txBody>
      </p:sp>
      <p:graphicFrame>
        <p:nvGraphicFramePr>
          <p:cNvPr id="86119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755125"/>
              </p:ext>
            </p:extLst>
          </p:nvPr>
        </p:nvGraphicFramePr>
        <p:xfrm>
          <a:off x="6237667" y="4829314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5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667" y="4829314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1199" name="Text Box 15"/>
          <p:cNvSpPr txBox="1">
            <a:spLocks noChangeArrowheads="1"/>
          </p:cNvSpPr>
          <p:nvPr/>
        </p:nvSpPr>
        <p:spPr bwMode="auto">
          <a:xfrm>
            <a:off x="5932670" y="4707404"/>
            <a:ext cx="15712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(     steps)</a:t>
            </a:r>
          </a:p>
        </p:txBody>
      </p:sp>
      <p:graphicFrame>
        <p:nvGraphicFramePr>
          <p:cNvPr id="86120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507872"/>
              </p:ext>
            </p:extLst>
          </p:nvPr>
        </p:nvGraphicFramePr>
        <p:xfrm>
          <a:off x="6325720" y="582169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6"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5720" y="582169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1201" name="Text Box 17"/>
          <p:cNvSpPr txBox="1">
            <a:spLocks noChangeArrowheads="1"/>
          </p:cNvSpPr>
          <p:nvPr/>
        </p:nvSpPr>
        <p:spPr bwMode="auto">
          <a:xfrm>
            <a:off x="5984914" y="5699780"/>
            <a:ext cx="15712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(    </a:t>
            </a:r>
            <a:r>
              <a:rPr lang="en-US" altLang="en-US" sz="2800" dirty="0" smtClean="0"/>
              <a:t> steps</a:t>
            </a:r>
            <a:r>
              <a:rPr lang="en-US" altLang="en-US" sz="2800" dirty="0"/>
              <a:t>)</a:t>
            </a:r>
          </a:p>
        </p:txBody>
      </p:sp>
      <p:sp>
        <p:nvSpPr>
          <p:cNvPr id="18" name="Text Box 48"/>
          <p:cNvSpPr txBox="1">
            <a:spLocks noChangeArrowheads="1"/>
          </p:cNvSpPr>
          <p:nvPr/>
        </p:nvSpPr>
        <p:spPr bwMode="auto">
          <a:xfrm>
            <a:off x="3151669" y="86222"/>
            <a:ext cx="478804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Multitape Machines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685727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Multi-Dimensional </a:t>
            </a:r>
            <a:r>
              <a:rPr lang="en-US" altLang="en-US" dirty="0"/>
              <a:t>Turing Machines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1233487"/>
            <a:ext cx="7712740" cy="501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98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Text Box 2"/>
          <p:cNvSpPr txBox="1">
            <a:spLocks noChangeArrowheads="1"/>
          </p:cNvSpPr>
          <p:nvPr/>
        </p:nvSpPr>
        <p:spPr bwMode="auto">
          <a:xfrm>
            <a:off x="908302" y="1295400"/>
            <a:ext cx="8311898" cy="131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dirty="0"/>
              <a:t>Multidimensional machines </a:t>
            </a:r>
            <a:r>
              <a:rPr lang="en-US" altLang="en-US" sz="2800" dirty="0" smtClean="0"/>
              <a:t>simulate Standard </a:t>
            </a:r>
            <a:r>
              <a:rPr lang="en-US" altLang="en-US" sz="2800" dirty="0"/>
              <a:t>machines:</a:t>
            </a:r>
          </a:p>
        </p:txBody>
      </p:sp>
      <p:sp>
        <p:nvSpPr>
          <p:cNvPr id="863235" name="Text Box 3"/>
          <p:cNvSpPr txBox="1">
            <a:spLocks noChangeArrowheads="1"/>
          </p:cNvSpPr>
          <p:nvPr/>
        </p:nvSpPr>
        <p:spPr bwMode="auto">
          <a:xfrm>
            <a:off x="2727326" y="3683000"/>
            <a:ext cx="29803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</a:rPr>
              <a:t>Use one dimension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Multi-Dimensional Turing Machines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80206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Text Box 2"/>
          <p:cNvSpPr txBox="1">
            <a:spLocks noChangeArrowheads="1"/>
          </p:cNvSpPr>
          <p:nvPr/>
        </p:nvSpPr>
        <p:spPr bwMode="auto">
          <a:xfrm>
            <a:off x="533400" y="1588531"/>
            <a:ext cx="8334656" cy="131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dirty="0"/>
              <a:t>Standard machines </a:t>
            </a:r>
            <a:r>
              <a:rPr lang="en-US" altLang="en-US" sz="2800" dirty="0" smtClean="0"/>
              <a:t>simulate Multidimensional </a:t>
            </a:r>
            <a:r>
              <a:rPr lang="en-US" altLang="en-US" sz="2800" dirty="0"/>
              <a:t>machines:</a:t>
            </a:r>
          </a:p>
        </p:txBody>
      </p:sp>
      <p:sp>
        <p:nvSpPr>
          <p:cNvPr id="864259" name="Text Box 3"/>
          <p:cNvSpPr txBox="1">
            <a:spLocks noChangeArrowheads="1"/>
          </p:cNvSpPr>
          <p:nvPr/>
        </p:nvSpPr>
        <p:spPr bwMode="auto">
          <a:xfrm>
            <a:off x="990601" y="2971800"/>
            <a:ext cx="29229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3399"/>
                </a:solidFill>
              </a:rPr>
              <a:t>Standard machine:</a:t>
            </a:r>
          </a:p>
        </p:txBody>
      </p:sp>
      <p:sp>
        <p:nvSpPr>
          <p:cNvPr id="864260" name="Text Box 4"/>
          <p:cNvSpPr txBox="1">
            <a:spLocks noChangeArrowheads="1"/>
          </p:cNvSpPr>
          <p:nvPr/>
        </p:nvSpPr>
        <p:spPr bwMode="auto">
          <a:xfrm>
            <a:off x="2590801" y="3657600"/>
            <a:ext cx="33435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dirty="0"/>
              <a:t> </a:t>
            </a:r>
            <a:r>
              <a:rPr lang="en-US" altLang="en-US" sz="2800" dirty="0"/>
              <a:t>Use a two track tape</a:t>
            </a:r>
          </a:p>
        </p:txBody>
      </p:sp>
      <p:sp>
        <p:nvSpPr>
          <p:cNvPr id="864261" name="Text Box 5"/>
          <p:cNvSpPr txBox="1">
            <a:spLocks noChangeArrowheads="1"/>
          </p:cNvSpPr>
          <p:nvPr/>
        </p:nvSpPr>
        <p:spPr bwMode="auto">
          <a:xfrm>
            <a:off x="2553238" y="4180820"/>
            <a:ext cx="443236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en-US" altLang="en-US" dirty="0"/>
              <a:t> </a:t>
            </a:r>
            <a:r>
              <a:rPr lang="en-US" altLang="en-US" sz="2800" dirty="0"/>
              <a:t>Store symbols in track 1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altLang="en-US" sz="2800" dirty="0"/>
              <a:t> Store coordinates in track 2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Multi-Dimensional Turing Machines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57996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322" name="Text Box 42"/>
          <p:cNvSpPr txBox="1">
            <a:spLocks noChangeArrowheads="1"/>
          </p:cNvSpPr>
          <p:nvPr/>
        </p:nvSpPr>
        <p:spPr bwMode="auto">
          <a:xfrm>
            <a:off x="2144895" y="135979"/>
            <a:ext cx="623106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Two-dimensional </a:t>
            </a:r>
            <a:r>
              <a:rPr lang="en-US" altLang="en-US" sz="4400" dirty="0" smtClean="0"/>
              <a:t>Machine</a:t>
            </a:r>
            <a:endParaRPr lang="en-US" alt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1066799"/>
            <a:ext cx="7737986" cy="539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247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Text Box 2"/>
          <p:cNvSpPr txBox="1">
            <a:spLocks noChangeArrowheads="1"/>
          </p:cNvSpPr>
          <p:nvPr/>
        </p:nvSpPr>
        <p:spPr bwMode="auto">
          <a:xfrm>
            <a:off x="1170951" y="1600200"/>
            <a:ext cx="39608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Repeat for each transition</a:t>
            </a:r>
          </a:p>
        </p:txBody>
      </p:sp>
      <p:sp>
        <p:nvSpPr>
          <p:cNvPr id="866307" name="Text Box 3"/>
          <p:cNvSpPr txBox="1">
            <a:spLocks noChangeArrowheads="1"/>
          </p:cNvSpPr>
          <p:nvPr/>
        </p:nvSpPr>
        <p:spPr bwMode="auto">
          <a:xfrm>
            <a:off x="1828801" y="2286000"/>
            <a:ext cx="594175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en-US" altLang="en-US" dirty="0"/>
              <a:t> </a:t>
            </a:r>
            <a:r>
              <a:rPr lang="en-US" altLang="en-US" sz="2800" dirty="0"/>
              <a:t>Update current symbol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altLang="en-US" sz="2800" dirty="0"/>
              <a:t> Compute coordinates of next position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altLang="en-US" sz="2800" dirty="0"/>
              <a:t> Go to new position</a:t>
            </a:r>
          </a:p>
        </p:txBody>
      </p:sp>
      <p:sp>
        <p:nvSpPr>
          <p:cNvPr id="866308" name="Text Box 4"/>
          <p:cNvSpPr txBox="1">
            <a:spLocks noChangeArrowheads="1"/>
          </p:cNvSpPr>
          <p:nvPr/>
        </p:nvSpPr>
        <p:spPr bwMode="auto">
          <a:xfrm>
            <a:off x="2514600" y="273853"/>
            <a:ext cx="437158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Standard M</a:t>
            </a:r>
            <a:r>
              <a:rPr lang="en-US" altLang="en-US" sz="4400" dirty="0" smtClean="0"/>
              <a:t>achine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350650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0" name="Text Box 2"/>
          <p:cNvSpPr txBox="1">
            <a:spLocks noChangeArrowheads="1"/>
          </p:cNvSpPr>
          <p:nvPr/>
        </p:nvSpPr>
        <p:spPr bwMode="auto">
          <a:xfrm>
            <a:off x="1143000" y="2362200"/>
            <a:ext cx="7848600" cy="131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dirty="0" smtClean="0"/>
              <a:t>Multi Dimensional Machines have </a:t>
            </a:r>
            <a:r>
              <a:rPr lang="en-US" altLang="en-US" sz="2800" dirty="0"/>
              <a:t>the same </a:t>
            </a:r>
            <a:r>
              <a:rPr lang="en-US" altLang="en-US" sz="2800" dirty="0" smtClean="0"/>
              <a:t>power with </a:t>
            </a:r>
            <a:r>
              <a:rPr lang="en-US" altLang="en-US" sz="2800" dirty="0"/>
              <a:t>Standard Turing Machines</a:t>
            </a:r>
          </a:p>
        </p:txBody>
      </p:sp>
      <p:sp>
        <p:nvSpPr>
          <p:cNvPr id="867331" name="Text Box 3"/>
          <p:cNvSpPr txBox="1">
            <a:spLocks noChangeArrowheads="1"/>
          </p:cNvSpPr>
          <p:nvPr/>
        </p:nvSpPr>
        <p:spPr bwMode="auto">
          <a:xfrm>
            <a:off x="3810000" y="304800"/>
            <a:ext cx="225632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Theorem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48405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session, student will be able to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Explain off-line machines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Describe </a:t>
            </a:r>
            <a:r>
              <a:rPr lang="en-US" dirty="0" err="1" smtClean="0"/>
              <a:t>multitape</a:t>
            </a:r>
            <a:r>
              <a:rPr lang="en-US" dirty="0" smtClean="0"/>
              <a:t> Turing machines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Understand multi-dimensional Turing machines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Explain non-deterministic </a:t>
            </a:r>
            <a:r>
              <a:rPr lang="en-US" dirty="0"/>
              <a:t>Turing </a:t>
            </a:r>
            <a:r>
              <a:rPr lang="en-US" dirty="0" smtClean="0"/>
              <a:t>machines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Describe deterministic </a:t>
            </a:r>
            <a:r>
              <a:rPr lang="en-US" dirty="0"/>
              <a:t>Turing </a:t>
            </a:r>
            <a:r>
              <a:rPr lang="en-US" dirty="0" smtClean="0"/>
              <a:t>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457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-7937"/>
            <a:ext cx="8915400" cy="1143000"/>
          </a:xfrm>
        </p:spPr>
        <p:txBody>
          <a:bodyPr/>
          <a:lstStyle/>
          <a:p>
            <a:r>
              <a:rPr lang="en-US" altLang="en-US" dirty="0" smtClean="0"/>
              <a:t>Nondeterministic </a:t>
            </a:r>
            <a:r>
              <a:rPr lang="en-US" altLang="en-US" dirty="0"/>
              <a:t>Turing Machines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1304925"/>
            <a:ext cx="57816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95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4" y="866775"/>
            <a:ext cx="7553325" cy="5628378"/>
          </a:xfrm>
          <a:prstGeom prst="rect">
            <a:avLst/>
          </a:prstGeom>
        </p:spPr>
      </p:pic>
      <p:sp>
        <p:nvSpPr>
          <p:cNvPr id="62" name="Rectangle 2"/>
          <p:cNvSpPr txBox="1">
            <a:spLocks noChangeArrowheads="1"/>
          </p:cNvSpPr>
          <p:nvPr/>
        </p:nvSpPr>
        <p:spPr>
          <a:xfrm>
            <a:off x="838200" y="-7937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NonDeterministic Turing Machines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67037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1033462"/>
            <a:ext cx="7737832" cy="5443538"/>
          </a:xfrm>
          <a:prstGeom prst="rect">
            <a:avLst/>
          </a:prstGeom>
        </p:spPr>
      </p:pic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838200" y="-7937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NonDeterministic Turing Machines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2024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Text Box 2"/>
          <p:cNvSpPr txBox="1">
            <a:spLocks noChangeArrowheads="1"/>
          </p:cNvSpPr>
          <p:nvPr/>
        </p:nvSpPr>
        <p:spPr bwMode="auto">
          <a:xfrm>
            <a:off x="381000" y="1600200"/>
            <a:ext cx="8686800" cy="131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dirty="0" smtClean="0"/>
              <a:t>Non-Deterministic </a:t>
            </a:r>
            <a:r>
              <a:rPr lang="en-US" altLang="en-US" sz="2800" dirty="0"/>
              <a:t>Machines </a:t>
            </a:r>
            <a:r>
              <a:rPr lang="en-US" altLang="en-US" sz="2800" dirty="0" smtClean="0"/>
              <a:t>simulate Standard </a:t>
            </a:r>
            <a:r>
              <a:rPr lang="en-US" altLang="en-US" sz="2800" dirty="0"/>
              <a:t>(deterministic) Machines:</a:t>
            </a:r>
          </a:p>
        </p:txBody>
      </p:sp>
      <p:sp>
        <p:nvSpPr>
          <p:cNvPr id="871427" name="Text Box 3"/>
          <p:cNvSpPr txBox="1">
            <a:spLocks noChangeArrowheads="1"/>
          </p:cNvSpPr>
          <p:nvPr/>
        </p:nvSpPr>
        <p:spPr bwMode="auto">
          <a:xfrm>
            <a:off x="1066800" y="3200400"/>
            <a:ext cx="82296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dirty="0">
                <a:solidFill>
                  <a:srgbClr val="FF0000"/>
                </a:solidFill>
              </a:rPr>
              <a:t>Every deterministic machine </a:t>
            </a:r>
            <a:r>
              <a:rPr lang="en-US" altLang="en-US" sz="2800" dirty="0" smtClean="0">
                <a:solidFill>
                  <a:srgbClr val="FF0000"/>
                </a:solidFill>
              </a:rPr>
              <a:t>is </a:t>
            </a:r>
            <a:r>
              <a:rPr lang="en-US" altLang="en-US" sz="2800" dirty="0">
                <a:solidFill>
                  <a:srgbClr val="FF0000"/>
                </a:solidFill>
              </a:rPr>
              <a:t>also </a:t>
            </a:r>
            <a:r>
              <a:rPr lang="en-US" altLang="en-US" sz="2800" dirty="0" smtClean="0">
                <a:solidFill>
                  <a:srgbClr val="FF0000"/>
                </a:solidFill>
              </a:rPr>
              <a:t>a nondeterministic </a:t>
            </a:r>
            <a:r>
              <a:rPr lang="en-US" altLang="en-US" sz="2800" dirty="0">
                <a:solidFill>
                  <a:srgbClr val="FF0000"/>
                </a:solidFill>
              </a:rPr>
              <a:t>machine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838200" y="-7937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NonDeterministic Turing Machines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31663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Text Box 2"/>
          <p:cNvSpPr txBox="1">
            <a:spLocks noChangeArrowheads="1"/>
          </p:cNvSpPr>
          <p:nvPr/>
        </p:nvSpPr>
        <p:spPr bwMode="auto">
          <a:xfrm>
            <a:off x="842493" y="1600200"/>
            <a:ext cx="784430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dirty="0"/>
              <a:t>Deterministic machines </a:t>
            </a:r>
            <a:r>
              <a:rPr lang="en-US" altLang="en-US" sz="2800" dirty="0" smtClean="0"/>
              <a:t>simulate Non-Deterministic </a:t>
            </a:r>
            <a:r>
              <a:rPr lang="en-US" altLang="en-US" sz="2800" dirty="0"/>
              <a:t>machines:</a:t>
            </a:r>
          </a:p>
        </p:txBody>
      </p:sp>
      <p:sp>
        <p:nvSpPr>
          <p:cNvPr id="872451" name="Text Box 3"/>
          <p:cNvSpPr txBox="1">
            <a:spLocks noChangeArrowheads="1"/>
          </p:cNvSpPr>
          <p:nvPr/>
        </p:nvSpPr>
        <p:spPr bwMode="auto">
          <a:xfrm>
            <a:off x="838200" y="3886200"/>
            <a:ext cx="6015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Keeps track of all possible computations</a:t>
            </a:r>
          </a:p>
        </p:txBody>
      </p:sp>
      <p:sp>
        <p:nvSpPr>
          <p:cNvPr id="872452" name="Text Box 4"/>
          <p:cNvSpPr txBox="1">
            <a:spLocks noChangeArrowheads="1"/>
          </p:cNvSpPr>
          <p:nvPr/>
        </p:nvSpPr>
        <p:spPr bwMode="auto">
          <a:xfrm>
            <a:off x="838200" y="3048000"/>
            <a:ext cx="35587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3399"/>
                </a:solidFill>
              </a:rPr>
              <a:t>Deterministic machine: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38200" y="-7937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Deterministic Turing Machines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9260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4" y="1190625"/>
            <a:ext cx="5895975" cy="5349630"/>
          </a:xfrm>
          <a:prstGeom prst="rect">
            <a:avLst/>
          </a:prstGeom>
        </p:spPr>
      </p:pic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838200" y="-7937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NonDeterministic Turing Machines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471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537" y="838200"/>
            <a:ext cx="6138863" cy="5807342"/>
          </a:xfrm>
          <a:prstGeom prst="rect">
            <a:avLst/>
          </a:prstGeom>
        </p:spPr>
      </p:pic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838200" y="-7937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NonDeterministic Turing Machines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29929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Text Box 2"/>
          <p:cNvSpPr txBox="1">
            <a:spLocks noChangeArrowheads="1"/>
          </p:cNvSpPr>
          <p:nvPr/>
        </p:nvSpPr>
        <p:spPr bwMode="auto">
          <a:xfrm>
            <a:off x="1143001" y="2895600"/>
            <a:ext cx="61841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dirty="0"/>
              <a:t> </a:t>
            </a:r>
            <a:r>
              <a:rPr lang="en-US" altLang="en-US" sz="2800" dirty="0"/>
              <a:t>Keeps track of all possible computations</a:t>
            </a:r>
          </a:p>
        </p:txBody>
      </p:sp>
      <p:sp>
        <p:nvSpPr>
          <p:cNvPr id="875523" name="Text Box 3"/>
          <p:cNvSpPr txBox="1">
            <a:spLocks noChangeArrowheads="1"/>
          </p:cNvSpPr>
          <p:nvPr/>
        </p:nvSpPr>
        <p:spPr bwMode="auto">
          <a:xfrm>
            <a:off x="533400" y="1828800"/>
            <a:ext cx="35587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3399"/>
                </a:solidFill>
              </a:rPr>
              <a:t>Deterministic machine:</a:t>
            </a:r>
          </a:p>
        </p:txBody>
      </p:sp>
      <p:sp>
        <p:nvSpPr>
          <p:cNvPr id="875524" name="Text Box 4"/>
          <p:cNvSpPr txBox="1">
            <a:spLocks noChangeArrowheads="1"/>
          </p:cNvSpPr>
          <p:nvPr/>
        </p:nvSpPr>
        <p:spPr bwMode="auto">
          <a:xfrm>
            <a:off x="3581400" y="152400"/>
            <a:ext cx="26304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Simulation</a:t>
            </a:r>
          </a:p>
        </p:txBody>
      </p:sp>
      <p:sp>
        <p:nvSpPr>
          <p:cNvPr id="875525" name="Text Box 5"/>
          <p:cNvSpPr txBox="1">
            <a:spLocks noChangeArrowheads="1"/>
          </p:cNvSpPr>
          <p:nvPr/>
        </p:nvSpPr>
        <p:spPr bwMode="auto">
          <a:xfrm>
            <a:off x="1203324" y="4140201"/>
            <a:ext cx="786447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dirty="0"/>
              <a:t> </a:t>
            </a:r>
            <a:r>
              <a:rPr lang="en-US" altLang="en-US" sz="2800" dirty="0"/>
              <a:t>Stores computations in </a:t>
            </a:r>
            <a:r>
              <a:rPr lang="en-US" altLang="en-US" sz="2800" dirty="0" smtClean="0"/>
              <a:t>a   </a:t>
            </a:r>
            <a:r>
              <a:rPr lang="en-US" altLang="en-US" sz="2800" dirty="0"/>
              <a:t>two-dimensional tape</a:t>
            </a:r>
          </a:p>
        </p:txBody>
      </p:sp>
    </p:spTree>
    <p:extLst>
      <p:ext uri="{BB962C8B-B14F-4D97-AF65-F5344CB8AC3E}">
        <p14:creationId xmlns:p14="http://schemas.microsoft.com/office/powerpoint/2010/main" val="3100306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72" name="Text Box 28"/>
          <p:cNvSpPr txBox="1">
            <a:spLocks noChangeArrowheads="1"/>
          </p:cNvSpPr>
          <p:nvPr/>
        </p:nvSpPr>
        <p:spPr bwMode="auto">
          <a:xfrm>
            <a:off x="2362200" y="152400"/>
            <a:ext cx="650588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Non-Deterministic Machine</a:t>
            </a:r>
            <a:endParaRPr lang="en-US" alt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1123950"/>
            <a:ext cx="667702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04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652" name="Text Box 84"/>
          <p:cNvSpPr txBox="1">
            <a:spLocks noChangeArrowheads="1"/>
          </p:cNvSpPr>
          <p:nvPr/>
        </p:nvSpPr>
        <p:spPr bwMode="auto">
          <a:xfrm>
            <a:off x="2667001" y="0"/>
            <a:ext cx="650588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Non-Deterministic Machine</a:t>
            </a:r>
            <a:endParaRPr lang="en-US" alt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1090611"/>
            <a:ext cx="7733136" cy="539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351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Off-Line </a:t>
            </a:r>
            <a:r>
              <a:rPr lang="en-US" dirty="0"/>
              <a:t>Machines</a:t>
            </a:r>
          </a:p>
          <a:p>
            <a:r>
              <a:rPr lang="en-US" dirty="0"/>
              <a:t>Multitape Turing Machines</a:t>
            </a:r>
          </a:p>
          <a:p>
            <a:r>
              <a:rPr lang="en-US" dirty="0"/>
              <a:t>Multi-Dimensional Turing Machines</a:t>
            </a:r>
          </a:p>
          <a:p>
            <a:r>
              <a:rPr lang="en-US" dirty="0"/>
              <a:t>NonDeterministic Turing Machines</a:t>
            </a:r>
          </a:p>
          <a:p>
            <a:r>
              <a:rPr lang="en-US" dirty="0"/>
              <a:t>Deterministic Turing Machines</a:t>
            </a:r>
          </a:p>
        </p:txBody>
      </p:sp>
    </p:spTree>
    <p:extLst>
      <p:ext uri="{BB962C8B-B14F-4D97-AF65-F5344CB8AC3E}">
        <p14:creationId xmlns:p14="http://schemas.microsoft.com/office/powerpoint/2010/main" val="2961638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Text Box 2"/>
          <p:cNvSpPr txBox="1">
            <a:spLocks noChangeArrowheads="1"/>
          </p:cNvSpPr>
          <p:nvPr/>
        </p:nvSpPr>
        <p:spPr bwMode="auto">
          <a:xfrm>
            <a:off x="914401" y="1828801"/>
            <a:ext cx="6072688" cy="131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dirty="0">
                <a:solidFill>
                  <a:srgbClr val="FF0000"/>
                </a:solidFill>
              </a:rPr>
              <a:t>Repeat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altLang="en-US" sz="2800" dirty="0"/>
              <a:t> Execute a step in each </a:t>
            </a:r>
            <a:r>
              <a:rPr lang="en-US" altLang="en-US" sz="2800" dirty="0" smtClean="0"/>
              <a:t>computation</a:t>
            </a:r>
            <a:endParaRPr lang="en-US" altLang="en-US" sz="2800" dirty="0"/>
          </a:p>
        </p:txBody>
      </p:sp>
      <p:sp>
        <p:nvSpPr>
          <p:cNvPr id="878595" name="Text Box 3"/>
          <p:cNvSpPr txBox="1">
            <a:spLocks noChangeArrowheads="1"/>
          </p:cNvSpPr>
          <p:nvPr/>
        </p:nvSpPr>
        <p:spPr bwMode="auto">
          <a:xfrm>
            <a:off x="1371600" y="3429001"/>
            <a:ext cx="82296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en-US" altLang="en-US" dirty="0"/>
              <a:t> </a:t>
            </a:r>
            <a:r>
              <a:rPr lang="en-US" altLang="en-US" sz="2800" dirty="0"/>
              <a:t>If there are two or more </a:t>
            </a:r>
            <a:r>
              <a:rPr lang="en-US" altLang="en-US" sz="2800" dirty="0" smtClean="0"/>
              <a:t>choices   </a:t>
            </a:r>
            <a:r>
              <a:rPr lang="en-US" altLang="en-US" sz="2800" dirty="0"/>
              <a:t>in current computation:</a:t>
            </a:r>
          </a:p>
          <a:p>
            <a:pPr>
              <a:lnSpc>
                <a:spcPct val="150000"/>
              </a:lnSpc>
            </a:pPr>
            <a:r>
              <a:rPr lang="en-US" altLang="en-US" sz="2800" dirty="0"/>
              <a:t>       </a:t>
            </a:r>
            <a:r>
              <a:rPr lang="en-US" altLang="en-US" sz="2800" dirty="0">
                <a:solidFill>
                  <a:srgbClr val="FF3399"/>
                </a:solidFill>
              </a:rPr>
              <a:t>1. Replicate configuration</a:t>
            </a:r>
          </a:p>
          <a:p>
            <a:pPr>
              <a:lnSpc>
                <a:spcPct val="150000"/>
              </a:lnSpc>
            </a:pPr>
            <a:r>
              <a:rPr lang="en-US" altLang="en-US" sz="2800" dirty="0">
                <a:solidFill>
                  <a:srgbClr val="FF3399"/>
                </a:solidFill>
              </a:rPr>
              <a:t>       2. Change the state in the replica</a:t>
            </a:r>
            <a:r>
              <a:rPr lang="en-US" altLang="en-US" sz="2800" dirty="0"/>
              <a:t> </a:t>
            </a:r>
          </a:p>
        </p:txBody>
      </p:sp>
      <p:sp>
        <p:nvSpPr>
          <p:cNvPr id="4" name="Text Box 84"/>
          <p:cNvSpPr txBox="1">
            <a:spLocks noChangeArrowheads="1"/>
          </p:cNvSpPr>
          <p:nvPr/>
        </p:nvSpPr>
        <p:spPr bwMode="auto">
          <a:xfrm>
            <a:off x="2667001" y="0"/>
            <a:ext cx="650588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Non-Deterministic Machine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2688404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Text Box 2"/>
          <p:cNvSpPr txBox="1">
            <a:spLocks noChangeArrowheads="1"/>
          </p:cNvSpPr>
          <p:nvPr/>
        </p:nvSpPr>
        <p:spPr bwMode="auto">
          <a:xfrm>
            <a:off x="990600" y="1600200"/>
            <a:ext cx="8686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3200" b="1" dirty="0">
                <a:solidFill>
                  <a:srgbClr val="FF0000"/>
                </a:solidFill>
              </a:rPr>
              <a:t>Theorem:  </a:t>
            </a:r>
            <a:r>
              <a:rPr lang="en-US" altLang="en-US" sz="3200" dirty="0"/>
              <a:t>NonDeterministic </a:t>
            </a:r>
            <a:r>
              <a:rPr lang="en-US" altLang="en-US" sz="3200" dirty="0" smtClean="0"/>
              <a:t>Machines have </a:t>
            </a:r>
            <a:r>
              <a:rPr lang="en-US" altLang="en-US" sz="3200" dirty="0"/>
              <a:t>the same power with </a:t>
            </a:r>
            <a:r>
              <a:rPr lang="en-US" altLang="en-US" sz="3200" dirty="0" smtClean="0"/>
              <a:t>Deterministic </a:t>
            </a:r>
            <a:r>
              <a:rPr lang="en-US" altLang="en-US" sz="3200" dirty="0"/>
              <a:t>machines</a:t>
            </a:r>
          </a:p>
        </p:txBody>
      </p:sp>
      <p:sp>
        <p:nvSpPr>
          <p:cNvPr id="3" name="Text Box 84"/>
          <p:cNvSpPr txBox="1">
            <a:spLocks noChangeArrowheads="1"/>
          </p:cNvSpPr>
          <p:nvPr/>
        </p:nvSpPr>
        <p:spPr bwMode="auto">
          <a:xfrm>
            <a:off x="2667001" y="0"/>
            <a:ext cx="650588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Non-Deterministic Machine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2223816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Text Box 2"/>
          <p:cNvSpPr txBox="1">
            <a:spLocks noChangeArrowheads="1"/>
          </p:cNvSpPr>
          <p:nvPr/>
        </p:nvSpPr>
        <p:spPr bwMode="auto">
          <a:xfrm>
            <a:off x="228600" y="1905000"/>
            <a:ext cx="9144000" cy="196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2800" b="1" dirty="0">
                <a:solidFill>
                  <a:srgbClr val="FF0000"/>
                </a:solidFill>
              </a:rPr>
              <a:t>Remark:</a:t>
            </a:r>
          </a:p>
          <a:p>
            <a:pPr algn="just">
              <a:lnSpc>
                <a:spcPct val="150000"/>
              </a:lnSpc>
            </a:pPr>
            <a:r>
              <a:rPr lang="en-US" altLang="en-US" sz="2800" dirty="0"/>
              <a:t> </a:t>
            </a:r>
            <a:r>
              <a:rPr lang="en-US" altLang="en-US" sz="2800" dirty="0" smtClean="0"/>
              <a:t>The </a:t>
            </a:r>
            <a:r>
              <a:rPr lang="en-US" altLang="en-US" sz="2800" dirty="0"/>
              <a:t>simulation in the Deterministic </a:t>
            </a:r>
            <a:r>
              <a:rPr lang="en-US" altLang="en-US" sz="2800" dirty="0" smtClean="0"/>
              <a:t>machine takes </a:t>
            </a:r>
            <a:r>
              <a:rPr lang="en-US" altLang="en-US" sz="2800" dirty="0"/>
              <a:t>time exponential time compared </a:t>
            </a:r>
            <a:r>
              <a:rPr lang="en-US" altLang="en-US" sz="2800" dirty="0" smtClean="0"/>
              <a:t>to </a:t>
            </a:r>
            <a:r>
              <a:rPr lang="en-US" altLang="en-US" sz="2800" dirty="0"/>
              <a:t>the NonDeterministic machine</a:t>
            </a:r>
          </a:p>
        </p:txBody>
      </p:sp>
      <p:sp>
        <p:nvSpPr>
          <p:cNvPr id="3" name="Text Box 84"/>
          <p:cNvSpPr txBox="1">
            <a:spLocks noChangeArrowheads="1"/>
          </p:cNvSpPr>
          <p:nvPr/>
        </p:nvSpPr>
        <p:spPr bwMode="auto">
          <a:xfrm>
            <a:off x="2667001" y="0"/>
            <a:ext cx="650588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Non-Deterministic Machine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3093416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Text Box 2"/>
          <p:cNvSpPr txBox="1">
            <a:spLocks noChangeArrowheads="1"/>
          </p:cNvSpPr>
          <p:nvPr/>
        </p:nvSpPr>
        <p:spPr bwMode="auto">
          <a:xfrm>
            <a:off x="1600200" y="1306706"/>
            <a:ext cx="70397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Polynomial Time in NonDeterministic Machine:</a:t>
            </a:r>
          </a:p>
        </p:txBody>
      </p:sp>
      <p:sp>
        <p:nvSpPr>
          <p:cNvPr id="881667" name="Text Box 3"/>
          <p:cNvSpPr txBox="1">
            <a:spLocks noChangeArrowheads="1"/>
          </p:cNvSpPr>
          <p:nvPr/>
        </p:nvSpPr>
        <p:spPr bwMode="auto">
          <a:xfrm>
            <a:off x="4724400" y="1829926"/>
            <a:ext cx="14350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</a:rPr>
              <a:t>NP-Time</a:t>
            </a:r>
          </a:p>
        </p:txBody>
      </p:sp>
      <p:sp>
        <p:nvSpPr>
          <p:cNvPr id="881668" name="Text Box 4"/>
          <p:cNvSpPr txBox="1">
            <a:spLocks noChangeArrowheads="1"/>
          </p:cNvSpPr>
          <p:nvPr/>
        </p:nvSpPr>
        <p:spPr bwMode="auto">
          <a:xfrm>
            <a:off x="1737403" y="2614756"/>
            <a:ext cx="64290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Polynomial Time in Deterministic Machine:</a:t>
            </a:r>
          </a:p>
        </p:txBody>
      </p:sp>
      <p:sp>
        <p:nvSpPr>
          <p:cNvPr id="881669" name="Text Box 5"/>
          <p:cNvSpPr txBox="1">
            <a:spLocks noChangeArrowheads="1"/>
          </p:cNvSpPr>
          <p:nvPr/>
        </p:nvSpPr>
        <p:spPr bwMode="auto">
          <a:xfrm>
            <a:off x="4840617" y="3349341"/>
            <a:ext cx="12025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</a:rPr>
              <a:t>P-Time</a:t>
            </a:r>
          </a:p>
        </p:txBody>
      </p:sp>
      <p:sp>
        <p:nvSpPr>
          <p:cNvPr id="881670" name="Text Box 6"/>
          <p:cNvSpPr txBox="1">
            <a:spLocks noChangeArrowheads="1"/>
          </p:cNvSpPr>
          <p:nvPr/>
        </p:nvSpPr>
        <p:spPr bwMode="auto">
          <a:xfrm>
            <a:off x="838200" y="4495800"/>
            <a:ext cx="35958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>
                <a:solidFill>
                  <a:srgbClr val="FF3399"/>
                </a:solidFill>
              </a:rPr>
              <a:t>Fundamental Problem:</a:t>
            </a:r>
          </a:p>
        </p:txBody>
      </p:sp>
      <p:sp>
        <p:nvSpPr>
          <p:cNvPr id="881671" name="Text Box 7"/>
          <p:cNvSpPr txBox="1">
            <a:spLocks noChangeArrowheads="1"/>
          </p:cNvSpPr>
          <p:nvPr/>
        </p:nvSpPr>
        <p:spPr bwMode="auto">
          <a:xfrm>
            <a:off x="5206903" y="4520485"/>
            <a:ext cx="13805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</a:rPr>
              <a:t>P = NP ?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407825" y="201332"/>
            <a:ext cx="542449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Fundamental </a:t>
            </a:r>
            <a:r>
              <a:rPr lang="en-US" altLang="en-US" sz="4400" dirty="0" smtClean="0"/>
              <a:t>Problem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4773208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Multitape </a:t>
            </a:r>
            <a:r>
              <a:rPr lang="en-US" dirty="0"/>
              <a:t>machines  simulate </a:t>
            </a:r>
            <a:r>
              <a:rPr lang="en-US" dirty="0" smtClean="0"/>
              <a:t>standard </a:t>
            </a:r>
            <a:r>
              <a:rPr lang="en-US" dirty="0"/>
              <a:t>m</a:t>
            </a:r>
            <a:r>
              <a:rPr lang="en-US" dirty="0" smtClean="0"/>
              <a:t>achines</a:t>
            </a:r>
            <a:endParaRPr lang="en-US" dirty="0"/>
          </a:p>
          <a:p>
            <a:pPr algn="just"/>
            <a:r>
              <a:rPr lang="en-US" dirty="0"/>
              <a:t>Multi-tape machines have the same power with </a:t>
            </a:r>
            <a:r>
              <a:rPr lang="en-US" dirty="0" smtClean="0"/>
              <a:t>standard Turing machines</a:t>
            </a:r>
            <a:endParaRPr lang="en-US" dirty="0"/>
          </a:p>
          <a:p>
            <a:pPr algn="just"/>
            <a:r>
              <a:rPr lang="en-US" dirty="0" smtClean="0"/>
              <a:t>Multidimensional </a:t>
            </a:r>
            <a:r>
              <a:rPr lang="en-US" dirty="0"/>
              <a:t>machines simulate </a:t>
            </a:r>
            <a:r>
              <a:rPr lang="en-US" dirty="0" smtClean="0"/>
              <a:t>standard </a:t>
            </a:r>
            <a:r>
              <a:rPr lang="en-US" dirty="0"/>
              <a:t>machines</a:t>
            </a:r>
          </a:p>
          <a:p>
            <a:pPr algn="just"/>
            <a:r>
              <a:rPr lang="en-US" dirty="0" smtClean="0"/>
              <a:t>Non-deterministic machines </a:t>
            </a:r>
            <a:r>
              <a:rPr lang="en-US" dirty="0"/>
              <a:t>have the same power with </a:t>
            </a:r>
            <a:r>
              <a:rPr lang="en-US" dirty="0" smtClean="0"/>
              <a:t>deterministic </a:t>
            </a:r>
            <a:r>
              <a:rPr lang="en-US" dirty="0"/>
              <a:t>machines</a:t>
            </a:r>
          </a:p>
        </p:txBody>
      </p:sp>
    </p:spTree>
    <p:extLst>
      <p:ext uri="{BB962C8B-B14F-4D97-AF65-F5344CB8AC3E}">
        <p14:creationId xmlns:p14="http://schemas.microsoft.com/office/powerpoint/2010/main" val="3801657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0" name="Text Box 2"/>
          <p:cNvSpPr txBox="1">
            <a:spLocks noChangeArrowheads="1"/>
          </p:cNvSpPr>
          <p:nvPr/>
        </p:nvSpPr>
        <p:spPr bwMode="auto">
          <a:xfrm>
            <a:off x="1905000" y="2514600"/>
            <a:ext cx="71628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dirty="0"/>
              <a:t>Off-line </a:t>
            </a:r>
            <a:r>
              <a:rPr lang="en-US" altLang="en-US" sz="2800" dirty="0" smtClean="0"/>
              <a:t>machines have </a:t>
            </a:r>
            <a:r>
              <a:rPr lang="en-US" altLang="en-US" sz="2800" dirty="0"/>
              <a:t>the same power </a:t>
            </a:r>
            <a:r>
              <a:rPr lang="en-US" altLang="en-US" sz="2800" dirty="0" smtClean="0"/>
              <a:t>with Standard </a:t>
            </a:r>
            <a:r>
              <a:rPr lang="en-US" altLang="en-US" sz="2800" dirty="0"/>
              <a:t>machines</a:t>
            </a:r>
          </a:p>
        </p:txBody>
      </p:sp>
      <p:sp>
        <p:nvSpPr>
          <p:cNvPr id="851971" name="Text Box 3"/>
          <p:cNvSpPr txBox="1">
            <a:spLocks noChangeArrowheads="1"/>
          </p:cNvSpPr>
          <p:nvPr/>
        </p:nvSpPr>
        <p:spPr bwMode="auto">
          <a:xfrm>
            <a:off x="914400" y="1600200"/>
            <a:ext cx="1624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>
                <a:solidFill>
                  <a:srgbClr val="FF0000"/>
                </a:solidFill>
              </a:rPr>
              <a:t>Theorem:</a:t>
            </a:r>
          </a:p>
        </p:txBody>
      </p:sp>
      <p:sp>
        <p:nvSpPr>
          <p:cNvPr id="4" name="Text Box 48"/>
          <p:cNvSpPr txBox="1">
            <a:spLocks noChangeArrowheads="1"/>
          </p:cNvSpPr>
          <p:nvPr/>
        </p:nvSpPr>
        <p:spPr bwMode="auto">
          <a:xfrm>
            <a:off x="2819400" y="152400"/>
            <a:ext cx="435818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Off-Line Machines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96764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70366"/>
            <a:ext cx="8915400" cy="1143000"/>
          </a:xfrm>
        </p:spPr>
        <p:txBody>
          <a:bodyPr/>
          <a:lstStyle/>
          <a:p>
            <a:r>
              <a:rPr lang="en-US" altLang="en-US" dirty="0" smtClean="0"/>
              <a:t>Multitape Turing Machines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14462"/>
            <a:ext cx="8277337" cy="510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52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81" name="Text Box 65"/>
          <p:cNvSpPr txBox="1">
            <a:spLocks noChangeArrowheads="1"/>
          </p:cNvSpPr>
          <p:nvPr/>
        </p:nvSpPr>
        <p:spPr bwMode="auto">
          <a:xfrm>
            <a:off x="4114801" y="0"/>
            <a:ext cx="173477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Time 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4" y="1219200"/>
            <a:ext cx="7038975" cy="540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522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Text Box 2"/>
          <p:cNvSpPr txBox="1">
            <a:spLocks noChangeArrowheads="1"/>
          </p:cNvSpPr>
          <p:nvPr/>
        </p:nvSpPr>
        <p:spPr bwMode="auto">
          <a:xfrm>
            <a:off x="533400" y="1371600"/>
            <a:ext cx="8458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dirty="0"/>
              <a:t>Multitape machines  </a:t>
            </a:r>
            <a:r>
              <a:rPr lang="en-US" altLang="en-US" sz="3200" dirty="0" smtClean="0"/>
              <a:t>simulate Standard </a:t>
            </a:r>
            <a:r>
              <a:rPr lang="en-US" altLang="en-US" sz="3200" dirty="0"/>
              <a:t>Machines:</a:t>
            </a:r>
          </a:p>
        </p:txBody>
      </p:sp>
      <p:sp>
        <p:nvSpPr>
          <p:cNvPr id="855043" name="Text Box 3"/>
          <p:cNvSpPr txBox="1">
            <a:spLocks noChangeArrowheads="1"/>
          </p:cNvSpPr>
          <p:nvPr/>
        </p:nvSpPr>
        <p:spPr bwMode="auto">
          <a:xfrm>
            <a:off x="3124201" y="3505200"/>
            <a:ext cx="27234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</a:rPr>
              <a:t>Use just one tape</a:t>
            </a:r>
          </a:p>
        </p:txBody>
      </p:sp>
      <p:sp>
        <p:nvSpPr>
          <p:cNvPr id="4" name="Text Box 48"/>
          <p:cNvSpPr txBox="1">
            <a:spLocks noChangeArrowheads="1"/>
          </p:cNvSpPr>
          <p:nvPr/>
        </p:nvSpPr>
        <p:spPr bwMode="auto">
          <a:xfrm>
            <a:off x="3151669" y="86222"/>
            <a:ext cx="478804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Multitape Machines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57361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5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5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04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Text Box 2"/>
          <p:cNvSpPr txBox="1">
            <a:spLocks noChangeArrowheads="1"/>
          </p:cNvSpPr>
          <p:nvPr/>
        </p:nvSpPr>
        <p:spPr bwMode="auto">
          <a:xfrm>
            <a:off x="537962" y="1320328"/>
            <a:ext cx="79202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Standard machines  </a:t>
            </a:r>
            <a:r>
              <a:rPr lang="en-US" altLang="en-US" sz="2800" dirty="0" smtClean="0"/>
              <a:t>simulate Multi-tape </a:t>
            </a:r>
            <a:r>
              <a:rPr lang="en-US" altLang="en-US" sz="2800" dirty="0"/>
              <a:t>machines:</a:t>
            </a:r>
          </a:p>
        </p:txBody>
      </p:sp>
      <p:sp>
        <p:nvSpPr>
          <p:cNvPr id="856067" name="Text Box 3"/>
          <p:cNvSpPr txBox="1">
            <a:spLocks noChangeArrowheads="1"/>
          </p:cNvSpPr>
          <p:nvPr/>
        </p:nvSpPr>
        <p:spPr bwMode="auto">
          <a:xfrm>
            <a:off x="1524000" y="3581400"/>
            <a:ext cx="35696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dirty="0"/>
              <a:t> </a:t>
            </a:r>
            <a:r>
              <a:rPr lang="en-US" altLang="en-US" sz="2800" dirty="0"/>
              <a:t>Use a multi-track tape</a:t>
            </a:r>
          </a:p>
        </p:txBody>
      </p:sp>
      <p:sp>
        <p:nvSpPr>
          <p:cNvPr id="856068" name="Text Box 4"/>
          <p:cNvSpPr txBox="1">
            <a:spLocks noChangeArrowheads="1"/>
          </p:cNvSpPr>
          <p:nvPr/>
        </p:nvSpPr>
        <p:spPr bwMode="auto">
          <a:xfrm>
            <a:off x="1440388" y="4928072"/>
            <a:ext cx="8160812" cy="131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en-US" altLang="en-US" dirty="0"/>
              <a:t> </a:t>
            </a:r>
            <a:r>
              <a:rPr lang="en-US" altLang="en-US" sz="2800" dirty="0"/>
              <a:t>A tape of the Multiple tape </a:t>
            </a:r>
            <a:r>
              <a:rPr lang="en-US" altLang="en-US" sz="2800" dirty="0" smtClean="0"/>
              <a:t>machine corresponds </a:t>
            </a:r>
            <a:r>
              <a:rPr lang="en-US" altLang="en-US" sz="2800" dirty="0"/>
              <a:t>to a pair of tracks</a:t>
            </a:r>
          </a:p>
        </p:txBody>
      </p:sp>
      <p:sp>
        <p:nvSpPr>
          <p:cNvPr id="856069" name="Text Box 5"/>
          <p:cNvSpPr txBox="1">
            <a:spLocks noChangeArrowheads="1"/>
          </p:cNvSpPr>
          <p:nvPr/>
        </p:nvSpPr>
        <p:spPr bwMode="auto">
          <a:xfrm>
            <a:off x="1524001" y="2667000"/>
            <a:ext cx="29229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3399"/>
                </a:solidFill>
              </a:rPr>
              <a:t>Standard machine:</a:t>
            </a:r>
          </a:p>
        </p:txBody>
      </p:sp>
      <p:sp>
        <p:nvSpPr>
          <p:cNvPr id="6" name="Text Box 48"/>
          <p:cNvSpPr txBox="1">
            <a:spLocks noChangeArrowheads="1"/>
          </p:cNvSpPr>
          <p:nvPr/>
        </p:nvSpPr>
        <p:spPr bwMode="auto">
          <a:xfrm>
            <a:off x="3151669" y="86222"/>
            <a:ext cx="478804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Multitape Machines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997762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885824"/>
            <a:ext cx="7604321" cy="5743575"/>
          </a:xfrm>
          <a:prstGeom prst="rect">
            <a:avLst/>
          </a:prstGeom>
        </p:spPr>
      </p:pic>
      <p:sp>
        <p:nvSpPr>
          <p:cNvPr id="67" name="Text Box 48"/>
          <p:cNvSpPr txBox="1">
            <a:spLocks noChangeArrowheads="1"/>
          </p:cNvSpPr>
          <p:nvPr/>
        </p:nvSpPr>
        <p:spPr bwMode="auto">
          <a:xfrm>
            <a:off x="3151669" y="86222"/>
            <a:ext cx="478804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Multitape Machines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590626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472</Words>
  <Application>Microsoft Office PowerPoint</Application>
  <PresentationFormat>A4 Paper (210x297 mm)</PresentationFormat>
  <Paragraphs>113</Paragraphs>
  <Slides>34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Office Theme</vt:lpstr>
      <vt:lpstr>Equation</vt:lpstr>
      <vt:lpstr>Course Code: CSC211A  Course Title: Formal Languages and Automata Theory</vt:lpstr>
      <vt:lpstr>Session Objectives</vt:lpstr>
      <vt:lpstr>Session Topics</vt:lpstr>
      <vt:lpstr>PowerPoint Presentation</vt:lpstr>
      <vt:lpstr>Multitape Turing Machines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Multi-Dimensional Turing Machines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Nondeterministic Turing Machines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Prakash</cp:lastModifiedBy>
  <cp:revision>232</cp:revision>
  <dcterms:created xsi:type="dcterms:W3CDTF">2006-08-16T00:00:00Z</dcterms:created>
  <dcterms:modified xsi:type="dcterms:W3CDTF">2019-01-16T02:38:38Z</dcterms:modified>
</cp:coreProperties>
</file>